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338" r:id="rId2"/>
    <p:sldId id="258" r:id="rId3"/>
    <p:sldId id="295" r:id="rId4"/>
    <p:sldId id="298" r:id="rId5"/>
    <p:sldId id="337" r:id="rId6"/>
    <p:sldId id="316" r:id="rId7"/>
    <p:sldId id="309"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m Stand" initials="FS" lastIdx="4" clrIdx="0">
    <p:extLst>
      <p:ext uri="{19B8F6BF-5375-455C-9EA6-DF929625EA0E}">
        <p15:presenceInfo xmlns:p15="http://schemas.microsoft.com/office/powerpoint/2012/main" userId="S-1-5-21-3888808960-4246117648-3153288409-2130" providerId="AD"/>
      </p:ext>
    </p:extLst>
  </p:cmAuthor>
  <p:cmAuthor id="2" name="CM Satellites" initials="CS" lastIdx="9" clrIdx="1">
    <p:extLst>
      <p:ext uri="{19B8F6BF-5375-455C-9EA6-DF929625EA0E}">
        <p15:presenceInfo xmlns:p15="http://schemas.microsoft.com/office/powerpoint/2012/main" userId="CM Satellites" providerId="None"/>
      </p:ext>
    </p:extLst>
  </p:cmAuthor>
  <p:cmAuthor id="3" name="Katherine Moser" initials="KM" lastIdx="12" clrIdx="2">
    <p:extLst>
      <p:ext uri="{19B8F6BF-5375-455C-9EA6-DF929625EA0E}">
        <p15:presenceInfo xmlns:p15="http://schemas.microsoft.com/office/powerpoint/2012/main" userId="S-1-5-21-3888808960-4246117648-3153288409-17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D44"/>
    <a:srgbClr val="007160"/>
    <a:srgbClr val="EB8A2D"/>
    <a:srgbClr val="ED3124"/>
    <a:srgbClr val="FAC1BD"/>
    <a:srgbClr val="F1AC1B"/>
    <a:srgbClr val="704175"/>
    <a:srgbClr val="6E9A35"/>
    <a:srgbClr val="FFD5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63480" autoAdjust="0"/>
  </p:normalViewPr>
  <p:slideViewPr>
    <p:cSldViewPr snapToGrid="0">
      <p:cViewPr varScale="1">
        <p:scale>
          <a:sx n="55" d="100"/>
          <a:sy n="55" d="100"/>
        </p:scale>
        <p:origin x="2155" y="53"/>
      </p:cViewPr>
      <p:guideLst/>
    </p:cSldViewPr>
  </p:slideViewPr>
  <p:outlineViewPr>
    <p:cViewPr>
      <p:scale>
        <a:sx n="33" d="100"/>
        <a:sy n="33" d="100"/>
      </p:scale>
      <p:origin x="0" y="-15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06"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271E0CF-2129-41E7-861F-9A1DE43911F9}" type="datetimeFigureOut">
              <a:rPr lang="en-US" smtClean="0"/>
              <a:t>7/3/2018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51DE50A-8854-48A5-BC4C-62E33D6CB3B2}" type="slidenum">
              <a:rPr lang="en-US" smtClean="0"/>
              <a:t>‹#›</a:t>
            </a:fld>
            <a:endParaRPr lang="en-US"/>
          </a:p>
        </p:txBody>
      </p:sp>
    </p:spTree>
    <p:extLst>
      <p:ext uri="{BB962C8B-B14F-4D97-AF65-F5344CB8AC3E}">
        <p14:creationId xmlns:p14="http://schemas.microsoft.com/office/powerpoint/2010/main" val="227465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080E0BF-25E6-46B8-AC3E-05A492441B0A}" type="datetimeFigureOut">
              <a:rPr lang="en-US" smtClean="0"/>
              <a:t>7/3/2018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944AE27-8551-48CA-A1D4-30E78F85A302}" type="slidenum">
              <a:rPr lang="en-US" smtClean="0"/>
              <a:t>‹#›</a:t>
            </a:fld>
            <a:endParaRPr lang="en-US" dirty="0"/>
          </a:p>
        </p:txBody>
      </p:sp>
    </p:spTree>
    <p:extLst>
      <p:ext uri="{BB962C8B-B14F-4D97-AF65-F5344CB8AC3E}">
        <p14:creationId xmlns:p14="http://schemas.microsoft.com/office/powerpoint/2010/main" val="213540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44AE27-8551-48CA-A1D4-30E78F85A302}" type="slidenum">
              <a:rPr lang="en-US" smtClean="0"/>
              <a:t>1</a:t>
            </a:fld>
            <a:endParaRPr lang="en-US" dirty="0"/>
          </a:p>
        </p:txBody>
      </p:sp>
    </p:spTree>
    <p:extLst>
      <p:ext uri="{BB962C8B-B14F-4D97-AF65-F5344CB8AC3E}">
        <p14:creationId xmlns:p14="http://schemas.microsoft.com/office/powerpoint/2010/main" val="302120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3240087" cy="2430463"/>
          </a:xfrm>
        </p:spPr>
      </p:sp>
      <p:sp>
        <p:nvSpPr>
          <p:cNvPr id="3" name="Notes Placeholder 2"/>
          <p:cNvSpPr>
            <a:spLocks noGrp="1"/>
          </p:cNvSpPr>
          <p:nvPr>
            <p:ph type="body" idx="1"/>
          </p:nvPr>
        </p:nvSpPr>
        <p:spPr>
          <a:xfrm>
            <a:off x="701040" y="3823855"/>
            <a:ext cx="5608320" cy="431049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 you for volunteering to share your strength with members of your community! In this course, you will engage low-income adults in a series of participatory cooking classes designed to empower them to get the most nutrition out of a limited budget. </a:t>
            </a:r>
          </a:p>
          <a:p>
            <a:endParaRPr lang="en-US" dirty="0" smtClean="0"/>
          </a:p>
          <a:p>
            <a:r>
              <a:rPr lang="en-US" dirty="0" smtClean="0"/>
              <a:t>You’ll be working as part</a:t>
            </a:r>
            <a:r>
              <a:rPr lang="en-US" baseline="0" dirty="0" smtClean="0"/>
              <a:t> of a team for this course and will have the opportunity to get to know some wonderful members of your community. As the course facilitator you will lead your team, ensuring that volunteer instructors are recruited and trained. The nutrition and culinary instructors will lead each class using the facilitated dialogue guide found in the instructor guide book, helping the participants learn about new topics, and also share their own strengths with each other.</a:t>
            </a:r>
          </a:p>
          <a:p>
            <a:r>
              <a:rPr lang="en-US" baseline="0" dirty="0" smtClean="0"/>
              <a:t>Classroom assistants help keep everything running smoothly and on time, providing extra assistance for activities and engaging participants. Some courses include additional assistants, such as shoppers who source the food for the class, or child care providers.</a:t>
            </a:r>
          </a:p>
          <a:p>
            <a:endParaRPr lang="en-US" baseline="0" dirty="0" smtClean="0"/>
          </a:p>
          <a:p>
            <a:r>
              <a:rPr lang="en-US" baseline="0" dirty="0" smtClean="0"/>
              <a:t>To help you navigate who does what, the slides in this presentation will be labeled in the top left corner with which team member should be responsible for completing the tasks described.</a:t>
            </a:r>
            <a:endParaRPr lang="en-US" dirty="0"/>
          </a:p>
        </p:txBody>
      </p:sp>
      <p:sp>
        <p:nvSpPr>
          <p:cNvPr id="4" name="Slide Number Placeholder 3"/>
          <p:cNvSpPr>
            <a:spLocks noGrp="1"/>
          </p:cNvSpPr>
          <p:nvPr>
            <p:ph type="sldNum" sz="quarter" idx="10"/>
          </p:nvPr>
        </p:nvSpPr>
        <p:spPr>
          <a:xfrm>
            <a:off x="3972560" y="8829967"/>
            <a:ext cx="3037840" cy="466433"/>
          </a:xfrm>
        </p:spPr>
        <p:txBody>
          <a:bodyPr/>
          <a:lstStyle/>
          <a:p>
            <a:fld id="{6944AE27-8551-48CA-A1D4-30E78F85A302}" type="slidenum">
              <a:rPr lang="en-US" smtClean="0"/>
              <a:t>2</a:t>
            </a:fld>
            <a:endParaRPr lang="en-US" dirty="0"/>
          </a:p>
        </p:txBody>
      </p:sp>
    </p:spTree>
    <p:extLst>
      <p:ext uri="{BB962C8B-B14F-4D97-AF65-F5344CB8AC3E}">
        <p14:creationId xmlns:p14="http://schemas.microsoft.com/office/powerpoint/2010/main" val="3955860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The goal of this class is to </a:t>
            </a:r>
            <a:r>
              <a:rPr lang="en-US" u="none" baseline="0" dirty="0" smtClean="0"/>
              <a:t>empower low-income parents with the skills to stretch their food budgets so they can provide healthy meals at home. </a:t>
            </a:r>
          </a:p>
          <a:p>
            <a:r>
              <a:rPr lang="en-US" u="none" baseline="0" dirty="0" smtClean="0"/>
              <a:t>Like all other Cooking Matters curricula, the Parents course uses the </a:t>
            </a:r>
            <a:r>
              <a:rPr lang="en-US" i="1" u="none" baseline="0" dirty="0" smtClean="0"/>
              <a:t>Dietary Guidelines for Americans</a:t>
            </a:r>
            <a:r>
              <a:rPr lang="en-US" i="0" u="none" baseline="0" dirty="0" smtClean="0"/>
              <a:t> and MyPlate as the foundation for basic nutrition guidelines, and builds upon these ideas, using interactive lessons to teach cooking, food safety, and food resource management. </a:t>
            </a:r>
          </a:p>
        </p:txBody>
      </p:sp>
      <p:sp>
        <p:nvSpPr>
          <p:cNvPr id="4" name="Slide Number Placeholder 3"/>
          <p:cNvSpPr>
            <a:spLocks noGrp="1"/>
          </p:cNvSpPr>
          <p:nvPr>
            <p:ph type="sldNum" sz="quarter" idx="10"/>
          </p:nvPr>
        </p:nvSpPr>
        <p:spPr/>
        <p:txBody>
          <a:bodyPr/>
          <a:lstStyle/>
          <a:p>
            <a:fld id="{FCDCF6A9-66D7-4888-929D-D527B5A74154}" type="slidenum">
              <a:rPr lang="en-US" smtClean="0"/>
              <a:t>3</a:t>
            </a:fld>
            <a:endParaRPr lang="en-US" dirty="0"/>
          </a:p>
        </p:txBody>
      </p:sp>
    </p:spTree>
    <p:extLst>
      <p:ext uri="{BB962C8B-B14F-4D97-AF65-F5344CB8AC3E}">
        <p14:creationId xmlns:p14="http://schemas.microsoft.com/office/powerpoint/2010/main" val="391091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u="none" baseline="0" dirty="0" smtClean="0"/>
              <a:t>This presentation is not meant to replace your instructor guide. The guide is the most valuable resource you have in preparing for and teaching this course, so don’t forget to look over it before and keep it on hand during each class. As we go through an overview of the course, it will be helpful to follow along in your book to see the resources as we discuss them. This and the following slide contain an overview of each CMP lesson.</a:t>
            </a:r>
            <a:endParaRPr lang="en-US" dirty="0"/>
          </a:p>
        </p:txBody>
      </p:sp>
      <p:sp>
        <p:nvSpPr>
          <p:cNvPr id="4" name="Slide Number Placeholder 3"/>
          <p:cNvSpPr>
            <a:spLocks noGrp="1"/>
          </p:cNvSpPr>
          <p:nvPr>
            <p:ph type="sldNum" sz="quarter" idx="10"/>
          </p:nvPr>
        </p:nvSpPr>
        <p:spPr/>
        <p:txBody>
          <a:bodyPr/>
          <a:lstStyle/>
          <a:p>
            <a:fld id="{6944AE27-8551-48CA-A1D4-30E78F85A302}" type="slidenum">
              <a:rPr lang="en-US" smtClean="0"/>
              <a:t>4</a:t>
            </a:fld>
            <a:endParaRPr lang="en-US" dirty="0"/>
          </a:p>
        </p:txBody>
      </p:sp>
    </p:spTree>
    <p:extLst>
      <p:ext uri="{BB962C8B-B14F-4D97-AF65-F5344CB8AC3E}">
        <p14:creationId xmlns:p14="http://schemas.microsoft.com/office/powerpoint/2010/main" val="2457506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944AE27-8551-48CA-A1D4-30E78F85A302}" type="slidenum">
              <a:rPr lang="en-US" smtClean="0"/>
              <a:t>5</a:t>
            </a:fld>
            <a:endParaRPr lang="en-US" dirty="0"/>
          </a:p>
        </p:txBody>
      </p:sp>
    </p:spTree>
    <p:extLst>
      <p:ext uri="{BB962C8B-B14F-4D97-AF65-F5344CB8AC3E}">
        <p14:creationId xmlns:p14="http://schemas.microsoft.com/office/powerpoint/2010/main" val="3480353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 important step for the class facilitator to complete before the course is a site visit of where the class will be hosted. Visiting the kitchen and classroom areas to see what facilities are available before the course starts can help you streamline pre-class set up and avoid snags on the first day. Be sure to check what tables, chairs, white boards, and cleaning supplies are available in the classroom, and what kitchen appliances are allowed to be used and are operational. It’s a good idea to take a picture of the site so you can remember what was there when planning for your course later. It’s also very helpful to have a staff member from your host site present at the walk-through to orient you to any rules for using the facilities and inform you of policies, such as which doors are locked when, and who to call if problems arise during class.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944AE27-8551-48CA-A1D4-30E78F85A302}" type="slidenum">
              <a:rPr lang="en-US" smtClean="0"/>
              <a:t>6</a:t>
            </a:fld>
            <a:endParaRPr lang="en-US" dirty="0"/>
          </a:p>
        </p:txBody>
      </p:sp>
    </p:spTree>
    <p:extLst>
      <p:ext uri="{BB962C8B-B14F-4D97-AF65-F5344CB8AC3E}">
        <p14:creationId xmlns:p14="http://schemas.microsoft.com/office/powerpoint/2010/main" val="2084624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a:t>
            </a:r>
            <a:r>
              <a:rPr lang="en-US" baseline="0" dirty="0" smtClean="0"/>
              <a:t> a step back to see the big picture of the course before starting is also very helpful for the facilitator and instructors. The facilitator should look through the curriculum before the course starts and map out a schedule for using the suggested recipes and activities found in each of the six lesson plans. </a:t>
            </a:r>
          </a:p>
          <a:p>
            <a:endParaRPr lang="en-US" baseline="0" dirty="0" smtClean="0"/>
          </a:p>
          <a:p>
            <a:r>
              <a:rPr lang="en-US" baseline="0" dirty="0" smtClean="0"/>
              <a:t>While your plan might change, it’s helpful to go ahead a pick a recipe for each week to ensure you have a variety of recipe types and cooking techniques represented without repeating. For example, if you were to select veggie wraps, tacos, and burritos for your class, your participants may get tired of tortilla-based recipes. Try to mix up your meals with food like casseroles, stir fries, and sides that ensure at least 3 food groups are represented during each class. Keep in mind what kitchen facilities you observed during your site visit. If your site has a stove but no oven, for example, you should not plan on making mini pizzas or other oven-dependent recipes. Also consider what kind of take-home groceries will be needed for each week so that participants have the ingredients to make at least one recipe from class on their own. It is required that you provide take-home groceries for your Parents class, and planning for this in advance gives you adequate time to find donors and select recipes for which you will be able to supply groceries.</a:t>
            </a:r>
            <a:br>
              <a:rPr lang="en-US" baseline="0" dirty="0" smtClean="0"/>
            </a:br>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6944AE27-8551-48CA-A1D4-30E78F85A302}" type="slidenum">
              <a:rPr lang="en-US" smtClean="0"/>
              <a:t>7</a:t>
            </a:fld>
            <a:endParaRPr lang="en-US" dirty="0"/>
          </a:p>
        </p:txBody>
      </p:sp>
    </p:spTree>
    <p:extLst>
      <p:ext uri="{BB962C8B-B14F-4D97-AF65-F5344CB8AC3E}">
        <p14:creationId xmlns:p14="http://schemas.microsoft.com/office/powerpoint/2010/main" val="4115119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26" name="Picture 2" descr="C:\Users\Sorby\Dropbox\Opus-Jade\cooking matters\round 1\final graphics\cover-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7" name="Picture 3" descr="C:\Users\Sorby\Dropbox\Opus-Jade\cooking matters\round 1\final graphics\logo-color-02.png"/>
          <p:cNvPicPr>
            <a:picLocks noChangeAspect="1" noChangeArrowheads="1"/>
          </p:cNvPicPr>
          <p:nvPr/>
        </p:nvPicPr>
        <p:blipFill>
          <a:blip r:embed="rId3" cstate="print"/>
          <a:srcRect/>
          <a:stretch>
            <a:fillRect/>
          </a:stretch>
        </p:blipFill>
        <p:spPr bwMode="auto">
          <a:xfrm>
            <a:off x="609598" y="304800"/>
            <a:ext cx="1528335" cy="2560320"/>
          </a:xfrm>
          <a:prstGeom prst="rect">
            <a:avLst/>
          </a:prstGeom>
          <a:noFill/>
        </p:spPr>
      </p:pic>
      <p:sp>
        <p:nvSpPr>
          <p:cNvPr id="2" name="Title 1"/>
          <p:cNvSpPr>
            <a:spLocks noGrp="1"/>
          </p:cNvSpPr>
          <p:nvPr>
            <p:ph type="ctrTitle"/>
          </p:nvPr>
        </p:nvSpPr>
        <p:spPr>
          <a:xfrm>
            <a:off x="533400" y="3863975"/>
            <a:ext cx="4191000" cy="1470025"/>
          </a:xfrm>
        </p:spPr>
        <p:txBody>
          <a:bodyPr anchor="t" anchorCtr="0">
            <a:normAutofit/>
          </a:bodyPr>
          <a:lstStyle>
            <a:lvl1pPr algn="l">
              <a:lnSpc>
                <a:spcPts val="4300"/>
              </a:lnSpc>
              <a:defRPr sz="4200" b="1">
                <a:solidFill>
                  <a:srgbClr val="7B9B22"/>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533400" y="3352800"/>
            <a:ext cx="4114800" cy="457200"/>
          </a:xfrm>
        </p:spPr>
        <p:txBody>
          <a:bodyPr anchor="b" anchorCtr="0">
            <a:normAutofit/>
          </a:bodyPr>
          <a:lstStyle>
            <a:lvl1pPr marL="0" indent="0" algn="l">
              <a:buNone/>
              <a:defRPr sz="18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3" descr="C:\Users\Sorby\Dropbox\Opus-Jade\cooking matters\round 1\sponsor logos-03.jpg"/>
          <p:cNvPicPr>
            <a:picLocks noChangeAspect="1" noChangeArrowheads="1"/>
          </p:cNvPicPr>
          <p:nvPr/>
        </p:nvPicPr>
        <p:blipFill>
          <a:blip r:embed="rId4" cstate="print"/>
          <a:srcRect/>
          <a:stretch>
            <a:fillRect/>
          </a:stretch>
        </p:blipFill>
        <p:spPr bwMode="auto">
          <a:xfrm>
            <a:off x="609598" y="5866733"/>
            <a:ext cx="1489183" cy="426720"/>
          </a:xfrm>
          <a:prstGeom prst="rect">
            <a:avLst/>
          </a:prstGeom>
          <a:noFill/>
        </p:spPr>
      </p:pic>
      <p:sp>
        <p:nvSpPr>
          <p:cNvPr id="8" name="TextBox 7"/>
          <p:cNvSpPr txBox="1"/>
          <p:nvPr/>
        </p:nvSpPr>
        <p:spPr>
          <a:xfrm>
            <a:off x="530352" y="5638800"/>
            <a:ext cx="1676400" cy="276999"/>
          </a:xfrm>
          <a:prstGeom prst="rect">
            <a:avLst/>
          </a:prstGeom>
          <a:noFill/>
        </p:spPr>
        <p:txBody>
          <a:bodyPr wrap="square" rtlCol="0">
            <a:spAutoFit/>
          </a:bodyPr>
          <a:lstStyle/>
          <a:p>
            <a:r>
              <a:rPr lang="en-US" sz="1200" dirty="0" smtClean="0"/>
              <a:t>NATIONAL SPONSOR</a:t>
            </a:r>
            <a:endParaRPr lang="en-US" sz="1200" dirty="0"/>
          </a:p>
        </p:txBody>
      </p:sp>
    </p:spTree>
    <p:extLst>
      <p:ext uri="{BB962C8B-B14F-4D97-AF65-F5344CB8AC3E}">
        <p14:creationId xmlns:p14="http://schemas.microsoft.com/office/powerpoint/2010/main" val="419898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447800" y="3428999"/>
            <a:ext cx="5943600" cy="1143000"/>
          </a:xfrm>
        </p:spPr>
        <p:txBody>
          <a:bodyPr anchor="t" anchorCtr="0">
            <a:normAutofit/>
          </a:bodyPr>
          <a:lstStyle>
            <a:lvl1pPr marL="0" indent="0" algn="l">
              <a:defRPr sz="3600" i="1">
                <a:solidFill>
                  <a:schemeClr val="accent1"/>
                </a:solidFill>
                <a:latin typeface="Georgia" pitchFamily="18" charset="0"/>
              </a:defRPr>
            </a:lvl1pPr>
          </a:lstStyle>
          <a:p>
            <a:r>
              <a:rPr lang="en-US" smtClean="0"/>
              <a:t>Click to edit Master title style</a:t>
            </a:r>
            <a:endParaRPr lang="en-US" dirty="0"/>
          </a:p>
        </p:txBody>
      </p:sp>
      <p:sp>
        <p:nvSpPr>
          <p:cNvPr id="10" name="Picture Placeholder 9"/>
          <p:cNvSpPr>
            <a:spLocks noGrp="1"/>
          </p:cNvSpPr>
          <p:nvPr>
            <p:ph type="pic" sz="quarter" idx="10"/>
          </p:nvPr>
        </p:nvSpPr>
        <p:spPr>
          <a:xfrm>
            <a:off x="0" y="0"/>
            <a:ext cx="2667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11" name="Picture Placeholder 9"/>
          <p:cNvSpPr>
            <a:spLocks noGrp="1"/>
          </p:cNvSpPr>
          <p:nvPr>
            <p:ph type="pic" sz="quarter" idx="11"/>
          </p:nvPr>
        </p:nvSpPr>
        <p:spPr>
          <a:xfrm>
            <a:off x="2667000" y="0"/>
            <a:ext cx="2667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12" name="Picture Placeholder 9"/>
          <p:cNvSpPr>
            <a:spLocks noGrp="1"/>
          </p:cNvSpPr>
          <p:nvPr>
            <p:ph type="pic" sz="quarter" idx="12"/>
          </p:nvPr>
        </p:nvSpPr>
        <p:spPr>
          <a:xfrm>
            <a:off x="5334000" y="0"/>
            <a:ext cx="3810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Tree>
    <p:extLst>
      <p:ext uri="{BB962C8B-B14F-4D97-AF65-F5344CB8AC3E}">
        <p14:creationId xmlns:p14="http://schemas.microsoft.com/office/powerpoint/2010/main" val="253532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ponsors">
    <p:spTree>
      <p:nvGrpSpPr>
        <p:cNvPr id="1" name=""/>
        <p:cNvGrpSpPr/>
        <p:nvPr/>
      </p:nvGrpSpPr>
      <p:grpSpPr>
        <a:xfrm>
          <a:off x="0" y="0"/>
          <a:ext cx="0" cy="0"/>
          <a:chOff x="0" y="0"/>
          <a:chExt cx="0" cy="0"/>
        </a:xfrm>
      </p:grpSpPr>
      <p:sp>
        <p:nvSpPr>
          <p:cNvPr id="9" name="Rectangle 8"/>
          <p:cNvSpPr/>
          <p:nvPr/>
        </p:nvSpPr>
        <p:spPr>
          <a:xfrm>
            <a:off x="0" y="0"/>
            <a:ext cx="6096000" cy="2862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096000" y="0"/>
            <a:ext cx="609600" cy="2862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05600" y="0"/>
            <a:ext cx="76200" cy="2862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81800" y="0"/>
            <a:ext cx="2362200" cy="2862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152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6F66403-5D58-40EF-97A9-DF94948D7754}" type="slidenum">
              <a:rPr lang="en-US" smtClean="0"/>
              <a:t>‹#›</a:t>
            </a:fld>
            <a:endParaRPr lang="en-US" dirty="0"/>
          </a:p>
        </p:txBody>
      </p:sp>
      <p:sp>
        <p:nvSpPr>
          <p:cNvPr id="5" name="Rectangle 4"/>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39000" y="5108506"/>
            <a:ext cx="1423419" cy="527192"/>
          </a:xfrm>
          <a:prstGeom prst="rect">
            <a:avLst/>
          </a:prstGeom>
          <a:noFill/>
        </p:spPr>
      </p:pic>
      <p:sp>
        <p:nvSpPr>
          <p:cNvPr id="8" name="Text Placeholder 7"/>
          <p:cNvSpPr>
            <a:spLocks noGrp="1"/>
          </p:cNvSpPr>
          <p:nvPr>
            <p:ph type="body" sz="quarter" idx="12"/>
          </p:nvPr>
        </p:nvSpPr>
        <p:spPr>
          <a:xfrm>
            <a:off x="533400" y="533400"/>
            <a:ext cx="6324600" cy="4191000"/>
          </a:xfrm>
        </p:spPr>
        <p:txBody>
          <a:bodyPr>
            <a:normAutofit/>
          </a:bodyPr>
          <a:lstStyle>
            <a:lvl1pPr marL="0" indent="0">
              <a:lnSpc>
                <a:spcPts val="7200"/>
              </a:lnSpc>
              <a:buNone/>
              <a:defRPr sz="72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707263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7/3/2018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2160738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7/3/2018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1549323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7/3/2018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667251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7/3/2018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4013847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7/3/2018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1736745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7/3/2018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97071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7/3/2018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416874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05" r="51035"/>
          <a:stretch/>
        </p:blipFill>
        <p:spPr>
          <a:xfrm>
            <a:off x="5947089" y="5226627"/>
            <a:ext cx="2473036" cy="1453896"/>
          </a:xfrm>
          <a:prstGeom prst="rect">
            <a:avLst/>
          </a:prstGeom>
        </p:spPr>
      </p:pic>
      <p:sp>
        <p:nvSpPr>
          <p:cNvPr id="8" name="Rectangle 7"/>
          <p:cNvSpPr/>
          <p:nvPr userDrawn="1"/>
        </p:nvSpPr>
        <p:spPr>
          <a:xfrm>
            <a:off x="5159295" y="0"/>
            <a:ext cx="192024" cy="6858000"/>
          </a:xfrm>
          <a:prstGeom prst="rect">
            <a:avLst/>
          </a:prstGeom>
          <a:solidFill>
            <a:srgbClr val="EB8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351319" y="126600"/>
            <a:ext cx="3792681" cy="2862322"/>
          </a:xfrm>
          <a:prstGeom prst="rect">
            <a:avLst/>
          </a:prstGeom>
          <a:noFill/>
        </p:spPr>
        <p:txBody>
          <a:bodyPr wrap="square" lIns="91440" tIns="45720" rIns="91440" bIns="45720">
            <a:spAutoFit/>
          </a:bodyPr>
          <a:lstStyle/>
          <a:p>
            <a:pPr algn="ctr"/>
            <a:r>
              <a:rPr lang="en-US" sz="4400" b="1" i="1" cap="none" spc="0" dirty="0" smtClean="0">
                <a:ln w="0"/>
                <a:solidFill>
                  <a:srgbClr val="FFD508"/>
                </a:solidFill>
                <a:effectLst>
                  <a:outerShdw blurRad="38100" dist="19050" dir="2700000" algn="tl" rotWithShape="0">
                    <a:schemeClr val="dk1">
                      <a:alpha val="40000"/>
                    </a:schemeClr>
                  </a:outerShdw>
                </a:effectLst>
                <a:latin typeface="+mj-lt"/>
              </a:rPr>
              <a:t>Online</a:t>
            </a:r>
            <a:r>
              <a:rPr lang="en-US" sz="6000" b="1" i="1" cap="none" spc="0" dirty="0" smtClean="0">
                <a:ln w="0"/>
                <a:solidFill>
                  <a:srgbClr val="FFD508"/>
                </a:solidFill>
                <a:effectLst>
                  <a:outerShdw blurRad="38100" dist="19050" dir="2700000" algn="tl" rotWithShape="0">
                    <a:schemeClr val="dk1">
                      <a:alpha val="40000"/>
                    </a:schemeClr>
                  </a:outerShdw>
                </a:effectLst>
                <a:latin typeface="+mj-lt"/>
              </a:rPr>
              <a:t> Instructors Guide </a:t>
            </a:r>
            <a:endParaRPr lang="en-US" sz="6000" b="1" i="1" cap="none" spc="0" dirty="0">
              <a:ln w="0"/>
              <a:solidFill>
                <a:srgbClr val="FFD508"/>
              </a:solidFill>
              <a:effectLst>
                <a:outerShdw blurRad="38100" dist="19050" dir="2700000" algn="tl" rotWithShape="0">
                  <a:schemeClr val="dk1">
                    <a:alpha val="40000"/>
                  </a:schemeClr>
                </a:outerShdw>
              </a:effectLst>
              <a:latin typeface="+mj-lt"/>
            </a:endParaRPr>
          </a:p>
        </p:txBody>
      </p:sp>
      <p:sp>
        <p:nvSpPr>
          <p:cNvPr id="14" name="TextBox 13"/>
          <p:cNvSpPr txBox="1"/>
          <p:nvPr userDrawn="1"/>
        </p:nvSpPr>
        <p:spPr>
          <a:xfrm>
            <a:off x="5789783" y="3122052"/>
            <a:ext cx="2940627" cy="646331"/>
          </a:xfrm>
          <a:prstGeom prst="rect">
            <a:avLst/>
          </a:prstGeom>
          <a:noFill/>
        </p:spPr>
        <p:txBody>
          <a:bodyPr wrap="square" rtlCol="0">
            <a:spAutoFit/>
          </a:bodyPr>
          <a:lstStyle/>
          <a:p>
            <a:r>
              <a:rPr lang="en-US" i="1" dirty="0" smtClean="0">
                <a:solidFill>
                  <a:srgbClr val="007063"/>
                </a:solidFill>
                <a:latin typeface="+mj-lt"/>
              </a:rPr>
              <a:t>Presented to you by…</a:t>
            </a:r>
          </a:p>
          <a:p>
            <a:pPr algn="ctr"/>
            <a:r>
              <a:rPr lang="en-US" i="1" dirty="0" smtClean="0">
                <a:solidFill>
                  <a:srgbClr val="007063"/>
                </a:solidFill>
                <a:latin typeface="+mj-lt"/>
              </a:rPr>
              <a:t>Inter-Faith</a:t>
            </a:r>
            <a:r>
              <a:rPr lang="en-US" i="1" baseline="0" dirty="0" smtClean="0">
                <a:solidFill>
                  <a:srgbClr val="007063"/>
                </a:solidFill>
                <a:latin typeface="+mj-lt"/>
              </a:rPr>
              <a:t> Food Shuttle</a:t>
            </a:r>
            <a:endParaRPr lang="en-US" i="1" dirty="0">
              <a:solidFill>
                <a:srgbClr val="007063"/>
              </a:solidFill>
              <a:latin typeface="+mj-lt"/>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56698" y="3462707"/>
            <a:ext cx="2181921" cy="1763920"/>
          </a:xfrm>
          <a:prstGeom prst="rect">
            <a:avLst/>
          </a:prstGeom>
        </p:spPr>
      </p:pic>
    </p:spTree>
    <p:extLst>
      <p:ext uri="{BB962C8B-B14F-4D97-AF65-F5344CB8AC3E}">
        <p14:creationId xmlns:p14="http://schemas.microsoft.com/office/powerpoint/2010/main" val="3357929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7/3/2018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3464874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7/3/2018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92194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E97FD986-86E1-45F7-83A8-E33B815BDEDF}" type="slidenum">
              <a:rPr lang="en-US" smtClean="0"/>
              <a:t>‹#›</a:t>
            </a:fld>
            <a:endParaRPr lang="en-US" dirty="0"/>
          </a:p>
        </p:txBody>
      </p:sp>
      <p:sp>
        <p:nvSpPr>
          <p:cNvPr id="5" name="Rectangle 4"/>
          <p:cNvSpPr/>
          <p:nvPr/>
        </p:nvSpPr>
        <p:spPr>
          <a:xfrm>
            <a:off x="17183" y="0"/>
            <a:ext cx="9144000" cy="6858000"/>
          </a:xfrm>
          <a:prstGeom prst="rect">
            <a:avLst/>
          </a:prstGeom>
          <a:solidFill>
            <a:srgbClr val="6EB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5313" y="4268751"/>
            <a:ext cx="2460506" cy="911298"/>
          </a:xfrm>
          <a:prstGeom prst="rect">
            <a:avLst/>
          </a:prstGeom>
          <a:noFill/>
        </p:spPr>
      </p:pic>
      <p:sp>
        <p:nvSpPr>
          <p:cNvPr id="8" name="Text Placeholder 7"/>
          <p:cNvSpPr>
            <a:spLocks noGrp="1"/>
          </p:cNvSpPr>
          <p:nvPr>
            <p:ph type="body" sz="quarter" idx="12"/>
          </p:nvPr>
        </p:nvSpPr>
        <p:spPr>
          <a:xfrm>
            <a:off x="533400" y="533400"/>
            <a:ext cx="6324600" cy="4191000"/>
          </a:xfrm>
        </p:spPr>
        <p:txBody>
          <a:bodyPr>
            <a:normAutofit/>
          </a:bodyPr>
          <a:lstStyle>
            <a:lvl1pPr marL="0" indent="0">
              <a:lnSpc>
                <a:spcPts val="7200"/>
              </a:lnSpc>
              <a:buNone/>
              <a:defRPr sz="72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2" name="TextBox 1"/>
          <p:cNvSpPr txBox="1"/>
          <p:nvPr userDrawn="1"/>
        </p:nvSpPr>
        <p:spPr>
          <a:xfrm>
            <a:off x="533400" y="5091545"/>
            <a:ext cx="6324600" cy="707886"/>
          </a:xfrm>
          <a:prstGeom prst="rect">
            <a:avLst/>
          </a:prstGeom>
          <a:noFill/>
        </p:spPr>
        <p:txBody>
          <a:bodyPr wrap="square" rtlCol="0">
            <a:spAutoFit/>
          </a:bodyPr>
          <a:lstStyle/>
          <a:p>
            <a:r>
              <a:rPr lang="en-US" sz="4000" baseline="0" dirty="0" smtClean="0">
                <a:solidFill>
                  <a:schemeClr val="bg1"/>
                </a:solidFill>
                <a:latin typeface="Calibri Light" panose="020F0302020204030204" pitchFamily="34" charset="0"/>
              </a:rPr>
              <a:t> </a:t>
            </a:r>
            <a:endParaRPr lang="en-US" sz="4000" dirty="0">
              <a:solidFill>
                <a:schemeClr val="bg1"/>
              </a:solidFill>
              <a:latin typeface="Calibri Light" panose="020F0302020204030204" pitchFamily="34" charset="0"/>
            </a:endParaRPr>
          </a:p>
        </p:txBody>
      </p:sp>
      <p:sp>
        <p:nvSpPr>
          <p:cNvPr id="7" name="Text Placeholder 6"/>
          <p:cNvSpPr>
            <a:spLocks noGrp="1"/>
          </p:cNvSpPr>
          <p:nvPr>
            <p:ph type="body" sz="quarter" idx="13"/>
          </p:nvPr>
        </p:nvSpPr>
        <p:spPr>
          <a:xfrm>
            <a:off x="533400" y="5319713"/>
            <a:ext cx="6407150" cy="1020762"/>
          </a:xfr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399" y="5396945"/>
            <a:ext cx="1820458" cy="943530"/>
          </a:xfrm>
          <a:prstGeom prst="rect">
            <a:avLst/>
          </a:prstGeom>
        </p:spPr>
      </p:pic>
    </p:spTree>
    <p:extLst>
      <p:ext uri="{BB962C8B-B14F-4D97-AF65-F5344CB8AC3E}">
        <p14:creationId xmlns:p14="http://schemas.microsoft.com/office/powerpoint/2010/main" val="269467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2209800" y="296862"/>
            <a:ext cx="6705600" cy="1143000"/>
          </a:xfrm>
        </p:spPr>
        <p:txBody>
          <a:bodyPr anchor="b" anchorCtr="0">
            <a:normAutofit/>
          </a:bodyPr>
          <a:lstStyle>
            <a:lvl1pPr algn="l">
              <a:lnSpc>
                <a:spcPts val="4200"/>
              </a:lnSpc>
              <a:defRPr sz="4500" b="1">
                <a:solidFill>
                  <a:srgbClr val="007063"/>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09800" y="1650207"/>
            <a:ext cx="6705600" cy="4419599"/>
          </a:xfrm>
        </p:spPr>
        <p:txBody>
          <a:bodyPr/>
          <a:lstStyle>
            <a:lvl1pPr marL="0" indent="0">
              <a:buNone/>
              <a:defRPr sz="2000">
                <a:solidFill>
                  <a:schemeClr val="tx1">
                    <a:lumMod val="50000"/>
                  </a:schemeClr>
                </a:solidFill>
                <a:latin typeface="Arial" panose="020B0604020202020204" pitchFamily="34" charset="0"/>
                <a:cs typeface="Arial" panose="020B0604020202020204" pitchFamily="34" charset="0"/>
              </a:defRPr>
            </a:lvl1pPr>
            <a:lvl2pPr marL="174625" indent="-174625">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buFont typeface="Calibri" pitchFamily="34" charset="0"/>
              <a:buChar char="―"/>
              <a:defRPr sz="1800">
                <a:solidFill>
                  <a:schemeClr val="tx1">
                    <a:lumMod val="50000"/>
                  </a:schemeClr>
                </a:solidFill>
                <a:latin typeface="Arial" panose="020B0604020202020204" pitchFamily="34" charset="0"/>
                <a:cs typeface="Arial" panose="020B0604020202020204" pitchFamily="34" charset="0"/>
              </a:defRPr>
            </a:lvl3pPr>
            <a:lvl4pPr marL="739775" indent="-228600">
              <a:defRPr sz="1600">
                <a:solidFill>
                  <a:schemeClr val="tx1">
                    <a:lumMod val="50000"/>
                  </a:schemeClr>
                </a:solidFill>
                <a:latin typeface="Arial" panose="020B0604020202020204" pitchFamily="34" charset="0"/>
                <a:cs typeface="Arial" panose="020B0604020202020204" pitchFamily="34" charset="0"/>
              </a:defRPr>
            </a:lvl4pPr>
            <a:lvl5pPr marL="968375" indent="-228600">
              <a:defRPr sz="1600">
                <a:solidFill>
                  <a:schemeClr val="tx1">
                    <a:lumMod val="50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885188" y="0"/>
            <a:ext cx="192024" cy="6858000"/>
          </a:xfrm>
          <a:prstGeom prst="rect">
            <a:avLst/>
          </a:prstGeom>
          <a:solidFill>
            <a:srgbClr val="EBE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4"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E97FD986-86E1-45F7-83A8-E33B815BDEDF}" type="slidenum">
              <a:rPr lang="en-US" smtClean="0"/>
              <a:t>‹#›</a:t>
            </a:fld>
            <a:endParaRPr lang="en-US" dirty="0"/>
          </a:p>
        </p:txBody>
      </p:sp>
      <p:sp>
        <p:nvSpPr>
          <p:cNvPr id="8" name="Rectangle 7"/>
          <p:cNvSpPr/>
          <p:nvPr userDrawn="1"/>
        </p:nvSpPr>
        <p:spPr>
          <a:xfrm>
            <a:off x="1885188" y="1444"/>
            <a:ext cx="192024" cy="6858000"/>
          </a:xfrm>
          <a:prstGeom prst="rect">
            <a:avLst/>
          </a:prstGeom>
          <a:solidFill>
            <a:srgbClr val="EB8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154" y="6055599"/>
            <a:ext cx="1099286" cy="56975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154" y="5503333"/>
            <a:ext cx="1143000" cy="423333"/>
          </a:xfrm>
          <a:prstGeom prst="rect">
            <a:avLst/>
          </a:prstGeom>
        </p:spPr>
      </p:pic>
    </p:spTree>
    <p:extLst>
      <p:ext uri="{BB962C8B-B14F-4D97-AF65-F5344CB8AC3E}">
        <p14:creationId xmlns:p14="http://schemas.microsoft.com/office/powerpoint/2010/main" val="178784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6705600" cy="1143000"/>
          </a:xfrm>
        </p:spPr>
        <p:txBody>
          <a:bodyPr anchor="b" anchorCtr="0">
            <a:normAutofit/>
          </a:bodyPr>
          <a:lstStyle>
            <a:lvl1pPr algn="l">
              <a:lnSpc>
                <a:spcPts val="4200"/>
              </a:lnSpc>
              <a:defRPr sz="4500" b="1">
                <a:solidFill>
                  <a:srgbClr val="7B9B2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4"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224" y="6080999"/>
            <a:ext cx="1099286" cy="56975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24" y="5528733"/>
            <a:ext cx="1143000" cy="423333"/>
          </a:xfrm>
          <a:prstGeom prst="rect">
            <a:avLst/>
          </a:prstGeom>
        </p:spPr>
      </p:pic>
    </p:spTree>
    <p:extLst>
      <p:ext uri="{BB962C8B-B14F-4D97-AF65-F5344CB8AC3E}">
        <p14:creationId xmlns:p14="http://schemas.microsoft.com/office/powerpoint/2010/main" val="118110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Grey">
    <p:spTree>
      <p:nvGrpSpPr>
        <p:cNvPr id="1" name=""/>
        <p:cNvGrpSpPr/>
        <p:nvPr/>
      </p:nvGrpSpPr>
      <p:grpSpPr>
        <a:xfrm>
          <a:off x="0" y="0"/>
          <a:ext cx="0" cy="0"/>
          <a:chOff x="0" y="0"/>
          <a:chExt cx="0" cy="0"/>
        </a:xfrm>
      </p:grpSpPr>
      <p:sp>
        <p:nvSpPr>
          <p:cNvPr id="8" name="Rectangle 7"/>
          <p:cNvSpPr/>
          <p:nvPr/>
        </p:nvSpPr>
        <p:spPr>
          <a:xfrm>
            <a:off x="1752600" y="0"/>
            <a:ext cx="7391400"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7B9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3"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224" y="6148732"/>
            <a:ext cx="1099286" cy="56975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24" y="5596466"/>
            <a:ext cx="1143000" cy="423333"/>
          </a:xfrm>
          <a:prstGeom prst="rect">
            <a:avLst/>
          </a:prstGeom>
        </p:spPr>
      </p:pic>
    </p:spTree>
    <p:extLst>
      <p:ext uri="{BB962C8B-B14F-4D97-AF65-F5344CB8AC3E}">
        <p14:creationId xmlns:p14="http://schemas.microsoft.com/office/powerpoint/2010/main" val="273652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w/ Photo Whit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5"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224" y="6148732"/>
            <a:ext cx="1099286" cy="56975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24" y="5596466"/>
            <a:ext cx="1143000" cy="423333"/>
          </a:xfrm>
          <a:prstGeom prst="rect">
            <a:avLst/>
          </a:prstGeom>
        </p:spPr>
      </p:pic>
    </p:spTree>
    <p:extLst>
      <p:ext uri="{BB962C8B-B14F-4D97-AF65-F5344CB8AC3E}">
        <p14:creationId xmlns:p14="http://schemas.microsoft.com/office/powerpoint/2010/main" val="167866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w/ Photo Grey">
    <p:spTree>
      <p:nvGrpSpPr>
        <p:cNvPr id="1" name=""/>
        <p:cNvGrpSpPr/>
        <p:nvPr/>
      </p:nvGrpSpPr>
      <p:grpSpPr>
        <a:xfrm>
          <a:off x="0" y="0"/>
          <a:ext cx="0" cy="0"/>
          <a:chOff x="0" y="0"/>
          <a:chExt cx="0" cy="0"/>
        </a:xfrm>
      </p:grpSpPr>
      <p:sp>
        <p:nvSpPr>
          <p:cNvPr id="10" name="Rectangle 9"/>
          <p:cNvSpPr/>
          <p:nvPr/>
        </p:nvSpPr>
        <p:spPr>
          <a:xfrm>
            <a:off x="1752600" y="0"/>
            <a:ext cx="7391400"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7B9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6"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224" y="6148732"/>
            <a:ext cx="1099286" cy="56975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24" y="5596466"/>
            <a:ext cx="1143000" cy="423333"/>
          </a:xfrm>
          <a:prstGeom prst="rect">
            <a:avLst/>
          </a:prstGeom>
        </p:spPr>
      </p:pic>
    </p:spTree>
    <p:extLst>
      <p:ext uri="{BB962C8B-B14F-4D97-AF65-F5344CB8AC3E}">
        <p14:creationId xmlns:p14="http://schemas.microsoft.com/office/powerpoint/2010/main" val="371343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ull photo with green strip">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6858000"/>
          </a:xfrm>
        </p:spPr>
        <p:txBody>
          <a:bodyPr>
            <a:normAutofit/>
          </a:bodyPr>
          <a:lstStyle>
            <a:lvl1pPr marL="0" indent="0">
              <a:buNone/>
              <a:defRPr sz="1400"/>
            </a:lvl1pPr>
          </a:lstStyle>
          <a:p>
            <a:r>
              <a:rPr lang="en-US" dirty="0" smtClean="0"/>
              <a:t>Click icon to add picture</a:t>
            </a:r>
            <a:endParaRPr lang="en-US" dirty="0"/>
          </a:p>
        </p:txBody>
      </p:sp>
    </p:spTree>
    <p:extLst>
      <p:ext uri="{BB962C8B-B14F-4D97-AF65-F5344CB8AC3E}">
        <p14:creationId xmlns:p14="http://schemas.microsoft.com/office/powerpoint/2010/main" val="1867745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2"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1199420274"/>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80" r:id="rId3"/>
    <p:sldLayoutId id="214748368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Lst>
  <p:txStyles>
    <p:titleStyle>
      <a:lvl1pPr algn="l" defTabSz="914400" rtl="0" eaLnBrk="1" latinLnBrk="0" hangingPunct="1">
        <a:lnSpc>
          <a:spcPts val="4500"/>
        </a:lnSpc>
        <a:spcBef>
          <a:spcPct val="0"/>
        </a:spcBef>
        <a:buNone/>
        <a:defRPr lang="en-US" sz="4500" b="1" kern="1200" dirty="0">
          <a:solidFill>
            <a:srgbClr val="7B9B2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2.m4a"/><Relationship Id="rId1" Type="http://schemas.openxmlformats.org/officeDocument/2006/relationships/audio" Target="NULL" TargetMode="External"/><Relationship Id="rId6" Type="http://schemas.openxmlformats.org/officeDocument/2006/relationships/image" Target="../media/image12.png"/><Relationship Id="rId5" Type="http://schemas.openxmlformats.org/officeDocument/2006/relationships/image" Target="../media/image15.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3.m4a"/><Relationship Id="rId1" Type="http://schemas.openxmlformats.org/officeDocument/2006/relationships/audio" Target="NULL" TargetMode="External"/><Relationship Id="rId5" Type="http://schemas.openxmlformats.org/officeDocument/2006/relationships/image" Target="../media/image12.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EBD44"/>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964870" y="685802"/>
            <a:ext cx="5292438" cy="3235035"/>
          </a:xfrm>
          <a:ln>
            <a:solidFill>
              <a:schemeClr val="bg1"/>
            </a:solidFill>
          </a:ln>
        </p:spPr>
        <p:style>
          <a:lnRef idx="2">
            <a:schemeClr val="dk1"/>
          </a:lnRef>
          <a:fillRef idx="1">
            <a:schemeClr val="lt1"/>
          </a:fillRef>
          <a:effectRef idx="0">
            <a:schemeClr val="dk1"/>
          </a:effectRef>
          <a:fontRef idx="minor">
            <a:schemeClr val="dk1"/>
          </a:fontRef>
        </p:style>
        <p:txBody>
          <a:bodyPr lIns="457200" tIns="457200" rIns="457200" bIns="457200">
            <a:normAutofit fontScale="85000" lnSpcReduction="20000"/>
          </a:bodyPr>
          <a:lstStyle/>
          <a:p>
            <a:pPr>
              <a:lnSpc>
                <a:spcPct val="120000"/>
              </a:lnSpc>
            </a:pPr>
            <a:r>
              <a:rPr lang="en-US" sz="4800" b="0" i="1" dirty="0" smtClean="0">
                <a:solidFill>
                  <a:schemeClr val="bg1">
                    <a:lumMod val="50000"/>
                  </a:schemeClr>
                </a:solidFill>
              </a:rPr>
              <a:t>Cooking Matters for Parents</a:t>
            </a:r>
          </a:p>
          <a:p>
            <a:r>
              <a:rPr lang="en-US" sz="6000" dirty="0" smtClean="0">
                <a:solidFill>
                  <a:schemeClr val="bg1">
                    <a:lumMod val="50000"/>
                  </a:schemeClr>
                </a:solidFill>
              </a:rPr>
              <a:t>How-To Guide</a:t>
            </a:r>
            <a:endParaRPr lang="en-US" sz="6000" dirty="0">
              <a:solidFill>
                <a:schemeClr val="bg1">
                  <a:lumMod val="50000"/>
                </a:schemeClr>
              </a:solidFill>
            </a:endParaRPr>
          </a:p>
        </p:txBody>
      </p:sp>
      <p:sp>
        <p:nvSpPr>
          <p:cNvPr id="3" name="TextBox 2"/>
          <p:cNvSpPr txBox="1"/>
          <p:nvPr/>
        </p:nvSpPr>
        <p:spPr>
          <a:xfrm>
            <a:off x="2978727" y="4350328"/>
            <a:ext cx="5278581" cy="1569660"/>
          </a:xfrm>
          <a:prstGeom prst="rect">
            <a:avLst/>
          </a:prstGeom>
          <a:noFill/>
        </p:spPr>
        <p:txBody>
          <a:bodyPr wrap="square" rtlCol="0">
            <a:spAutoFit/>
          </a:bodyPr>
          <a:lstStyle/>
          <a:p>
            <a:pPr algn="r"/>
            <a:r>
              <a:rPr lang="en-US" sz="4800" b="1" dirty="0" smtClean="0">
                <a:solidFill>
                  <a:schemeClr val="bg1"/>
                </a:solidFill>
                <a:latin typeface="+mj-lt"/>
              </a:rPr>
              <a:t>Introduction </a:t>
            </a:r>
          </a:p>
          <a:p>
            <a:pPr algn="r"/>
            <a:r>
              <a:rPr lang="en-US" sz="4800" b="1" dirty="0" smtClean="0">
                <a:solidFill>
                  <a:schemeClr val="bg1"/>
                </a:solidFill>
                <a:latin typeface="+mj-lt"/>
              </a:rPr>
              <a:t>&amp; Tips</a:t>
            </a:r>
            <a:endParaRPr lang="en-US" sz="4800" b="1" dirty="0">
              <a:solidFill>
                <a:schemeClr val="bg1"/>
              </a:solidFill>
              <a:latin typeface="+mj-lt"/>
            </a:endParaRPr>
          </a:p>
        </p:txBody>
      </p:sp>
    </p:spTree>
    <p:extLst>
      <p:ext uri="{BB962C8B-B14F-4D97-AF65-F5344CB8AC3E}">
        <p14:creationId xmlns:p14="http://schemas.microsoft.com/office/powerpoint/2010/main" val="2761340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Overview</a:t>
            </a:r>
            <a:endParaRPr lang="en-US" dirty="0"/>
          </a:p>
        </p:txBody>
      </p:sp>
      <p:sp>
        <p:nvSpPr>
          <p:cNvPr id="3" name="Content Placeholder 2"/>
          <p:cNvSpPr>
            <a:spLocks noGrp="1"/>
          </p:cNvSpPr>
          <p:nvPr>
            <p:ph idx="1"/>
          </p:nvPr>
        </p:nvSpPr>
        <p:spPr>
          <a:xfrm>
            <a:off x="2209800" y="1439862"/>
            <a:ext cx="6705600" cy="5418138"/>
          </a:xfrm>
        </p:spPr>
        <p:txBody>
          <a:bodyPr>
            <a:normAutofit/>
          </a:bodyPr>
          <a:lstStyle/>
          <a:p>
            <a:r>
              <a:rPr lang="en-US" b="1" dirty="0" smtClean="0"/>
              <a:t>What is Cooking Matters for Parents?</a:t>
            </a:r>
          </a:p>
          <a:p>
            <a:r>
              <a:rPr lang="en-US" dirty="0" smtClean="0"/>
              <a:t>A  6-week </a:t>
            </a:r>
            <a:r>
              <a:rPr lang="en-US" dirty="0" smtClean="0">
                <a:solidFill>
                  <a:srgbClr val="C00000"/>
                </a:solidFill>
              </a:rPr>
              <a:t>PARTICIPATORY</a:t>
            </a:r>
            <a:r>
              <a:rPr lang="en-US" dirty="0" smtClean="0"/>
              <a:t> cooking class that empowers parents with skills to </a:t>
            </a:r>
            <a:r>
              <a:rPr lang="en-US" dirty="0" smtClean="0">
                <a:solidFill>
                  <a:srgbClr val="C00000"/>
                </a:solidFill>
              </a:rPr>
              <a:t>EAT HEALTHY ON A BUDGET</a:t>
            </a:r>
          </a:p>
          <a:p>
            <a:endParaRPr lang="en-US" dirty="0">
              <a:solidFill>
                <a:srgbClr val="EB8A2D"/>
              </a:solidFill>
            </a:endParaRPr>
          </a:p>
          <a:p>
            <a:r>
              <a:rPr lang="en-US" b="1" dirty="0" smtClean="0"/>
              <a:t>Who is involved?</a:t>
            </a:r>
          </a:p>
          <a:p>
            <a:pPr marL="342900" indent="-342900">
              <a:buFont typeface="Arial" panose="020B0604020202020204" pitchFamily="34" charset="0"/>
              <a:buChar char="•"/>
            </a:pPr>
            <a:r>
              <a:rPr lang="en-US" b="1" dirty="0" smtClean="0">
                <a:solidFill>
                  <a:srgbClr val="C00000"/>
                </a:solidFill>
              </a:rPr>
              <a:t>Facilitator (you!)- </a:t>
            </a:r>
            <a:r>
              <a:rPr lang="en-US" dirty="0" smtClean="0"/>
              <a:t>coordinates materials and volunteers; serves as a host for the class, provides weekly intro and wrap up for class cohesion</a:t>
            </a:r>
            <a:endParaRPr lang="en-US" dirty="0" smtClean="0">
              <a:solidFill>
                <a:srgbClr val="EB8A2D"/>
              </a:solidFill>
            </a:endParaRPr>
          </a:p>
          <a:p>
            <a:pPr marL="342900" indent="-342900">
              <a:buFont typeface="Arial" panose="020B0604020202020204" pitchFamily="34" charset="0"/>
              <a:buChar char="•"/>
            </a:pPr>
            <a:r>
              <a:rPr lang="en-US" b="1" dirty="0" smtClean="0">
                <a:solidFill>
                  <a:srgbClr val="C00000"/>
                </a:solidFill>
              </a:rPr>
              <a:t>Nutrition Instructor- </a:t>
            </a:r>
            <a:r>
              <a:rPr lang="en-US" dirty="0" smtClean="0"/>
              <a:t>facilitates learning about healthy eating and shopping</a:t>
            </a:r>
            <a:endParaRPr lang="en-US" dirty="0" smtClean="0">
              <a:solidFill>
                <a:srgbClr val="EB8A2D"/>
              </a:solidFill>
            </a:endParaRPr>
          </a:p>
          <a:p>
            <a:pPr marL="342900" indent="-342900">
              <a:buFont typeface="Arial" panose="020B0604020202020204" pitchFamily="34" charset="0"/>
              <a:buChar char="•"/>
            </a:pPr>
            <a:r>
              <a:rPr lang="en-US" b="1" dirty="0" smtClean="0">
                <a:solidFill>
                  <a:srgbClr val="C00000"/>
                </a:solidFill>
              </a:rPr>
              <a:t>Culinary Instructor- </a:t>
            </a:r>
            <a:r>
              <a:rPr lang="en-US" dirty="0" smtClean="0"/>
              <a:t>facilitates learning about healthy and safe food preparation</a:t>
            </a:r>
            <a:endParaRPr lang="en-US" dirty="0" smtClean="0">
              <a:solidFill>
                <a:srgbClr val="EB8A2D"/>
              </a:solidFill>
            </a:endParaRPr>
          </a:p>
          <a:p>
            <a:pPr marL="342900" indent="-342900">
              <a:buFont typeface="Arial" panose="020B0604020202020204" pitchFamily="34" charset="0"/>
              <a:buChar char="•"/>
            </a:pPr>
            <a:r>
              <a:rPr lang="en-US" b="1" dirty="0" smtClean="0">
                <a:solidFill>
                  <a:srgbClr val="C00000"/>
                </a:solidFill>
              </a:rPr>
              <a:t>Class Assistant(s)- </a:t>
            </a:r>
            <a:r>
              <a:rPr lang="en-US" dirty="0" smtClean="0"/>
              <a:t>supports instructors and keeps class on track</a:t>
            </a:r>
            <a:endParaRPr lang="en-US" dirty="0" smtClean="0">
              <a:solidFill>
                <a:srgbClr val="EB8A2D"/>
              </a:solidFill>
            </a:endParaRPr>
          </a:p>
          <a:p>
            <a:pPr marL="342900" indent="-342900">
              <a:buFont typeface="Arial" panose="020B0604020202020204" pitchFamily="34" charset="0"/>
              <a:buChar char="•"/>
            </a:pPr>
            <a:r>
              <a:rPr lang="en-US" b="1" dirty="0" smtClean="0">
                <a:solidFill>
                  <a:srgbClr val="C00000"/>
                </a:solidFill>
              </a:rPr>
              <a:t>The Parents!</a:t>
            </a:r>
            <a:endParaRPr lang="en-US" b="1" dirty="0">
              <a:solidFill>
                <a:srgbClr val="C00000"/>
              </a:solidFill>
            </a:endParaRPr>
          </a:p>
        </p:txBody>
      </p:sp>
      <p:sp>
        <p:nvSpPr>
          <p:cNvPr id="4" name="TextBox 3"/>
          <p:cNvSpPr txBox="1"/>
          <p:nvPr/>
        </p:nvSpPr>
        <p:spPr>
          <a:xfrm rot="16200000">
            <a:off x="-1461919" y="3323814"/>
            <a:ext cx="6868316" cy="200055"/>
          </a:xfrm>
          <a:prstGeom prst="rect">
            <a:avLst/>
          </a:prstGeom>
          <a:solidFill>
            <a:srgbClr val="C00000"/>
          </a:solidFill>
          <a:ln>
            <a:solidFill>
              <a:srgbClr val="C00000"/>
            </a:solidFill>
          </a:ln>
        </p:spPr>
        <p:txBody>
          <a:bodyPr wrap="square" rtlCol="0">
            <a:spAutoFit/>
          </a:bodyPr>
          <a:lstStyle/>
          <a:p>
            <a:endParaRPr lang="es-US" sz="700" dirty="0">
              <a:solidFill>
                <a:schemeClr val="accent4">
                  <a:lumMod val="60000"/>
                  <a:lumOff val="40000"/>
                </a:schemeClr>
              </a:solidFill>
            </a:endParaRPr>
          </a:p>
        </p:txBody>
      </p:sp>
      <p:sp>
        <p:nvSpPr>
          <p:cNvPr id="5" name="Rectangle 4"/>
          <p:cNvSpPr/>
          <p:nvPr/>
        </p:nvSpPr>
        <p:spPr>
          <a:xfrm rot="16200000">
            <a:off x="-1884886" y="1813578"/>
            <a:ext cx="6203091" cy="178510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1000" dirty="0" smtClean="0">
                <a:ln w="0"/>
                <a:solidFill>
                  <a:srgbClr val="C00000"/>
                </a:solidFill>
                <a:effectLst>
                  <a:outerShdw blurRad="38100" dist="25400" dir="5400000" algn="ctr" rotWithShape="0">
                    <a:srgbClr val="6E747A">
                      <a:alpha val="43000"/>
                    </a:srgbClr>
                  </a:outerShdw>
                </a:effectLst>
              </a:rPr>
              <a:t>PARENTS</a:t>
            </a:r>
            <a:endParaRPr lang="en-US" sz="110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
        <p:nvSpPr>
          <p:cNvPr id="6" name="TextBox 5"/>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992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167300" y="1307568"/>
            <a:ext cx="5384927" cy="2094754"/>
          </a:xfrm>
        </p:spPr>
        <p:txBody>
          <a:bodyPr>
            <a:normAutofit/>
          </a:bodyPr>
          <a:lstStyle/>
          <a:p>
            <a:pPr marL="347472" indent="-347472">
              <a:buFont typeface="Arial" pitchFamily="34" charset="0"/>
              <a:buChar char="•"/>
            </a:pPr>
            <a:r>
              <a:rPr lang="en-US" dirty="0" smtClean="0"/>
              <a:t>Low-income parents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138" y="4701199"/>
            <a:ext cx="2746221" cy="2004742"/>
          </a:xfrm>
          <a:prstGeom prst="rect">
            <a:avLst/>
          </a:prstGeom>
          <a:ln>
            <a:solidFill>
              <a:schemeClr val="tx1">
                <a:lumMod val="50000"/>
              </a:schemeClr>
            </a:solidFill>
          </a:ln>
        </p:spPr>
      </p:pic>
      <p:sp>
        <p:nvSpPr>
          <p:cNvPr id="4" name="TextBox 3"/>
          <p:cNvSpPr txBox="1"/>
          <p:nvPr/>
        </p:nvSpPr>
        <p:spPr>
          <a:xfrm>
            <a:off x="2167300" y="2887581"/>
            <a:ext cx="6705600" cy="2031325"/>
          </a:xfrm>
          <a:prstGeom prst="rect">
            <a:avLst/>
          </a:prstGeom>
          <a:noFill/>
        </p:spPr>
        <p:txBody>
          <a:bodyPr wrap="square" rtlCol="0">
            <a:spAutoFit/>
          </a:bodyPr>
          <a:lstStyle/>
          <a:p>
            <a:pPr marL="342900" lvl="0" indent="-342900">
              <a:spcBef>
                <a:spcPct val="20000"/>
              </a:spcBef>
              <a:buFont typeface="Arial" pitchFamily="34" charset="0"/>
              <a:buChar char="•"/>
            </a:pPr>
            <a:r>
              <a:rPr lang="en-US" sz="2000" dirty="0" smtClean="0">
                <a:solidFill>
                  <a:srgbClr val="5A492E">
                    <a:lumMod val="50000"/>
                  </a:srgbClr>
                </a:solidFill>
                <a:latin typeface="Arial" panose="020B0604020202020204" pitchFamily="34" charset="0"/>
                <a:cs typeface="Arial" panose="020B0604020202020204" pitchFamily="34" charset="0"/>
              </a:rPr>
              <a:t>Evidence-based </a:t>
            </a:r>
            <a:r>
              <a:rPr lang="en-US" sz="2000" dirty="0">
                <a:solidFill>
                  <a:srgbClr val="5A492E">
                    <a:lumMod val="50000"/>
                  </a:srgbClr>
                </a:solidFill>
                <a:latin typeface="Arial" panose="020B0604020202020204" pitchFamily="34" charset="0"/>
                <a:cs typeface="Arial" panose="020B0604020202020204" pitchFamily="34" charset="0"/>
              </a:rPr>
              <a:t>guidelines</a:t>
            </a:r>
          </a:p>
          <a:p>
            <a:pPr marL="342900" lvl="0" indent="-342900">
              <a:spcBef>
                <a:spcPct val="20000"/>
              </a:spcBef>
              <a:buFont typeface="Arial" pitchFamily="34" charset="0"/>
              <a:buChar char="•"/>
            </a:pPr>
            <a:r>
              <a:rPr lang="en-US" sz="2000" dirty="0">
                <a:solidFill>
                  <a:srgbClr val="5A492E">
                    <a:lumMod val="50000"/>
                  </a:srgbClr>
                </a:solidFill>
                <a:latin typeface="Arial" panose="020B0604020202020204" pitchFamily="34" charset="0"/>
                <a:cs typeface="Arial" panose="020B0604020202020204" pitchFamily="34" charset="0"/>
              </a:rPr>
              <a:t>Goal: Promote good health, healthy weight, and prevent disease</a:t>
            </a:r>
          </a:p>
          <a:p>
            <a:pPr marL="342900" lvl="0" indent="-342900">
              <a:spcBef>
                <a:spcPct val="20000"/>
              </a:spcBef>
              <a:buFont typeface="Arial" pitchFamily="34" charset="0"/>
              <a:buChar char="•"/>
            </a:pPr>
            <a:r>
              <a:rPr lang="en-US" sz="2000" dirty="0">
                <a:solidFill>
                  <a:srgbClr val="5A492E">
                    <a:lumMod val="50000"/>
                  </a:srgbClr>
                </a:solidFill>
                <a:latin typeface="Arial" panose="020B0604020202020204" pitchFamily="34" charset="0"/>
                <a:cs typeface="Arial" panose="020B0604020202020204" pitchFamily="34" charset="0"/>
              </a:rPr>
              <a:t>Applicable for age 2 to adult, including those at risk for chronic disease</a:t>
            </a:r>
          </a:p>
          <a:p>
            <a:endParaRPr lang="en-US" dirty="0"/>
          </a:p>
        </p:txBody>
      </p:sp>
      <p:sp>
        <p:nvSpPr>
          <p:cNvPr id="2" name="Rectangle 1"/>
          <p:cNvSpPr/>
          <p:nvPr/>
        </p:nvSpPr>
        <p:spPr>
          <a:xfrm>
            <a:off x="2090293" y="549844"/>
            <a:ext cx="4809137" cy="784830"/>
          </a:xfrm>
          <a:prstGeom prst="rect">
            <a:avLst/>
          </a:prstGeom>
        </p:spPr>
        <p:txBody>
          <a:bodyPr wrap="none">
            <a:spAutoFit/>
          </a:bodyPr>
          <a:lstStyle/>
          <a:p>
            <a:r>
              <a:rPr lang="en-US" sz="4500" b="1" dirty="0">
                <a:solidFill>
                  <a:srgbClr val="007160"/>
                </a:solidFill>
                <a:latin typeface="Arial" panose="020B0604020202020204" pitchFamily="34" charset="0"/>
                <a:cs typeface="Arial" panose="020B0604020202020204" pitchFamily="34" charset="0"/>
              </a:rPr>
              <a:t>Target</a:t>
            </a:r>
            <a:r>
              <a:rPr lang="en-US" sz="4400" b="1" dirty="0">
                <a:solidFill>
                  <a:srgbClr val="007160"/>
                </a:solidFill>
                <a:latin typeface="Arial" panose="020B0604020202020204" pitchFamily="34" charset="0"/>
                <a:cs typeface="Arial" panose="020B0604020202020204" pitchFamily="34" charset="0"/>
              </a:rPr>
              <a:t> </a:t>
            </a:r>
            <a:r>
              <a:rPr lang="en-US" sz="4500" b="1" dirty="0">
                <a:solidFill>
                  <a:srgbClr val="007160"/>
                </a:solidFill>
                <a:latin typeface="Arial" panose="020B0604020202020204" pitchFamily="34" charset="0"/>
                <a:cs typeface="Arial" panose="020B0604020202020204" pitchFamily="34" charset="0"/>
              </a:rPr>
              <a:t>Audience</a:t>
            </a:r>
            <a:r>
              <a:rPr lang="en-US" sz="4400" b="1" dirty="0">
                <a:solidFill>
                  <a:srgbClr val="007160"/>
                </a:solidFill>
                <a:latin typeface="Arial" panose="020B0604020202020204" pitchFamily="34" charset="0"/>
                <a:cs typeface="Arial" panose="020B0604020202020204" pitchFamily="34" charset="0"/>
              </a:rPr>
              <a:t>:</a:t>
            </a:r>
          </a:p>
        </p:txBody>
      </p:sp>
      <p:sp>
        <p:nvSpPr>
          <p:cNvPr id="3" name="TextBox 2"/>
          <p:cNvSpPr txBox="1"/>
          <p:nvPr/>
        </p:nvSpPr>
        <p:spPr>
          <a:xfrm>
            <a:off x="2090293" y="1822309"/>
            <a:ext cx="4647066" cy="1154162"/>
          </a:xfrm>
          <a:prstGeom prst="rect">
            <a:avLst/>
          </a:prstGeom>
          <a:noFill/>
        </p:spPr>
        <p:txBody>
          <a:bodyPr wrap="square" rtlCol="0">
            <a:spAutoFit/>
          </a:bodyPr>
          <a:lstStyle/>
          <a:p>
            <a:pPr lvl="0"/>
            <a:r>
              <a:rPr lang="en-US" sz="4500" b="1" dirty="0" smtClean="0">
                <a:solidFill>
                  <a:srgbClr val="007160"/>
                </a:solidFill>
                <a:latin typeface="Arial" panose="020B0604020202020204" pitchFamily="34" charset="0"/>
                <a:cs typeface="Arial" panose="020B0604020202020204" pitchFamily="34" charset="0"/>
              </a:rPr>
              <a:t>Course Basis: </a:t>
            </a:r>
            <a:endParaRPr lang="en-US" sz="4500" b="1" dirty="0">
              <a:solidFill>
                <a:srgbClr val="007160"/>
              </a:solidFill>
              <a:latin typeface="Arial" panose="020B0604020202020204" pitchFamily="34" charset="0"/>
              <a:cs typeface="Arial" panose="020B0604020202020204" pitchFamily="34" charset="0"/>
            </a:endParaRPr>
          </a:p>
          <a:p>
            <a:pPr lvl="0">
              <a:spcBef>
                <a:spcPct val="20000"/>
              </a:spcBef>
            </a:pPr>
            <a:r>
              <a:rPr lang="en-US" sz="2000" b="1" i="1" dirty="0">
                <a:solidFill>
                  <a:srgbClr val="5A492E">
                    <a:lumMod val="50000"/>
                  </a:srgbClr>
                </a:solidFill>
                <a:latin typeface="Arial" panose="020B0604020202020204" pitchFamily="34" charset="0"/>
                <a:cs typeface="Arial" panose="020B0604020202020204" pitchFamily="34" charset="0"/>
              </a:rPr>
              <a:t>Dietary </a:t>
            </a:r>
            <a:r>
              <a:rPr lang="en-US" sz="2000" b="1" i="1" dirty="0" smtClean="0">
                <a:solidFill>
                  <a:srgbClr val="5A492E">
                    <a:lumMod val="50000"/>
                  </a:srgbClr>
                </a:solidFill>
                <a:latin typeface="Arial" panose="020B0604020202020204" pitchFamily="34" charset="0"/>
                <a:cs typeface="Arial" panose="020B0604020202020204" pitchFamily="34" charset="0"/>
              </a:rPr>
              <a:t>Guidelines for Americans</a:t>
            </a:r>
            <a:endParaRPr lang="en-US" sz="2000" dirty="0"/>
          </a:p>
        </p:txBody>
      </p:sp>
      <p:sp>
        <p:nvSpPr>
          <p:cNvPr id="7" name="TextBox 6"/>
          <p:cNvSpPr txBox="1"/>
          <p:nvPr/>
        </p:nvSpPr>
        <p:spPr>
          <a:xfrm rot="16200000">
            <a:off x="-1461919" y="3323814"/>
            <a:ext cx="6868316" cy="200055"/>
          </a:xfrm>
          <a:prstGeom prst="rect">
            <a:avLst/>
          </a:prstGeom>
          <a:solidFill>
            <a:srgbClr val="C00000"/>
          </a:solidFill>
          <a:ln>
            <a:solidFill>
              <a:srgbClr val="C00000"/>
            </a:solidFill>
          </a:ln>
        </p:spPr>
        <p:txBody>
          <a:bodyPr wrap="square" rtlCol="0">
            <a:spAutoFit/>
          </a:bodyPr>
          <a:lstStyle/>
          <a:p>
            <a:endParaRPr lang="es-US" sz="700" dirty="0">
              <a:solidFill>
                <a:schemeClr val="accent4">
                  <a:lumMod val="60000"/>
                  <a:lumOff val="40000"/>
                </a:schemeClr>
              </a:solidFill>
            </a:endParaRPr>
          </a:p>
        </p:txBody>
      </p:sp>
      <p:sp>
        <p:nvSpPr>
          <p:cNvPr id="8" name="Rectangle 7"/>
          <p:cNvSpPr/>
          <p:nvPr/>
        </p:nvSpPr>
        <p:spPr>
          <a:xfrm rot="16200000">
            <a:off x="-1884886" y="1813578"/>
            <a:ext cx="6203091" cy="178510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1000" dirty="0" smtClean="0">
                <a:ln w="0"/>
                <a:solidFill>
                  <a:srgbClr val="C00000"/>
                </a:solidFill>
                <a:effectLst>
                  <a:outerShdw blurRad="38100" dist="25400" dir="5400000" algn="ctr" rotWithShape="0">
                    <a:srgbClr val="6E747A">
                      <a:alpha val="43000"/>
                    </a:srgbClr>
                  </a:outerShdw>
                </a:effectLst>
              </a:rPr>
              <a:t>PARENTS</a:t>
            </a:r>
            <a:endParaRPr lang="en-US" sz="110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
        <p:nvSpPr>
          <p:cNvPr id="11" name="TextBox 10"/>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2377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6200000">
            <a:off x="-1461919" y="3323814"/>
            <a:ext cx="6868316" cy="200055"/>
          </a:xfrm>
          <a:prstGeom prst="rect">
            <a:avLst/>
          </a:prstGeom>
          <a:solidFill>
            <a:srgbClr val="C00000"/>
          </a:solidFill>
          <a:ln>
            <a:solidFill>
              <a:srgbClr val="C00000"/>
            </a:solidFill>
          </a:ln>
        </p:spPr>
        <p:txBody>
          <a:bodyPr wrap="square" rtlCol="0">
            <a:spAutoFit/>
          </a:bodyPr>
          <a:lstStyle/>
          <a:p>
            <a:endParaRPr lang="es-US" sz="700" dirty="0">
              <a:solidFill>
                <a:schemeClr val="accent4">
                  <a:lumMod val="60000"/>
                  <a:lumOff val="40000"/>
                </a:schemeClr>
              </a:solidFill>
            </a:endParaRPr>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r:embed="rId2">
                  <p14:trim st="339" end="17855.1247"/>
                </p14:media>
              </p:ext>
            </p:extLst>
          </p:nvPr>
        </p:nvPicPr>
        <p:blipFill>
          <a:blip r:embed="rId5"/>
          <a:stretch>
            <a:fillRect/>
          </a:stretch>
        </p:blipFill>
        <p:spPr>
          <a:xfrm>
            <a:off x="8898507" y="6590679"/>
            <a:ext cx="245493" cy="24549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7746"/>
            <a:ext cx="8793169" cy="6808426"/>
          </a:xfrm>
          <a:prstGeom prst="rect">
            <a:avLst/>
          </a:prstGeom>
        </p:spPr>
      </p:pic>
    </p:spTree>
    <p:extLst>
      <p:ext uri="{BB962C8B-B14F-4D97-AF65-F5344CB8AC3E}">
        <p14:creationId xmlns:p14="http://schemas.microsoft.com/office/powerpoint/2010/main" val="2161081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61" fill="hold"/>
                                        <p:tgtEl>
                                          <p:spTgt spid="2"/>
                                        </p:tgtEl>
                                      </p:cBhvr>
                                    </p:cmd>
                                  </p:childTnLst>
                                </p:cTn>
                              </p:par>
                            </p:childTnLst>
                          </p:cTn>
                        </p:par>
                      </p:childTnLst>
                    </p:cTn>
                  </p:par>
                </p:childTnLst>
              </p:cTn>
              <p:nextCondLst>
                <p:cond evt="onClick" delay="0">
                  <p:tgtEl>
                    <p:spTgt spid="2"/>
                  </p:tgtEl>
                </p:cond>
              </p:nextCondLst>
            </p:seq>
            <p:audio>
              <p:cMediaNode vol="83333">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6200000">
            <a:off x="-1461919" y="3323814"/>
            <a:ext cx="6868316" cy="200055"/>
          </a:xfrm>
          <a:prstGeom prst="rect">
            <a:avLst/>
          </a:prstGeom>
          <a:solidFill>
            <a:srgbClr val="C00000"/>
          </a:solidFill>
          <a:ln>
            <a:solidFill>
              <a:srgbClr val="C00000"/>
            </a:solidFill>
          </a:ln>
        </p:spPr>
        <p:txBody>
          <a:bodyPr wrap="square" rtlCol="0">
            <a:spAutoFit/>
          </a:bodyPr>
          <a:lstStyle/>
          <a:p>
            <a:endParaRPr lang="es-US" sz="700" dirty="0">
              <a:solidFill>
                <a:schemeClr val="accent4">
                  <a:lumMod val="60000"/>
                  <a:lumOff val="40000"/>
                </a:schemeClr>
              </a:solidFill>
            </a:endParaRPr>
          </a:p>
        </p:txBody>
      </p:sp>
      <p:sp>
        <p:nvSpPr>
          <p:cNvPr id="10" name="Rectangle 9"/>
          <p:cNvSpPr/>
          <p:nvPr/>
        </p:nvSpPr>
        <p:spPr>
          <a:xfrm>
            <a:off x="2183130" y="3488307"/>
            <a:ext cx="2733250" cy="3206424"/>
          </a:xfrm>
          <a:prstGeom prst="rect">
            <a:avLst/>
          </a:prstGeom>
          <a:solidFill>
            <a:srgbClr val="007160">
              <a:alpha val="30000"/>
            </a:srgbClr>
          </a:solidFill>
          <a:ln>
            <a:solidFill>
              <a:srgbClr val="007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7422"/>
            <a:ext cx="9192221" cy="6561787"/>
          </a:xfrm>
          <a:prstGeom prst="rect">
            <a:avLst/>
          </a:prstGeom>
        </p:spPr>
      </p:pic>
    </p:spTree>
    <p:extLst>
      <p:ext uri="{BB962C8B-B14F-4D97-AF65-F5344CB8AC3E}">
        <p14:creationId xmlns:p14="http://schemas.microsoft.com/office/powerpoint/2010/main" val="479179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96862"/>
            <a:ext cx="6934200" cy="1143000"/>
          </a:xfrm>
        </p:spPr>
        <p:txBody>
          <a:bodyPr>
            <a:noAutofit/>
          </a:bodyPr>
          <a:lstStyle/>
          <a:p>
            <a:r>
              <a:rPr lang="en-US" dirty="0" smtClean="0"/>
              <a:t>Preparing for the Course</a:t>
            </a:r>
            <a:endParaRPr lang="en-US" dirty="0"/>
          </a:p>
        </p:txBody>
      </p:sp>
      <p:sp>
        <p:nvSpPr>
          <p:cNvPr id="3" name="Content Placeholder 2"/>
          <p:cNvSpPr>
            <a:spLocks noGrp="1"/>
          </p:cNvSpPr>
          <p:nvPr>
            <p:ph idx="1"/>
          </p:nvPr>
        </p:nvSpPr>
        <p:spPr>
          <a:xfrm>
            <a:off x="2209800" y="1858780"/>
            <a:ext cx="7071733" cy="4211026"/>
          </a:xfrm>
        </p:spPr>
        <p:txBody>
          <a:bodyPr/>
          <a:lstStyle/>
          <a:p>
            <a:pPr>
              <a:lnSpc>
                <a:spcPct val="150000"/>
              </a:lnSpc>
            </a:pPr>
            <a:r>
              <a:rPr lang="en-US" sz="2400" b="1" dirty="0" smtClean="0">
                <a:solidFill>
                  <a:srgbClr val="C00000"/>
                </a:solidFill>
              </a:rPr>
              <a:t>Check available classroom </a:t>
            </a:r>
            <a:r>
              <a:rPr lang="en-US" sz="2400" b="1" dirty="0">
                <a:solidFill>
                  <a:srgbClr val="C00000"/>
                </a:solidFill>
              </a:rPr>
              <a:t>&amp;</a:t>
            </a:r>
            <a:r>
              <a:rPr lang="en-US" sz="2400" b="1" dirty="0" smtClean="0">
                <a:solidFill>
                  <a:srgbClr val="C00000"/>
                </a:solidFill>
              </a:rPr>
              <a:t> kitchen facilities</a:t>
            </a:r>
          </a:p>
          <a:p>
            <a:pPr>
              <a:lnSpc>
                <a:spcPct val="150000"/>
              </a:lnSpc>
            </a:pPr>
            <a:r>
              <a:rPr lang="en-US" sz="2400" b="1" dirty="0" smtClean="0">
                <a:solidFill>
                  <a:srgbClr val="C00000"/>
                </a:solidFill>
              </a:rPr>
              <a:t>Learn about site rules and processes</a:t>
            </a:r>
          </a:p>
          <a:p>
            <a:pPr>
              <a:lnSpc>
                <a:spcPct val="150000"/>
              </a:lnSpc>
            </a:pPr>
            <a:r>
              <a:rPr lang="en-US" sz="2400" b="1" dirty="0" smtClean="0">
                <a:solidFill>
                  <a:srgbClr val="C00000"/>
                </a:solidFill>
              </a:rPr>
              <a:t>Gather host site contact information</a:t>
            </a:r>
          </a:p>
          <a:p>
            <a:pPr marL="342900" indent="-342900">
              <a:buFont typeface="Arial" panose="020B0604020202020204" pitchFamily="34" charset="0"/>
              <a:buChar char="•"/>
            </a:pPr>
            <a:endParaRPr lang="en-US" b="1" dirty="0" smtClean="0">
              <a:solidFill>
                <a:srgbClr val="EB8A2D"/>
              </a:solidFill>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6722"/>
          <a:stretch/>
        </p:blipFill>
        <p:spPr>
          <a:xfrm>
            <a:off x="2402798" y="3860006"/>
            <a:ext cx="6319603" cy="2060662"/>
          </a:xfrm>
          <a:prstGeom prst="rect">
            <a:avLst/>
          </a:prstGeom>
          <a:ln>
            <a:solidFill>
              <a:schemeClr val="tx1">
                <a:lumMod val="50000"/>
              </a:schemeClr>
            </a:solidFill>
          </a:ln>
        </p:spPr>
      </p:pic>
      <p:sp>
        <p:nvSpPr>
          <p:cNvPr id="7" name="TextBox 6"/>
          <p:cNvSpPr txBox="1"/>
          <p:nvPr/>
        </p:nvSpPr>
        <p:spPr>
          <a:xfrm>
            <a:off x="3747541" y="6069806"/>
            <a:ext cx="3897443" cy="369332"/>
          </a:xfrm>
          <a:prstGeom prst="rect">
            <a:avLst/>
          </a:prstGeom>
          <a:noFill/>
        </p:spPr>
        <p:txBody>
          <a:bodyPr wrap="square" rtlCol="0">
            <a:spAutoFit/>
          </a:bodyPr>
          <a:lstStyle/>
          <a:p>
            <a:pPr algn="ctr"/>
            <a:r>
              <a:rPr lang="en-US" dirty="0" smtClean="0">
                <a:solidFill>
                  <a:schemeClr val="tx1">
                    <a:lumMod val="50000"/>
                  </a:schemeClr>
                </a:solidFill>
              </a:rPr>
              <a:t>Example site visit photo</a:t>
            </a:r>
            <a:endParaRPr lang="en-US" dirty="0">
              <a:solidFill>
                <a:schemeClr val="tx1">
                  <a:lumMod val="50000"/>
                </a:schemeClr>
              </a:solidFill>
            </a:endParaRPr>
          </a:p>
        </p:txBody>
      </p:sp>
      <p:pic>
        <p:nvPicPr>
          <p:cNvPr id="5" name="Recorded Sound">
            <a:hlinkClick r:id="" action="ppaction://media"/>
          </p:cNvPr>
          <p:cNvPicPr>
            <a:picLocks noChangeAspect="1"/>
          </p:cNvPicPr>
          <p:nvPr>
            <a:audioFile r:link="rId1"/>
            <p:extLst>
              <p:ext uri="{DAA4B4D4-6D71-4841-9C94-3DE7FCFB9230}">
                <p14:media xmlns:p14="http://schemas.microsoft.com/office/powerpoint/2010/main" r:embed="rId2">
                  <p14:trim st="448" end="333.0453"/>
                </p14:media>
              </p:ext>
            </p:extLst>
          </p:nvPr>
        </p:nvPicPr>
        <p:blipFill>
          <a:blip r:embed="rId6"/>
          <a:stretch>
            <a:fillRect/>
          </a:stretch>
        </p:blipFill>
        <p:spPr>
          <a:xfrm>
            <a:off x="8915400" y="6526273"/>
            <a:ext cx="292712" cy="292712"/>
          </a:xfrm>
          <a:prstGeom prst="rect">
            <a:avLst/>
          </a:prstGeom>
        </p:spPr>
      </p:pic>
      <p:sp>
        <p:nvSpPr>
          <p:cNvPr id="8" name="TextBox 7"/>
          <p:cNvSpPr txBox="1"/>
          <p:nvPr/>
        </p:nvSpPr>
        <p:spPr>
          <a:xfrm rot="16200000">
            <a:off x="-1461919" y="3323814"/>
            <a:ext cx="6868316" cy="200055"/>
          </a:xfrm>
          <a:prstGeom prst="rect">
            <a:avLst/>
          </a:prstGeom>
          <a:solidFill>
            <a:srgbClr val="C00000"/>
          </a:solidFill>
          <a:ln>
            <a:solidFill>
              <a:srgbClr val="C00000"/>
            </a:solidFill>
          </a:ln>
        </p:spPr>
        <p:txBody>
          <a:bodyPr wrap="square" rtlCol="0">
            <a:spAutoFit/>
          </a:bodyPr>
          <a:lstStyle/>
          <a:p>
            <a:endParaRPr lang="es-US" sz="700" dirty="0">
              <a:solidFill>
                <a:schemeClr val="accent4">
                  <a:lumMod val="60000"/>
                  <a:lumOff val="40000"/>
                </a:schemeClr>
              </a:solidFill>
            </a:endParaRPr>
          </a:p>
        </p:txBody>
      </p:sp>
      <p:sp>
        <p:nvSpPr>
          <p:cNvPr id="10" name="Rectangle 9"/>
          <p:cNvSpPr/>
          <p:nvPr/>
        </p:nvSpPr>
        <p:spPr>
          <a:xfrm rot="16200000">
            <a:off x="-1884886" y="1813578"/>
            <a:ext cx="6203091" cy="178510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1000" dirty="0" smtClean="0">
                <a:ln w="0"/>
                <a:solidFill>
                  <a:srgbClr val="C00000"/>
                </a:solidFill>
                <a:effectLst>
                  <a:outerShdw blurRad="38100" dist="25400" dir="5400000" algn="ctr" rotWithShape="0">
                    <a:srgbClr val="6E747A">
                      <a:alpha val="43000"/>
                    </a:srgbClr>
                  </a:outerShdw>
                </a:effectLst>
              </a:rPr>
              <a:t>PARENTS</a:t>
            </a:r>
            <a:endParaRPr lang="en-US" sz="110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
        <p:nvSpPr>
          <p:cNvPr id="11" name="TextBox 10"/>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6551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34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96862"/>
            <a:ext cx="6934200" cy="1143000"/>
          </a:xfrm>
        </p:spPr>
        <p:txBody>
          <a:bodyPr>
            <a:noAutofit/>
          </a:bodyPr>
          <a:lstStyle/>
          <a:p>
            <a:r>
              <a:rPr lang="en-US" dirty="0" smtClean="0"/>
              <a:t>Preparing for the Course</a:t>
            </a:r>
            <a:endParaRPr lang="en-US" dirty="0"/>
          </a:p>
        </p:txBody>
      </p:sp>
      <p:sp>
        <p:nvSpPr>
          <p:cNvPr id="3" name="Content Placeholder 2"/>
          <p:cNvSpPr>
            <a:spLocks noGrp="1"/>
          </p:cNvSpPr>
          <p:nvPr>
            <p:ph idx="1"/>
          </p:nvPr>
        </p:nvSpPr>
        <p:spPr>
          <a:xfrm>
            <a:off x="2209800" y="2421924"/>
            <a:ext cx="6705600" cy="3647882"/>
          </a:xfrm>
        </p:spPr>
        <p:txBody>
          <a:bodyPr>
            <a:normAutofit/>
          </a:bodyPr>
          <a:lstStyle/>
          <a:p>
            <a:pPr>
              <a:lnSpc>
                <a:spcPct val="150000"/>
              </a:lnSpc>
            </a:pPr>
            <a:r>
              <a:rPr lang="en-US" sz="2800" b="1" dirty="0" smtClean="0">
                <a:solidFill>
                  <a:srgbClr val="C00000"/>
                </a:solidFill>
              </a:rPr>
              <a:t>Map out your lessons</a:t>
            </a:r>
          </a:p>
          <a:p>
            <a:pPr>
              <a:lnSpc>
                <a:spcPct val="150000"/>
              </a:lnSpc>
            </a:pPr>
            <a:r>
              <a:rPr lang="en-US" sz="2800" b="1" dirty="0" smtClean="0">
                <a:solidFill>
                  <a:srgbClr val="C00000"/>
                </a:solidFill>
              </a:rPr>
              <a:t>Choose promising activities</a:t>
            </a:r>
          </a:p>
          <a:p>
            <a:pPr>
              <a:lnSpc>
                <a:spcPct val="150000"/>
              </a:lnSpc>
            </a:pPr>
            <a:r>
              <a:rPr lang="en-US" sz="2800" b="1" dirty="0" smtClean="0">
                <a:solidFill>
                  <a:srgbClr val="C00000"/>
                </a:solidFill>
              </a:rPr>
              <a:t>Draft a list of recipes for each week</a:t>
            </a:r>
          </a:p>
        </p:txBody>
      </p:sp>
      <p:pic>
        <p:nvPicPr>
          <p:cNvPr id="5" name="Recorded Sound">
            <a:hlinkClick r:id="" action="ppaction://media"/>
          </p:cNvPr>
          <p:cNvPicPr>
            <a:picLocks noChangeAspect="1"/>
          </p:cNvPicPr>
          <p:nvPr>
            <a:audioFile r:link="rId1"/>
            <p:extLst>
              <p:ext uri="{DAA4B4D4-6D71-4841-9C94-3DE7FCFB9230}">
                <p14:media xmlns:p14="http://schemas.microsoft.com/office/powerpoint/2010/main" r:embed="rId2">
                  <p14:trim st="201" end="200.1927"/>
                </p14:media>
              </p:ext>
            </p:extLst>
          </p:nvPr>
        </p:nvPicPr>
        <p:blipFill>
          <a:blip r:embed="rId5"/>
          <a:stretch>
            <a:fillRect/>
          </a:stretch>
        </p:blipFill>
        <p:spPr>
          <a:xfrm>
            <a:off x="8915400" y="6502400"/>
            <a:ext cx="355600" cy="355600"/>
          </a:xfrm>
          <a:prstGeom prst="rect">
            <a:avLst/>
          </a:prstGeom>
        </p:spPr>
      </p:pic>
      <p:sp>
        <p:nvSpPr>
          <p:cNvPr id="6" name="TextBox 5"/>
          <p:cNvSpPr txBox="1"/>
          <p:nvPr/>
        </p:nvSpPr>
        <p:spPr>
          <a:xfrm rot="16200000">
            <a:off x="-1461919" y="3323814"/>
            <a:ext cx="6868316" cy="200055"/>
          </a:xfrm>
          <a:prstGeom prst="rect">
            <a:avLst/>
          </a:prstGeom>
          <a:solidFill>
            <a:srgbClr val="C00000"/>
          </a:solidFill>
          <a:ln>
            <a:solidFill>
              <a:srgbClr val="C00000"/>
            </a:solidFill>
          </a:ln>
        </p:spPr>
        <p:txBody>
          <a:bodyPr wrap="square" rtlCol="0">
            <a:spAutoFit/>
          </a:bodyPr>
          <a:lstStyle/>
          <a:p>
            <a:endParaRPr lang="es-US" sz="700" dirty="0">
              <a:solidFill>
                <a:schemeClr val="accent4">
                  <a:lumMod val="60000"/>
                  <a:lumOff val="40000"/>
                </a:schemeClr>
              </a:solidFill>
            </a:endParaRPr>
          </a:p>
        </p:txBody>
      </p:sp>
      <p:sp>
        <p:nvSpPr>
          <p:cNvPr id="7" name="Rectangle 6"/>
          <p:cNvSpPr/>
          <p:nvPr/>
        </p:nvSpPr>
        <p:spPr>
          <a:xfrm rot="16200000">
            <a:off x="-1884886" y="1813578"/>
            <a:ext cx="6203091" cy="178510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1000" dirty="0" smtClean="0">
                <a:ln w="0"/>
                <a:solidFill>
                  <a:srgbClr val="C00000"/>
                </a:solidFill>
                <a:effectLst>
                  <a:outerShdw blurRad="38100" dist="25400" dir="5400000" algn="ctr" rotWithShape="0">
                    <a:srgbClr val="6E747A">
                      <a:alpha val="43000"/>
                    </a:srgbClr>
                  </a:outerShdw>
                </a:effectLst>
              </a:rPr>
              <a:t>PARENTS</a:t>
            </a:r>
            <a:endParaRPr lang="en-US" sz="110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
        <p:nvSpPr>
          <p:cNvPr id="8" name="TextBox 7"/>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585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904" fill="hold"/>
                                        <p:tgtEl>
                                          <p:spTgt spid="5"/>
                                        </p:tgtEl>
                                      </p:cBhvr>
                                    </p:cmd>
                                  </p:childTnLst>
                                </p:cTn>
                              </p:par>
                            </p:childTnLst>
                          </p:cTn>
                        </p:par>
                      </p:childTnLst>
                    </p:cTn>
                  </p:par>
                </p:childTnLst>
              </p:cTn>
              <p:nextCondLst>
                <p:cond evt="onClick" delay="0">
                  <p:tgtEl>
                    <p:spTgt spid="5"/>
                  </p:tgtEl>
                </p:cond>
              </p:nextCondLst>
            </p:seq>
            <p:audio>
              <p:cMediaNode vol="87879">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CM Theme">
  <a:themeElements>
    <a:clrScheme name="Cooking Matters Template Colors">
      <a:dk1>
        <a:srgbClr val="5A492E"/>
      </a:dk1>
      <a:lt1>
        <a:sysClr val="window" lastClr="FFFFFF"/>
      </a:lt1>
      <a:dk2>
        <a:srgbClr val="EB5D0B"/>
      </a:dk2>
      <a:lt2>
        <a:srgbClr val="ECA833"/>
      </a:lt2>
      <a:accent1>
        <a:srgbClr val="7B9B22"/>
      </a:accent1>
      <a:accent2>
        <a:srgbClr val="4E651F"/>
      </a:accent2>
      <a:accent3>
        <a:srgbClr val="981A31"/>
      </a:accent3>
      <a:accent4>
        <a:srgbClr val="640527"/>
      </a:accent4>
      <a:accent5>
        <a:srgbClr val="EB5D0B"/>
      </a:accent5>
      <a:accent6>
        <a:srgbClr val="ECA833"/>
      </a:accent6>
      <a:hlink>
        <a:srgbClr val="5A492E"/>
      </a:hlink>
      <a:folHlink>
        <a:srgbClr val="7B9B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 Theme" id="{25BE5778-239B-48B7-BAF8-6DCF2C1FC729}" vid="{292A546E-8D7E-40D4-9446-A7D91736EA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22623</TotalTime>
  <Words>983</Words>
  <Application>Microsoft Office PowerPoint</Application>
  <PresentationFormat>On-screen Show (4:3)</PresentationFormat>
  <Paragraphs>58</Paragraphs>
  <Slides>7</Slides>
  <Notes>7</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Georgia</vt:lpstr>
      <vt:lpstr>CM Theme</vt:lpstr>
      <vt:lpstr>PowerPoint Presentation</vt:lpstr>
      <vt:lpstr>Course Overview</vt:lpstr>
      <vt:lpstr>PowerPoint Presentation</vt:lpstr>
      <vt:lpstr>PowerPoint Presentation</vt:lpstr>
      <vt:lpstr>PowerPoint Presentation</vt:lpstr>
      <vt:lpstr>Preparing for the Course</vt:lpstr>
      <vt:lpstr>Preparing for the Course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intern1</dc:creator>
  <cp:lastModifiedBy>Ervin, Amy</cp:lastModifiedBy>
  <cp:revision>416</cp:revision>
  <cp:lastPrinted>2014-11-25T14:45:57Z</cp:lastPrinted>
  <dcterms:created xsi:type="dcterms:W3CDTF">2014-08-06T17:27:00Z</dcterms:created>
  <dcterms:modified xsi:type="dcterms:W3CDTF">2018-07-03T18:08:17Z</dcterms:modified>
</cp:coreProperties>
</file>