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326" r:id="rId2"/>
    <p:sldId id="305" r:id="rId3"/>
    <p:sldId id="308" r:id="rId4"/>
    <p:sldId id="348" r:id="rId5"/>
    <p:sldId id="349" r:id="rId6"/>
    <p:sldId id="281" r:id="rId7"/>
    <p:sldId id="28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m Stand" initials="FS" lastIdx="12" clrIdx="0">
    <p:extLst>
      <p:ext uri="{19B8F6BF-5375-455C-9EA6-DF929625EA0E}">
        <p15:presenceInfo xmlns:p15="http://schemas.microsoft.com/office/powerpoint/2012/main" userId="S-1-5-21-3888808960-4246117648-3153288409-2130" providerId="AD"/>
      </p:ext>
    </p:extLst>
  </p:cmAuthor>
  <p:cmAuthor id="2" name="CM Satellites" initials="CS" lastIdx="9" clrIdx="1">
    <p:extLst>
      <p:ext uri="{19B8F6BF-5375-455C-9EA6-DF929625EA0E}">
        <p15:presenceInfo xmlns:p15="http://schemas.microsoft.com/office/powerpoint/2012/main" userId="CM Satelli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D44"/>
    <a:srgbClr val="6E9A35"/>
    <a:srgbClr val="EB8A2D"/>
    <a:srgbClr val="007160"/>
    <a:srgbClr val="FFD508"/>
    <a:srgbClr val="ED3124"/>
    <a:srgbClr val="FAC1BD"/>
    <a:srgbClr val="F1AC1B"/>
    <a:srgbClr val="704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8" autoAdjust="0"/>
    <p:restoredTop sz="64106" autoAdjust="0"/>
  </p:normalViewPr>
  <p:slideViewPr>
    <p:cSldViewPr snapToGrid="0">
      <p:cViewPr varScale="1">
        <p:scale>
          <a:sx n="90" d="100"/>
          <a:sy n="90" d="100"/>
        </p:scale>
        <p:origin x="586" y="-106"/>
      </p:cViewPr>
      <p:guideLst/>
    </p:cSldViewPr>
  </p:slideViewPr>
  <p:outlineViewPr>
    <p:cViewPr>
      <p:scale>
        <a:sx n="33" d="100"/>
        <a:sy n="33" d="100"/>
      </p:scale>
      <p:origin x="0" y="-34572"/>
    </p:cViewPr>
  </p:outlineViewPr>
  <p:notesTextViewPr>
    <p:cViewPr>
      <p:scale>
        <a:sx n="1" d="1"/>
        <a:sy n="1" d="1"/>
      </p:scale>
      <p:origin x="0" y="0"/>
    </p:cViewPr>
  </p:notesTextViewPr>
  <p:notesViewPr>
    <p:cSldViewPr snapToGrid="0">
      <p:cViewPr varScale="1">
        <p:scale>
          <a:sx n="69" d="100"/>
          <a:sy n="69" d="100"/>
        </p:scale>
        <p:origin x="27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271E0CF-2129-41E7-861F-9A1DE43911F9}" type="datetimeFigureOut">
              <a:rPr lang="en-US" smtClean="0"/>
              <a:t>7/5/2018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1DE50A-8854-48A5-BC4C-62E33D6CB3B2}" type="slidenum">
              <a:rPr lang="en-US" smtClean="0"/>
              <a:t>‹#›</a:t>
            </a:fld>
            <a:endParaRPr lang="en-US"/>
          </a:p>
        </p:txBody>
      </p:sp>
    </p:spTree>
    <p:extLst>
      <p:ext uri="{BB962C8B-B14F-4D97-AF65-F5344CB8AC3E}">
        <p14:creationId xmlns:p14="http://schemas.microsoft.com/office/powerpoint/2010/main" val="227465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80E0BF-25E6-46B8-AC3E-05A492441B0A}" type="datetimeFigureOut">
              <a:rPr lang="en-US" smtClean="0"/>
              <a:t>7/5/2018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44AE27-8551-48CA-A1D4-30E78F85A302}" type="slidenum">
              <a:rPr lang="en-US" smtClean="0"/>
              <a:t>‹#›</a:t>
            </a:fld>
            <a:endParaRPr lang="en-US" dirty="0"/>
          </a:p>
        </p:txBody>
      </p:sp>
    </p:spTree>
    <p:extLst>
      <p:ext uri="{BB962C8B-B14F-4D97-AF65-F5344CB8AC3E}">
        <p14:creationId xmlns:p14="http://schemas.microsoft.com/office/powerpoint/2010/main" val="213540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Snacks can be a common occurrence in the life of a kid, so Lesson 4 is dedicated</a:t>
            </a:r>
            <a:r>
              <a:rPr lang="en-US" baseline="0" dirty="0" smtClean="0"/>
              <a:t> to helping the kids identify and choose healthy snack foods and drinks.</a:t>
            </a:r>
            <a:endParaRPr lang="en-US" dirty="0"/>
          </a:p>
        </p:txBody>
      </p:sp>
      <p:sp>
        <p:nvSpPr>
          <p:cNvPr id="4" name="Slide Number Placeholder 3"/>
          <p:cNvSpPr>
            <a:spLocks noGrp="1"/>
          </p:cNvSpPr>
          <p:nvPr>
            <p:ph type="sldNum" sz="quarter" idx="10"/>
          </p:nvPr>
        </p:nvSpPr>
        <p:spPr/>
        <p:txBody>
          <a:bodyPr/>
          <a:lstStyle/>
          <a:p>
            <a:fld id="{FCDCF6A9-66D7-4888-929D-D527B5A74154}" type="slidenum">
              <a:rPr lang="en-US" smtClean="0"/>
              <a:t>1</a:t>
            </a:fld>
            <a:endParaRPr lang="en-US"/>
          </a:p>
        </p:txBody>
      </p:sp>
    </p:spTree>
    <p:extLst>
      <p:ext uri="{BB962C8B-B14F-4D97-AF65-F5344CB8AC3E}">
        <p14:creationId xmlns:p14="http://schemas.microsoft.com/office/powerpoint/2010/main" val="401454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You may notice</a:t>
            </a:r>
            <a:r>
              <a:rPr lang="en-US" u="none" baseline="0" dirty="0" smtClean="0"/>
              <a:t> that this slide is identical to the introduction slide for the previous class. The kids should be familiar with the pattern by now, and the facilitator should lead the class in a physical activity from the Activity Bank to get things started for the day.</a:t>
            </a:r>
          </a:p>
          <a:p>
            <a:r>
              <a:rPr lang="en-US" u="none" baseline="0" dirty="0" smtClean="0"/>
              <a:t> </a:t>
            </a:r>
          </a:p>
          <a:p>
            <a:r>
              <a:rPr lang="en-US" u="none" baseline="0" dirty="0" smtClean="0"/>
              <a:t>Next, the facilitator should run through the same review and challenge activity sharing process. Although these steps might seem repetitive week after week, the sharing time is important for helping the kids relate to the lesson in their everyday life, so don’t be afraid to spend a few minutes hear listening as the kids share. Celebrate their work towards their goals, and then introduce Lesson 4.</a:t>
            </a:r>
          </a:p>
        </p:txBody>
      </p:sp>
      <p:sp>
        <p:nvSpPr>
          <p:cNvPr id="4" name="Slide Number Placeholder 3"/>
          <p:cNvSpPr>
            <a:spLocks noGrp="1"/>
          </p:cNvSpPr>
          <p:nvPr>
            <p:ph type="sldNum" sz="quarter" idx="10"/>
          </p:nvPr>
        </p:nvSpPr>
        <p:spPr/>
        <p:txBody>
          <a:bodyPr/>
          <a:lstStyle/>
          <a:p>
            <a:fld id="{6944AE27-8551-48CA-A1D4-30E78F85A302}" type="slidenum">
              <a:rPr lang="en-US" smtClean="0"/>
              <a:t>2</a:t>
            </a:fld>
            <a:endParaRPr lang="en-US" dirty="0"/>
          </a:p>
        </p:txBody>
      </p:sp>
    </p:spTree>
    <p:extLst>
      <p:ext uri="{BB962C8B-B14F-4D97-AF65-F5344CB8AC3E}">
        <p14:creationId xmlns:p14="http://schemas.microsoft.com/office/powerpoint/2010/main" val="227629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Using your instructor guide’s facilitated dialogue outline, the nutrition instructor should get the kids talking about drinks they enjoy and why we should try to limit the amount of sugary beverages we choose. </a:t>
            </a:r>
          </a:p>
          <a:p>
            <a:endParaRPr lang="en-US" b="0" i="0" u="none" baseline="0" dirty="0" smtClean="0"/>
          </a:p>
          <a:p>
            <a:r>
              <a:rPr lang="en-US" b="0" i="0" u="none" baseline="0" dirty="0" smtClean="0"/>
              <a:t>Using the handout on page 14, introduce nutrition labels and explain how they tell us information about what is in our food and drinks. </a:t>
            </a:r>
            <a:r>
              <a:rPr lang="en-US" sz="1200" b="0" i="0" u="none" kern="1200" baseline="0" dirty="0" smtClean="0">
                <a:solidFill>
                  <a:schemeClr val="tx1"/>
                </a:solidFill>
                <a:effectLst/>
                <a:latin typeface="+mn-lt"/>
                <a:ea typeface="+mn-ea"/>
                <a:cs typeface="+mn-cs"/>
              </a:rPr>
              <a:t>As you can see from the handout, the kids curriculum focuses on a few select parts of the nutrition label. While there is a wealth of information on the label, keeping your discussion on the level of your class is important here. Discuss how to determine how many servings are in a package and the amount of sugar in one serving versus the whole package. If you have older kids, feel free to discuss other aspects of the label as discussed in the tip box on page I-18.</a:t>
            </a:r>
          </a:p>
          <a:p>
            <a:r>
              <a:rPr lang="en-US" sz="1200" b="0" i="0" u="none" kern="1200" baseline="0" dirty="0" smtClean="0">
                <a:solidFill>
                  <a:schemeClr val="tx1"/>
                </a:solidFill>
                <a:effectLst/>
                <a:latin typeface="+mn-lt"/>
                <a:ea typeface="+mn-ea"/>
                <a:cs typeface="+mn-cs"/>
              </a:rPr>
              <a:t>For all ages, it’s helpful to bring in examples of food and drinks so the kids can see where the nutrition label is located on a package. The facilitator should try to find a variety of items common for the kids, and include a few examples of items with more than one serving in a package so the nutrition instructor can discuss this with the class.</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44AE27-8551-48CA-A1D4-30E78F85A302}" type="slidenum">
              <a:rPr lang="en-US" smtClean="0"/>
              <a:t>3</a:t>
            </a:fld>
            <a:endParaRPr lang="en-US" dirty="0"/>
          </a:p>
        </p:txBody>
      </p:sp>
    </p:spTree>
    <p:extLst>
      <p:ext uri="{BB962C8B-B14F-4D97-AF65-F5344CB8AC3E}">
        <p14:creationId xmlns:p14="http://schemas.microsoft.com/office/powerpoint/2010/main" val="196599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511175"/>
            <a:ext cx="3005137" cy="2254250"/>
          </a:xfrm>
        </p:spPr>
      </p:sp>
      <p:sp>
        <p:nvSpPr>
          <p:cNvPr id="3" name="Notes Placeholder 2"/>
          <p:cNvSpPr>
            <a:spLocks noGrp="1"/>
          </p:cNvSpPr>
          <p:nvPr>
            <p:ph type="body" idx="1"/>
          </p:nvPr>
        </p:nvSpPr>
        <p:spPr>
          <a:xfrm>
            <a:off x="701040" y="3048000"/>
            <a:ext cx="5608320" cy="5086350"/>
          </a:xfrm>
        </p:spPr>
        <p:txBody>
          <a:bodyPr/>
          <a:lstStyle/>
          <a:p>
            <a:r>
              <a:rPr lang="en-US" u="none" baseline="0" dirty="0" smtClean="0"/>
              <a:t>This lesson includes an activity that has proven very popular and impactful called Sugar Overload. The facilitator and instructors should read over the activity and gather sugary beverage bottles or nutrition labels, as well as sugar and other measuring materials listed in the activity overview. If you wish to reuse materials for future courses, the facilitator can store the supplies for the next class. </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Keep in mind your kids’ comfort level with math may vary when leading Sugar Overload. Be sure that you are comfortable explaining the calculations before class, provide calculators, and keep an eye out for kids who seem to need a little extra help during the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Because this activity includes asking the kids to measure out sugar, consider completing it somewhere clean up would be easy, such as an uncarpeted area, or making sure you have access to supplies such as a vacuum cleaner. Planning ahead for this keeps the stress level of your teaching team low, and your host site happy.</a:t>
            </a:r>
          </a:p>
        </p:txBody>
      </p:sp>
      <p:sp>
        <p:nvSpPr>
          <p:cNvPr id="4" name="Slide Number Placeholder 3"/>
          <p:cNvSpPr>
            <a:spLocks noGrp="1"/>
          </p:cNvSpPr>
          <p:nvPr>
            <p:ph type="sldNum" sz="quarter" idx="10"/>
          </p:nvPr>
        </p:nvSpPr>
        <p:spPr/>
        <p:txBody>
          <a:bodyPr/>
          <a:lstStyle/>
          <a:p>
            <a:fld id="{6944AE27-8551-48CA-A1D4-30E78F85A302}" type="slidenum">
              <a:rPr lang="en-US" smtClean="0"/>
              <a:t>4</a:t>
            </a:fld>
            <a:endParaRPr lang="en-US" dirty="0"/>
          </a:p>
        </p:txBody>
      </p:sp>
    </p:spTree>
    <p:extLst>
      <p:ext uri="{BB962C8B-B14F-4D97-AF65-F5344CB8AC3E}">
        <p14:creationId xmlns:p14="http://schemas.microsoft.com/office/powerpoint/2010/main" val="400333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8563" y="511175"/>
            <a:ext cx="3005137" cy="2254250"/>
          </a:xfrm>
        </p:spPr>
      </p:sp>
      <p:sp>
        <p:nvSpPr>
          <p:cNvPr id="3" name="Notes Placeholder 2"/>
          <p:cNvSpPr>
            <a:spLocks noGrp="1"/>
          </p:cNvSpPr>
          <p:nvPr>
            <p:ph type="body" idx="1"/>
          </p:nvPr>
        </p:nvSpPr>
        <p:spPr>
          <a:xfrm>
            <a:off x="701040" y="3048000"/>
            <a:ext cx="5608320" cy="5086350"/>
          </a:xfrm>
        </p:spPr>
        <p:txBody>
          <a:bodyPr/>
          <a:lstStyle/>
          <a:p>
            <a:r>
              <a:rPr lang="en-US" u="none" baseline="0" dirty="0" smtClean="0"/>
              <a:t>If you need an abbreviated version of the activity due to time constraints, or if measuring out sugar is not possible for your group of kids, consider creating an interactive display like the one pictured here. With this version of the activity, kids are asked to rank laminated beverage photos in order on a Velcro board, from lowest to highest sugar content.  The nutrition instructor then reveals the correct answer and places prepackaged bags of sugar on the board above each photo using Velcro. </a:t>
            </a:r>
          </a:p>
          <a:p>
            <a:endParaRPr lang="en-US" u="none" baseline="0" dirty="0" smtClean="0"/>
          </a:p>
          <a:p>
            <a:r>
              <a:rPr lang="en-US" u="none" baseline="0" dirty="0" smtClean="0"/>
              <a:t>This version of the activity saves time, but is less hands-on. If you opt for this version, consider including other ways to engage your kids, like making them stand up and rearrange themselves to create the hypothesis line up as they each hold a drink photo. You can also build excitement in as the nutrition instructor </a:t>
            </a:r>
            <a:r>
              <a:rPr lang="en-US" sz="1200" kern="1200" dirty="0" smtClean="0">
                <a:solidFill>
                  <a:schemeClr val="tx1"/>
                </a:solidFill>
                <a:effectLst/>
                <a:latin typeface="+mn-lt"/>
                <a:ea typeface="+mn-ea"/>
                <a:cs typeface="+mn-cs"/>
              </a:rPr>
              <a:t>reveals the actual rankings one-by-one</a:t>
            </a:r>
            <a:r>
              <a:rPr lang="en-US" sz="1200" kern="1200" baseline="0" dirty="0" smtClean="0">
                <a:solidFill>
                  <a:schemeClr val="tx1"/>
                </a:solidFill>
                <a:effectLst/>
                <a:latin typeface="+mn-lt"/>
                <a:ea typeface="+mn-ea"/>
                <a:cs typeface="+mn-cs"/>
              </a:rPr>
              <a:t> by asking the kids for a drum roll before revealing each ranking. </a:t>
            </a:r>
            <a:r>
              <a:rPr lang="en-US" sz="1200" kern="1200" dirty="0" smtClean="0">
                <a:solidFill>
                  <a:schemeClr val="tx1"/>
                </a:solidFill>
                <a:effectLst/>
                <a:latin typeface="+mn-lt"/>
                <a:ea typeface="+mn-ea"/>
                <a:cs typeface="+mn-cs"/>
              </a:rPr>
              <a:t>As you reveal the answers</a:t>
            </a:r>
            <a:r>
              <a:rPr lang="en-US" sz="1200" kern="1200" baseline="0" dirty="0" smtClean="0">
                <a:solidFill>
                  <a:schemeClr val="tx1"/>
                </a:solidFill>
                <a:effectLst/>
                <a:latin typeface="+mn-lt"/>
                <a:ea typeface="+mn-ea"/>
                <a:cs typeface="+mn-cs"/>
              </a:rPr>
              <a:t> from lowest to highest</a:t>
            </a:r>
            <a:r>
              <a:rPr lang="en-US" sz="1200" kern="1200" dirty="0" smtClean="0">
                <a:solidFill>
                  <a:schemeClr val="tx1"/>
                </a:solidFill>
                <a:effectLst/>
                <a:latin typeface="+mn-lt"/>
                <a:ea typeface="+mn-ea"/>
                <a:cs typeface="+mn-cs"/>
              </a:rPr>
              <a:t>, be sure to talk about WHY each</a:t>
            </a:r>
            <a:r>
              <a:rPr lang="en-US" sz="1200" kern="1200" baseline="0" dirty="0" smtClean="0">
                <a:solidFill>
                  <a:schemeClr val="tx1"/>
                </a:solidFill>
                <a:effectLst/>
                <a:latin typeface="+mn-lt"/>
                <a:ea typeface="+mn-ea"/>
                <a:cs typeface="+mn-cs"/>
              </a:rPr>
              <a:t> drink has</a:t>
            </a:r>
            <a:r>
              <a:rPr lang="en-US" sz="1200" kern="1200" dirty="0" smtClean="0">
                <a:solidFill>
                  <a:schemeClr val="tx1"/>
                </a:solidFill>
                <a:effectLst/>
                <a:latin typeface="+mn-lt"/>
                <a:ea typeface="+mn-ea"/>
                <a:cs typeface="+mn-cs"/>
              </a:rPr>
              <a:t> more sugar.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the nutrition instructor could ask “Why do you think chocolate milk has more sugar than regular?” or “What could you choose</a:t>
            </a:r>
            <a:r>
              <a:rPr lang="en-US" sz="1200" kern="1200" baseline="0" dirty="0" smtClean="0">
                <a:solidFill>
                  <a:schemeClr val="tx1"/>
                </a:solidFill>
                <a:effectLst/>
                <a:latin typeface="+mn-lt"/>
                <a:ea typeface="+mn-ea"/>
                <a:cs typeface="+mn-cs"/>
              </a:rPr>
              <a:t> if you want milk, but something with less sugar?”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With any version of this activity, be sure to give the kids concrete ways they can choose drinks with less sugar, using the handout on page 15 for ideas if needed.</a:t>
            </a:r>
          </a:p>
        </p:txBody>
      </p:sp>
      <p:sp>
        <p:nvSpPr>
          <p:cNvPr id="4" name="Slide Number Placeholder 3"/>
          <p:cNvSpPr>
            <a:spLocks noGrp="1"/>
          </p:cNvSpPr>
          <p:nvPr>
            <p:ph type="sldNum" sz="quarter" idx="10"/>
          </p:nvPr>
        </p:nvSpPr>
        <p:spPr/>
        <p:txBody>
          <a:bodyPr/>
          <a:lstStyle/>
          <a:p>
            <a:fld id="{6944AE27-8551-48CA-A1D4-30E78F85A302}" type="slidenum">
              <a:rPr lang="en-US" smtClean="0"/>
              <a:t>5</a:t>
            </a:fld>
            <a:endParaRPr lang="en-US" dirty="0"/>
          </a:p>
        </p:txBody>
      </p:sp>
    </p:spTree>
    <p:extLst>
      <p:ext uri="{BB962C8B-B14F-4D97-AF65-F5344CB8AC3E}">
        <p14:creationId xmlns:p14="http://schemas.microsoft.com/office/powerpoint/2010/main" val="403562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baseline="0" dirty="0" smtClean="0"/>
              <a:t>The nutrition instructor should then pass it over to the culinary instructor for a discussion of healthy snack foods. This is a great lesson to review </a:t>
            </a:r>
            <a:r>
              <a:rPr lang="en-US" b="0" i="0" u="none" baseline="0" dirty="0" err="1" smtClean="0"/>
              <a:t>MyPlate’s</a:t>
            </a:r>
            <a:r>
              <a:rPr lang="en-US" b="0" i="0" u="none" baseline="0" dirty="0" smtClean="0"/>
              <a:t> food groups from lesson 1 as you ask the kids about what snacks they typically enjoy and what food groups those fall into. After explaining that snacks are a good way to fit in healthy fruits and vegetable, brainstorm with the kids what snacks they could choose with these items. Use the handouts on pages 15 and 16 for ideas, and consider having the kids flip through the snacks and sides section of recipes at the back of their book. Connect the lesson to your previous discussion of healthy beverages and to the idea of eating breakfast everyday, following the outline in your instructor guide.</a:t>
            </a:r>
          </a:p>
          <a:p>
            <a:endParaRPr lang="en-US" b="0" i="0" u="none" baseline="0" dirty="0" smtClean="0"/>
          </a:p>
          <a:p>
            <a:r>
              <a:rPr lang="en-US" b="0" i="0" u="none" baseline="0" dirty="0" smtClean="0"/>
              <a:t>When selecting the recipes to make this week, try to choose at least one snack and one beverage. Select some of the options listed on the handouts you used in class today, the recipes in the back of the book, or drinks from the healthy drink taste test activity.</a:t>
            </a:r>
          </a:p>
          <a:p>
            <a:r>
              <a:rPr lang="en-US" b="0" i="0" u="none" baseline="0" dirty="0" smtClean="0"/>
              <a:t>Use your established patterns of washing hands, reading the recipe, and setting up your work space with the kids. As you cook, as them what they will share at home this week, and what recipes they would want to try.</a:t>
            </a:r>
          </a:p>
        </p:txBody>
      </p:sp>
      <p:sp>
        <p:nvSpPr>
          <p:cNvPr id="4" name="Slide Number Placeholder 3"/>
          <p:cNvSpPr>
            <a:spLocks noGrp="1"/>
          </p:cNvSpPr>
          <p:nvPr>
            <p:ph type="sldNum" sz="quarter" idx="10"/>
          </p:nvPr>
        </p:nvSpPr>
        <p:spPr/>
        <p:txBody>
          <a:bodyPr/>
          <a:lstStyle/>
          <a:p>
            <a:fld id="{6944AE27-8551-48CA-A1D4-30E78F85A302}" type="slidenum">
              <a:rPr lang="en-US" smtClean="0"/>
              <a:t>6</a:t>
            </a:fld>
            <a:endParaRPr lang="en-US" dirty="0"/>
          </a:p>
        </p:txBody>
      </p:sp>
    </p:spTree>
    <p:extLst>
      <p:ext uri="{BB962C8B-B14F-4D97-AF65-F5344CB8AC3E}">
        <p14:creationId xmlns:p14="http://schemas.microsoft.com/office/powerpoint/2010/main" val="99699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baseline="0" dirty="0" smtClean="0"/>
              <a:t>While eating together today, continue discussing the key messages you went over today. You can even have the kids look at the nutrition labels on the ingredients they used to cook today to connect the various topics you discussed.</a:t>
            </a:r>
          </a:p>
          <a:p>
            <a:endParaRPr lang="en-US" i="0" u="none" baseline="0" dirty="0" smtClean="0"/>
          </a:p>
          <a:p>
            <a:r>
              <a:rPr lang="en-US" i="0" u="none" baseline="0" dirty="0" smtClean="0"/>
              <a:t>Once the group is done eating, the facilitator should transition the class into the weekly challenge discussion time and let the kids share what they’re planning to work on. After cleaning up together, say good-bye to the kids and meet for your closing huddle with the teaching team.</a:t>
            </a:r>
          </a:p>
        </p:txBody>
      </p:sp>
      <p:sp>
        <p:nvSpPr>
          <p:cNvPr id="4" name="Slide Number Placeholder 3"/>
          <p:cNvSpPr>
            <a:spLocks noGrp="1"/>
          </p:cNvSpPr>
          <p:nvPr>
            <p:ph type="sldNum" sz="quarter" idx="10"/>
          </p:nvPr>
        </p:nvSpPr>
        <p:spPr/>
        <p:txBody>
          <a:bodyPr/>
          <a:lstStyle/>
          <a:p>
            <a:fld id="{6944AE27-8551-48CA-A1D4-30E78F85A302}" type="slidenum">
              <a:rPr lang="en-US" smtClean="0"/>
              <a:t>7</a:t>
            </a:fld>
            <a:endParaRPr lang="en-US" dirty="0"/>
          </a:p>
        </p:txBody>
      </p:sp>
    </p:spTree>
    <p:extLst>
      <p:ext uri="{BB962C8B-B14F-4D97-AF65-F5344CB8AC3E}">
        <p14:creationId xmlns:p14="http://schemas.microsoft.com/office/powerpoint/2010/main" val="147976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6EBD44"/>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598" y="1301935"/>
            <a:ext cx="1528335" cy="566050"/>
          </a:xfrm>
          <a:prstGeom prst="rect">
            <a:avLst/>
          </a:prstGeom>
          <a:noFill/>
        </p:spPr>
      </p:pic>
      <p:sp>
        <p:nvSpPr>
          <p:cNvPr id="2" name="Title 1"/>
          <p:cNvSpPr>
            <a:spLocks noGrp="1"/>
          </p:cNvSpPr>
          <p:nvPr>
            <p:ph type="ctrTitle"/>
          </p:nvPr>
        </p:nvSpPr>
        <p:spPr>
          <a:xfrm>
            <a:off x="533400" y="3863975"/>
            <a:ext cx="4191000" cy="1470025"/>
          </a:xfrm>
        </p:spPr>
        <p:txBody>
          <a:bodyPr anchor="t" anchorCtr="0">
            <a:normAutofit/>
          </a:bodyPr>
          <a:lstStyle>
            <a:lvl1pPr algn="l">
              <a:lnSpc>
                <a:spcPts val="4300"/>
              </a:lnSpc>
              <a:defRPr sz="4200" b="1">
                <a:solidFill>
                  <a:srgbClr val="7B9B2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3400" y="3352800"/>
            <a:ext cx="4114800" cy="457200"/>
          </a:xfrm>
        </p:spPr>
        <p:txBody>
          <a:bodyPr anchor="b" anchorCtr="0">
            <a:normAutofit/>
          </a:bodyPr>
          <a:lstStyle>
            <a:lvl1pPr marL="0" indent="0" algn="l">
              <a:buNone/>
              <a:defRPr sz="18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3" descr="C:\Users\Sorby\Dropbox\Opus-Jade\cooking matters\round 1\sponsor logos-03.jpg"/>
          <p:cNvPicPr>
            <a:picLocks noChangeAspect="1" noChangeArrowheads="1"/>
          </p:cNvPicPr>
          <p:nvPr/>
        </p:nvPicPr>
        <p:blipFill>
          <a:blip r:embed="rId3" cstate="print"/>
          <a:srcRect/>
          <a:stretch>
            <a:fillRect/>
          </a:stretch>
        </p:blipFill>
        <p:spPr bwMode="auto">
          <a:xfrm>
            <a:off x="609598" y="5866733"/>
            <a:ext cx="1489183" cy="426720"/>
          </a:xfrm>
          <a:prstGeom prst="rect">
            <a:avLst/>
          </a:prstGeom>
          <a:noFill/>
        </p:spPr>
      </p:pic>
      <p:sp>
        <p:nvSpPr>
          <p:cNvPr id="8" name="TextBox 7"/>
          <p:cNvSpPr txBox="1"/>
          <p:nvPr/>
        </p:nvSpPr>
        <p:spPr>
          <a:xfrm>
            <a:off x="530352" y="5638800"/>
            <a:ext cx="1676400" cy="276999"/>
          </a:xfrm>
          <a:prstGeom prst="rect">
            <a:avLst/>
          </a:prstGeom>
          <a:noFill/>
        </p:spPr>
        <p:txBody>
          <a:bodyPr wrap="square" rtlCol="0">
            <a:spAutoFit/>
          </a:bodyPr>
          <a:lstStyle/>
          <a:p>
            <a:r>
              <a:rPr lang="en-US" sz="1200" dirty="0" smtClean="0"/>
              <a:t>NATIONAL SPONSOR</a:t>
            </a:r>
            <a:endParaRPr lang="en-US" sz="1200" dirty="0"/>
          </a:p>
        </p:txBody>
      </p:sp>
    </p:spTree>
    <p:extLst>
      <p:ext uri="{BB962C8B-B14F-4D97-AF65-F5344CB8AC3E}">
        <p14:creationId xmlns:p14="http://schemas.microsoft.com/office/powerpoint/2010/main" val="419898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447800" y="3428999"/>
            <a:ext cx="5943600" cy="1143000"/>
          </a:xfrm>
        </p:spPr>
        <p:txBody>
          <a:bodyPr anchor="t" anchorCtr="0">
            <a:normAutofit/>
          </a:bodyPr>
          <a:lstStyle>
            <a:lvl1pPr marL="0" indent="0" algn="l">
              <a:defRPr sz="3600" i="1">
                <a:solidFill>
                  <a:schemeClr val="accent1"/>
                </a:solidFill>
                <a:latin typeface="Georgia" pitchFamily="18" charset="0"/>
              </a:defRPr>
            </a:lvl1pPr>
          </a:lstStyle>
          <a:p>
            <a:r>
              <a:rPr lang="en-US" smtClean="0"/>
              <a:t>Click to edit Master title style</a:t>
            </a:r>
            <a:endParaRPr lang="en-US" dirty="0"/>
          </a:p>
        </p:txBody>
      </p:sp>
      <p:sp>
        <p:nvSpPr>
          <p:cNvPr id="10" name="Picture Placeholder 9"/>
          <p:cNvSpPr>
            <a:spLocks noGrp="1"/>
          </p:cNvSpPr>
          <p:nvPr>
            <p:ph type="pic" sz="quarter" idx="10"/>
          </p:nvPr>
        </p:nvSpPr>
        <p:spPr>
          <a:xfrm>
            <a:off x="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1" name="Picture Placeholder 9"/>
          <p:cNvSpPr>
            <a:spLocks noGrp="1"/>
          </p:cNvSpPr>
          <p:nvPr>
            <p:ph type="pic" sz="quarter" idx="11"/>
          </p:nvPr>
        </p:nvSpPr>
        <p:spPr>
          <a:xfrm>
            <a:off x="2667000" y="0"/>
            <a:ext cx="2667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12" name="Picture Placeholder 9"/>
          <p:cNvSpPr>
            <a:spLocks noGrp="1"/>
          </p:cNvSpPr>
          <p:nvPr>
            <p:ph type="pic" sz="quarter" idx="12"/>
          </p:nvPr>
        </p:nvSpPr>
        <p:spPr>
          <a:xfrm>
            <a:off x="5334000" y="0"/>
            <a:ext cx="3810000" cy="2862072"/>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Tree>
    <p:extLst>
      <p:ext uri="{BB962C8B-B14F-4D97-AF65-F5344CB8AC3E}">
        <p14:creationId xmlns:p14="http://schemas.microsoft.com/office/powerpoint/2010/main" val="25353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ponsors">
    <p:spTree>
      <p:nvGrpSpPr>
        <p:cNvPr id="1" name=""/>
        <p:cNvGrpSpPr/>
        <p:nvPr/>
      </p:nvGrpSpPr>
      <p:grpSpPr>
        <a:xfrm>
          <a:off x="0" y="0"/>
          <a:ext cx="0" cy="0"/>
          <a:chOff x="0" y="0"/>
          <a:chExt cx="0" cy="0"/>
        </a:xfrm>
      </p:grpSpPr>
      <p:sp>
        <p:nvSpPr>
          <p:cNvPr id="9" name="Rectangle 8"/>
          <p:cNvSpPr/>
          <p:nvPr/>
        </p:nvSpPr>
        <p:spPr>
          <a:xfrm>
            <a:off x="0" y="0"/>
            <a:ext cx="6096000" cy="2862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96000" y="0"/>
            <a:ext cx="609600" cy="286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705600" y="0"/>
            <a:ext cx="76200" cy="2862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781800" y="0"/>
            <a:ext cx="2362200" cy="2862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152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56F66403-5D58-40EF-97A9-DF94948D7754}" type="slidenum">
              <a:rPr lang="en-US" smtClean="0"/>
              <a:t>‹#›</a:t>
            </a:fld>
            <a:endParaRPr lang="en-US" dirty="0"/>
          </a:p>
        </p:txBody>
      </p:sp>
      <p:sp>
        <p:nvSpPr>
          <p:cNvPr id="5" name="Rectangle 4"/>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39000" y="5108506"/>
            <a:ext cx="1423419" cy="527192"/>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0726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216073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549323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66725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01384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173674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7071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41687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p:cNvSpPr/>
          <p:nvPr userDrawn="1"/>
        </p:nvSpPr>
        <p:spPr>
          <a:xfrm>
            <a:off x="5159295" y="0"/>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351319" y="126600"/>
            <a:ext cx="3792681" cy="2862322"/>
          </a:xfrm>
          <a:prstGeom prst="rect">
            <a:avLst/>
          </a:prstGeom>
          <a:noFill/>
        </p:spPr>
        <p:txBody>
          <a:bodyPr wrap="square" lIns="91440" tIns="45720" rIns="91440" bIns="45720">
            <a:spAutoFit/>
          </a:bodyPr>
          <a:lstStyle/>
          <a:p>
            <a:pPr algn="ctr"/>
            <a:r>
              <a:rPr lang="en-US" sz="4400" b="1" i="1" cap="none" spc="0" dirty="0" smtClean="0">
                <a:ln w="0"/>
                <a:solidFill>
                  <a:srgbClr val="FFD508"/>
                </a:solidFill>
                <a:effectLst>
                  <a:outerShdw blurRad="38100" dist="19050" dir="2700000" algn="tl" rotWithShape="0">
                    <a:schemeClr val="dk1">
                      <a:alpha val="40000"/>
                    </a:schemeClr>
                  </a:outerShdw>
                </a:effectLst>
                <a:latin typeface="+mj-lt"/>
              </a:rPr>
              <a:t>Online</a:t>
            </a:r>
            <a:r>
              <a:rPr lang="en-US" sz="6000" b="1" i="1" cap="none" spc="0" dirty="0" smtClean="0">
                <a:ln w="0"/>
                <a:solidFill>
                  <a:srgbClr val="FFD508"/>
                </a:solidFill>
                <a:effectLst>
                  <a:outerShdw blurRad="38100" dist="19050" dir="2700000" algn="tl" rotWithShape="0">
                    <a:schemeClr val="dk1">
                      <a:alpha val="40000"/>
                    </a:schemeClr>
                  </a:outerShdw>
                </a:effectLst>
                <a:latin typeface="+mj-lt"/>
              </a:rPr>
              <a:t> Instructors Guide </a:t>
            </a:r>
            <a:endParaRPr lang="en-US" sz="6000" b="1" i="1" cap="none" spc="0" dirty="0">
              <a:ln w="0"/>
              <a:solidFill>
                <a:srgbClr val="FFD508"/>
              </a:solidFill>
              <a:effectLst>
                <a:outerShdw blurRad="38100" dist="19050" dir="2700000" algn="tl" rotWithShape="0">
                  <a:schemeClr val="dk1">
                    <a:alpha val="40000"/>
                  </a:schemeClr>
                </a:outerShdw>
              </a:effectLst>
              <a:latin typeface="+mj-lt"/>
            </a:endParaRPr>
          </a:p>
        </p:txBody>
      </p:sp>
      <p:pic>
        <p:nvPicPr>
          <p:cNvPr id="9" name="Picture 3"/>
          <p:cNvPicPr>
            <a:picLocks noChangeAspect="1" noChangeArrowheads="1"/>
          </p:cNvPicPr>
          <p:nvPr userDrawn="1"/>
        </p:nvPicPr>
        <p:blipFill>
          <a:blip r:embed="rId2"/>
          <a:srcRect/>
          <a:stretch>
            <a:fillRect/>
          </a:stretch>
        </p:blipFill>
        <p:spPr bwMode="auto">
          <a:xfrm>
            <a:off x="-1" y="0"/>
            <a:ext cx="5159295" cy="6858000"/>
          </a:xfrm>
          <a:prstGeom prst="rect">
            <a:avLst/>
          </a:prstGeom>
          <a:noFill/>
          <a:ln w="9525">
            <a:noFill/>
            <a:miter lim="800000"/>
            <a:headEnd/>
            <a:tailEnd/>
          </a:ln>
          <a:effectLst>
            <a:outerShdw blurRad="50800" dist="50800" dir="5400000" algn="ctr" rotWithShape="0">
              <a:schemeClr val="tx1">
                <a:alpha val="55000"/>
              </a:schemeClr>
            </a:outerShdw>
          </a:effec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1209" y="4173134"/>
            <a:ext cx="2703190" cy="100118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48796" y="5331886"/>
            <a:ext cx="2397726" cy="1242722"/>
          </a:xfrm>
          <a:prstGeom prst="rect">
            <a:avLst/>
          </a:prstGeom>
        </p:spPr>
      </p:pic>
    </p:spTree>
    <p:extLst>
      <p:ext uri="{BB962C8B-B14F-4D97-AF65-F5344CB8AC3E}">
        <p14:creationId xmlns:p14="http://schemas.microsoft.com/office/powerpoint/2010/main" val="335792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3464874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AEF61F-B998-4535-84D7-807FE7E62C0E}" type="datetimeFigureOut">
              <a:rPr lang="en-US" smtClean="0"/>
              <a:t>7/5/2018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F66403-5D58-40EF-97A9-DF94948D7754}" type="slidenum">
              <a:rPr lang="en-US" smtClean="0"/>
              <a:t>‹#›</a:t>
            </a:fld>
            <a:endParaRPr lang="en-US" dirty="0"/>
          </a:p>
        </p:txBody>
      </p:sp>
    </p:spTree>
    <p:extLst>
      <p:ext uri="{BB962C8B-B14F-4D97-AF65-F5344CB8AC3E}">
        <p14:creationId xmlns:p14="http://schemas.microsoft.com/office/powerpoint/2010/main" val="92194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97FD986-86E1-45F7-83A8-E33B815BDEDF}" type="slidenum">
              <a:rPr lang="en-US" smtClean="0"/>
              <a:t>‹#›</a:t>
            </a:fld>
            <a:endParaRPr lang="en-US" dirty="0"/>
          </a:p>
        </p:txBody>
      </p:sp>
      <p:sp>
        <p:nvSpPr>
          <p:cNvPr id="5" name="Rectangle 4"/>
          <p:cNvSpPr/>
          <p:nvPr/>
        </p:nvSpPr>
        <p:spPr>
          <a:xfrm>
            <a:off x="17183" y="0"/>
            <a:ext cx="9144000" cy="6858000"/>
          </a:xfrm>
          <a:prstGeom prst="rect">
            <a:avLst/>
          </a:pr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Users\Sorby\Dropbox\Opus-Jade\cooking matters\round 1\final graphics\logo-white-02.png"/>
          <p:cNvPicPr>
            <a:picLocks noChangeAspect="1" noChangeArrowheads="1"/>
          </p:cNvPicPr>
          <p:nvPr/>
        </p:nvPicPr>
        <p:blipFill>
          <a:blip r:embed="rId2" cstate="print"/>
          <a:srcRect/>
          <a:stretch>
            <a:fillRect/>
          </a:stretch>
        </p:blipFill>
        <p:spPr bwMode="auto">
          <a:xfrm>
            <a:off x="7239000" y="4267200"/>
            <a:ext cx="1423419" cy="2209804"/>
          </a:xfrm>
          <a:prstGeom prst="rect">
            <a:avLst/>
          </a:prstGeom>
          <a:noFill/>
        </p:spPr>
      </p:pic>
      <p:sp>
        <p:nvSpPr>
          <p:cNvPr id="8" name="Text Placeholder 7"/>
          <p:cNvSpPr>
            <a:spLocks noGrp="1"/>
          </p:cNvSpPr>
          <p:nvPr>
            <p:ph type="body" sz="quarter" idx="12"/>
          </p:nvPr>
        </p:nvSpPr>
        <p:spPr>
          <a:xfrm>
            <a:off x="533400" y="533400"/>
            <a:ext cx="6324600" cy="4191000"/>
          </a:xfrm>
        </p:spPr>
        <p:txBody>
          <a:bodyPr>
            <a:normAutofit/>
          </a:bodyPr>
          <a:lstStyle>
            <a:lvl1pPr marL="0" indent="0">
              <a:lnSpc>
                <a:spcPts val="7200"/>
              </a:lnSpc>
              <a:buNone/>
              <a:defRPr sz="7200" b="1">
                <a:solidFill>
                  <a:schemeClr val="bg1"/>
                </a:solidFill>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2" name="TextBox 1"/>
          <p:cNvSpPr txBox="1"/>
          <p:nvPr userDrawn="1"/>
        </p:nvSpPr>
        <p:spPr>
          <a:xfrm>
            <a:off x="533400" y="5091545"/>
            <a:ext cx="6324600" cy="707886"/>
          </a:xfrm>
          <a:prstGeom prst="rect">
            <a:avLst/>
          </a:prstGeom>
          <a:noFill/>
        </p:spPr>
        <p:txBody>
          <a:bodyPr wrap="square" rtlCol="0">
            <a:spAutoFit/>
          </a:bodyPr>
          <a:lstStyle/>
          <a:p>
            <a:r>
              <a:rPr lang="en-US" sz="4000" baseline="0" dirty="0" smtClean="0">
                <a:solidFill>
                  <a:schemeClr val="bg1"/>
                </a:solidFill>
                <a:latin typeface="Calibri Light" panose="020F0302020204030204" pitchFamily="34" charset="0"/>
              </a:rPr>
              <a:t> </a:t>
            </a:r>
            <a:endParaRPr lang="en-US" sz="4000" dirty="0">
              <a:solidFill>
                <a:schemeClr val="bg1"/>
              </a:solidFill>
              <a:latin typeface="Calibri Light" panose="020F0302020204030204" pitchFamily="34" charset="0"/>
            </a:endParaRPr>
          </a:p>
        </p:txBody>
      </p:sp>
      <p:sp>
        <p:nvSpPr>
          <p:cNvPr id="7" name="Text Placeholder 6"/>
          <p:cNvSpPr>
            <a:spLocks noGrp="1"/>
          </p:cNvSpPr>
          <p:nvPr>
            <p:ph type="body" sz="quarter" idx="13"/>
          </p:nvPr>
        </p:nvSpPr>
        <p:spPr>
          <a:xfrm>
            <a:off x="533400" y="5319713"/>
            <a:ext cx="6407150" cy="1020762"/>
          </a:xfr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6946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1143000"/>
          </a:xfrm>
        </p:spPr>
        <p:txBody>
          <a:bodyPr anchor="b" anchorCtr="0">
            <a:normAutofit/>
          </a:bodyPr>
          <a:lstStyle>
            <a:lvl1pPr algn="l">
              <a:lnSpc>
                <a:spcPts val="4200"/>
              </a:lnSpc>
              <a:defRPr sz="4500" b="1">
                <a:solidFill>
                  <a:srgbClr val="00706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09800" y="1650207"/>
            <a:ext cx="6705600" cy="4419599"/>
          </a:xfrm>
        </p:spPr>
        <p:txBody>
          <a:bodyPr/>
          <a:lstStyle>
            <a:lvl1pPr marL="0" indent="0">
              <a:buNone/>
              <a:defRPr sz="2000">
                <a:solidFill>
                  <a:schemeClr val="tx1">
                    <a:lumMod val="50000"/>
                  </a:schemeClr>
                </a:solidFill>
                <a:latin typeface="Arial" panose="020B0604020202020204" pitchFamily="34" charset="0"/>
                <a:cs typeface="Arial" panose="020B0604020202020204" pitchFamily="34" charset="0"/>
              </a:defRPr>
            </a:lvl1pPr>
            <a:lvl2pPr marL="174625" indent="-174625">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buFont typeface="Calibri" pitchFamily="34" charset="0"/>
              <a:buChar char="―"/>
              <a:defRPr sz="1800">
                <a:solidFill>
                  <a:schemeClr val="tx1">
                    <a:lumMod val="50000"/>
                  </a:schemeClr>
                </a:solidFill>
                <a:latin typeface="Arial" panose="020B0604020202020204" pitchFamily="34" charset="0"/>
                <a:cs typeface="Arial" panose="020B0604020202020204" pitchFamily="34" charset="0"/>
              </a:defRPr>
            </a:lvl3pPr>
            <a:lvl4pPr marL="739775" indent="-228600">
              <a:defRPr sz="1600">
                <a:solidFill>
                  <a:schemeClr val="tx1">
                    <a:lumMod val="50000"/>
                  </a:schemeClr>
                </a:solidFill>
                <a:latin typeface="Arial" panose="020B0604020202020204" pitchFamily="34" charset="0"/>
                <a:cs typeface="Arial" panose="020B0604020202020204" pitchFamily="34" charset="0"/>
              </a:defRPr>
            </a:lvl4pPr>
            <a:lvl5pPr marL="968375" indent="-228600">
              <a:defRPr sz="1600">
                <a:solidFill>
                  <a:schemeClr val="tx1">
                    <a:lumMod val="50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885188" y="0"/>
            <a:ext cx="192024" cy="6858000"/>
          </a:xfrm>
          <a:prstGeom prst="rect">
            <a:avLst/>
          </a:prstGeom>
          <a:solidFill>
            <a:srgbClr val="EBE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E97FD986-86E1-45F7-83A8-E33B815BDEDF}" type="slidenum">
              <a:rPr lang="en-US" smtClean="0"/>
              <a:t>‹#›</a:t>
            </a:fld>
            <a:endParaRPr lang="en-US" dirty="0"/>
          </a:p>
        </p:txBody>
      </p:sp>
      <p:sp>
        <p:nvSpPr>
          <p:cNvPr id="8" name="Rectangle 7"/>
          <p:cNvSpPr/>
          <p:nvPr userDrawn="1"/>
        </p:nvSpPr>
        <p:spPr>
          <a:xfrm>
            <a:off x="1885188" y="1444"/>
            <a:ext cx="192024" cy="6858000"/>
          </a:xfrm>
          <a:prstGeom prst="rect">
            <a:avLst/>
          </a:prstGeom>
          <a:solidFill>
            <a:srgbClr val="EB8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085" y="5571135"/>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5251" y="6102936"/>
            <a:ext cx="975948" cy="505826"/>
          </a:xfrm>
          <a:prstGeom prst="rect">
            <a:avLst/>
          </a:prstGeom>
        </p:spPr>
      </p:pic>
    </p:spTree>
    <p:extLst>
      <p:ext uri="{BB962C8B-B14F-4D97-AF65-F5344CB8AC3E}">
        <p14:creationId xmlns:p14="http://schemas.microsoft.com/office/powerpoint/2010/main" val="178784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705600" cy="1143000"/>
          </a:xfrm>
        </p:spPr>
        <p:txBody>
          <a:bodyPr anchor="b" anchorCtr="0">
            <a:normAutofit/>
          </a:bodyPr>
          <a:lstStyle>
            <a:lvl1pPr algn="l">
              <a:lnSpc>
                <a:spcPts val="4200"/>
              </a:lnSpc>
              <a:defRPr sz="4500" b="1">
                <a:solidFill>
                  <a:srgbClr val="7B9B2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4"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943" y="5545735"/>
            <a:ext cx="1100281" cy="40751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109" y="6077536"/>
            <a:ext cx="975948" cy="505826"/>
          </a:xfrm>
          <a:prstGeom prst="rect">
            <a:avLst/>
          </a:prstGeom>
        </p:spPr>
      </p:pic>
    </p:spTree>
    <p:extLst>
      <p:ext uri="{BB962C8B-B14F-4D97-AF65-F5344CB8AC3E}">
        <p14:creationId xmlns:p14="http://schemas.microsoft.com/office/powerpoint/2010/main" val="118110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Grey">
    <p:spTree>
      <p:nvGrpSpPr>
        <p:cNvPr id="1" name=""/>
        <p:cNvGrpSpPr/>
        <p:nvPr/>
      </p:nvGrpSpPr>
      <p:grpSpPr>
        <a:xfrm>
          <a:off x="0" y="0"/>
          <a:ext cx="0" cy="0"/>
          <a:chOff x="0" y="0"/>
          <a:chExt cx="0" cy="0"/>
        </a:xfrm>
      </p:grpSpPr>
      <p:sp>
        <p:nvSpPr>
          <p:cNvPr id="8" name="Rectangle 7"/>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3"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943" y="5545735"/>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109" y="6077536"/>
            <a:ext cx="975948" cy="505826"/>
          </a:xfrm>
          <a:prstGeom prst="rect">
            <a:avLst/>
          </a:prstGeom>
        </p:spPr>
      </p:pic>
    </p:spTree>
    <p:extLst>
      <p:ext uri="{BB962C8B-B14F-4D97-AF65-F5344CB8AC3E}">
        <p14:creationId xmlns:p14="http://schemas.microsoft.com/office/powerpoint/2010/main" val="273652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w/ Photo Whit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5"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943" y="5545735"/>
            <a:ext cx="1100281" cy="40751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109" y="6077536"/>
            <a:ext cx="975948" cy="505826"/>
          </a:xfrm>
          <a:prstGeom prst="rect">
            <a:avLst/>
          </a:prstGeom>
        </p:spPr>
      </p:pic>
    </p:spTree>
    <p:extLst>
      <p:ext uri="{BB962C8B-B14F-4D97-AF65-F5344CB8AC3E}">
        <p14:creationId xmlns:p14="http://schemas.microsoft.com/office/powerpoint/2010/main" val="167866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w/ Photo Grey">
    <p:spTree>
      <p:nvGrpSpPr>
        <p:cNvPr id="1" name=""/>
        <p:cNvGrpSpPr/>
        <p:nvPr/>
      </p:nvGrpSpPr>
      <p:grpSpPr>
        <a:xfrm>
          <a:off x="0" y="0"/>
          <a:ext cx="0" cy="0"/>
          <a:chOff x="0" y="0"/>
          <a:chExt cx="0" cy="0"/>
        </a:xfrm>
      </p:grpSpPr>
      <p:sp>
        <p:nvSpPr>
          <p:cNvPr id="10" name="Rectangle 9"/>
          <p:cNvSpPr/>
          <p:nvPr/>
        </p:nvSpPr>
        <p:spPr>
          <a:xfrm>
            <a:off x="1752600" y="0"/>
            <a:ext cx="7391400" cy="6858000"/>
          </a:xfrm>
          <a:prstGeom prst="rect">
            <a:avLst/>
          </a:prstGeom>
          <a:solidFill>
            <a:srgbClr val="EBE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3"/>
          </p:nvPr>
        </p:nvSpPr>
        <p:spPr>
          <a:xfrm>
            <a:off x="0" y="0"/>
            <a:ext cx="1600200" cy="4572000"/>
          </a:xfrm>
        </p:spPr>
        <p:txBody>
          <a:bodyPr>
            <a:normAutofit/>
          </a:bodyPr>
          <a:lstStyle>
            <a:lvl1pPr marL="0" indent="0" algn="l" defTabSz="914400" rtl="0" eaLnBrk="1" latinLnBrk="0" hangingPunct="1">
              <a:spcBef>
                <a:spcPct val="20000"/>
              </a:spcBef>
              <a:buFont typeface="Arial" pitchFamily="34" charset="0"/>
              <a:buNone/>
              <a:defRPr lang="en-US" sz="1400" kern="1200" dirty="0">
                <a:solidFill>
                  <a:schemeClr val="tx1"/>
                </a:solidFill>
                <a:latin typeface="+mn-lt"/>
                <a:ea typeface="+mn-ea"/>
                <a:cs typeface="+mn-cs"/>
              </a:defRPr>
            </a:lvl1pPr>
          </a:lstStyle>
          <a:p>
            <a:r>
              <a:rPr lang="en-US" dirty="0" smtClean="0"/>
              <a:t>Click icon to add picture</a:t>
            </a:r>
            <a:endParaRPr lang="en-US" dirty="0"/>
          </a:p>
        </p:txBody>
      </p:sp>
      <p:sp>
        <p:nvSpPr>
          <p:cNvPr id="2" name="Title 1"/>
          <p:cNvSpPr>
            <a:spLocks noGrp="1"/>
          </p:cNvSpPr>
          <p:nvPr>
            <p:ph type="title"/>
          </p:nvPr>
        </p:nvSpPr>
        <p:spPr>
          <a:xfrm>
            <a:off x="1981200" y="381000"/>
            <a:ext cx="6705600" cy="1143000"/>
          </a:xfrm>
        </p:spPr>
        <p:txBody>
          <a:bodyPr anchor="b" anchorCtr="0">
            <a:noAutofit/>
          </a:bodyPr>
          <a:lstStyle>
            <a:lvl1pPr algn="l" defTabSz="914400" rtl="0" eaLnBrk="1" latinLnBrk="0" hangingPunct="1">
              <a:lnSpc>
                <a:spcPts val="4200"/>
              </a:lnSpc>
              <a:spcBef>
                <a:spcPct val="0"/>
              </a:spcBef>
              <a:buNone/>
              <a:defRPr lang="en-US" sz="4500" b="1" kern="1200" dirty="0">
                <a:solidFill>
                  <a:srgbClr val="7B9B22"/>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1981200" y="1600200"/>
            <a:ext cx="6705600" cy="4419599"/>
          </a:xfrm>
        </p:spPr>
        <p:txBody>
          <a:bodyPr/>
          <a:lstStyle>
            <a:lvl1pPr marL="0" indent="0">
              <a:buNone/>
              <a:defRPr sz="2000">
                <a:solidFill>
                  <a:srgbClr val="5A492E"/>
                </a:solidFill>
              </a:defRPr>
            </a:lvl1pPr>
            <a:lvl2pPr marL="174625" indent="-174625">
              <a:spcBef>
                <a:spcPts val="900"/>
              </a:spcBef>
              <a:buFont typeface="Arial" pitchFamily="34" charset="0"/>
              <a:buChar char="•"/>
              <a:defRPr lang="en-US" sz="2000" kern="1200" dirty="0" smtClean="0">
                <a:solidFill>
                  <a:srgbClr val="5A492E"/>
                </a:solidFill>
                <a:latin typeface="+mn-lt"/>
                <a:ea typeface="+mn-ea"/>
                <a:cs typeface="+mn-cs"/>
              </a:defRPr>
            </a:lvl2pPr>
            <a:lvl3pPr marL="457200" indent="-282575">
              <a:buFont typeface="Calibri" pitchFamily="34" charset="0"/>
              <a:buChar char="―"/>
              <a:defRPr sz="1800">
                <a:solidFill>
                  <a:srgbClr val="5A492E"/>
                </a:solidFill>
              </a:defRPr>
            </a:lvl3pPr>
            <a:lvl4pPr marL="739775" indent="-228600">
              <a:defRPr sz="1600">
                <a:solidFill>
                  <a:srgbClr val="5A492E"/>
                </a:solidFill>
              </a:defRPr>
            </a:lvl4pPr>
            <a:lvl5pPr marL="968375" indent="-228600">
              <a:defRPr sz="1600">
                <a:solidFill>
                  <a:srgbClr val="5A492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600200" y="0"/>
            <a:ext cx="192024" cy="6858000"/>
          </a:xfrm>
          <a:prstGeom prst="rect">
            <a:avLst/>
          </a:prstGeom>
          <a:solidFill>
            <a:srgbClr val="7B9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6"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943" y="5545735"/>
            <a:ext cx="1100281" cy="407511"/>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109" y="6077536"/>
            <a:ext cx="975948" cy="505826"/>
          </a:xfrm>
          <a:prstGeom prst="rect">
            <a:avLst/>
          </a:prstGeom>
        </p:spPr>
      </p:pic>
    </p:spTree>
    <p:extLst>
      <p:ext uri="{BB962C8B-B14F-4D97-AF65-F5344CB8AC3E}">
        <p14:creationId xmlns:p14="http://schemas.microsoft.com/office/powerpoint/2010/main" val="371343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hoto with green strip">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6858000"/>
          </a:xfrm>
        </p:spPr>
        <p:txBody>
          <a:bodyPr>
            <a:normAutofit/>
          </a:bodyPr>
          <a:lstStyle>
            <a:lvl1pPr marL="0" indent="0">
              <a:buNone/>
              <a:defRPr sz="1400"/>
            </a:lvl1pPr>
          </a:lstStyle>
          <a:p>
            <a:r>
              <a:rPr lang="en-US" dirty="0" smtClean="0"/>
              <a:t>Click icon to add picture</a:t>
            </a:r>
            <a:endParaRPr lang="en-US" dirty="0"/>
          </a:p>
        </p:txBody>
      </p:sp>
    </p:spTree>
    <p:extLst>
      <p:ext uri="{BB962C8B-B14F-4D97-AF65-F5344CB8AC3E}">
        <p14:creationId xmlns:p14="http://schemas.microsoft.com/office/powerpoint/2010/main" val="186774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3"/>
          </p:nvPr>
        </p:nvSpPr>
        <p:spPr>
          <a:xfrm>
            <a:off x="5410200" y="6400800"/>
            <a:ext cx="2895600" cy="365125"/>
          </a:xfrm>
          <a:prstGeom prst="rect">
            <a:avLst/>
          </a:prstGeom>
        </p:spPr>
        <p:txBody>
          <a:bodyPr/>
          <a:lstStyle>
            <a:lvl1pPr algn="r">
              <a:defRPr sz="1100">
                <a:solidFill>
                  <a:srgbClr val="AAA68A"/>
                </a:solidFill>
              </a:defRPr>
            </a:lvl1pPr>
          </a:lstStyle>
          <a:p>
            <a:endParaRPr lang="en-US" dirty="0"/>
          </a:p>
        </p:txBody>
      </p:sp>
      <p:sp>
        <p:nvSpPr>
          <p:cNvPr id="12" name="Slide Number Placeholder 5"/>
          <p:cNvSpPr>
            <a:spLocks noGrp="1"/>
          </p:cNvSpPr>
          <p:nvPr>
            <p:ph type="sldNum" sz="quarter" idx="4"/>
          </p:nvPr>
        </p:nvSpPr>
        <p:spPr>
          <a:xfrm>
            <a:off x="8229600" y="6340475"/>
            <a:ext cx="685800" cy="365125"/>
          </a:xfrm>
          <a:prstGeom prst="rect">
            <a:avLst/>
          </a:prstGeom>
        </p:spPr>
        <p:txBody>
          <a:bodyPr/>
          <a:lstStyle>
            <a:lvl1pPr algn="l">
              <a:defRPr sz="2000" b="1">
                <a:solidFill>
                  <a:srgbClr val="AAA68A"/>
                </a:solidFill>
              </a:defRPr>
            </a:lvl1pPr>
          </a:lstStyle>
          <a:p>
            <a:fld id="{56F66403-5D58-40EF-97A9-DF94948D7754}" type="slidenum">
              <a:rPr lang="en-US" smtClean="0"/>
              <a:t>‹#›</a:t>
            </a:fld>
            <a:endParaRPr lang="en-US" dirty="0"/>
          </a:p>
        </p:txBody>
      </p:sp>
    </p:spTree>
    <p:extLst>
      <p:ext uri="{BB962C8B-B14F-4D97-AF65-F5344CB8AC3E}">
        <p14:creationId xmlns:p14="http://schemas.microsoft.com/office/powerpoint/2010/main" val="1199420274"/>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80" r:id="rId3"/>
    <p:sldLayoutId id="214748368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txStyles>
    <p:titleStyle>
      <a:lvl1pPr algn="l" defTabSz="914400" rtl="0" eaLnBrk="1" latinLnBrk="0" hangingPunct="1">
        <a:lnSpc>
          <a:spcPts val="4500"/>
        </a:lnSpc>
        <a:spcBef>
          <a:spcPct val="0"/>
        </a:spcBef>
        <a:buNone/>
        <a:defRPr lang="en-US" sz="4500" b="1" kern="1200" dirty="0">
          <a:solidFill>
            <a:srgbClr val="7B9B2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1.wma"/><Relationship Id="rId1" Type="http://schemas.openxmlformats.org/officeDocument/2006/relationships/audio" Target="NULL" TargetMode="External"/><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2.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3.wma"/><Relationship Id="rId1" Type="http://schemas.openxmlformats.org/officeDocument/2006/relationships/audio" Target="NULL" TargetMode="External"/><Relationship Id="rId6" Type="http://schemas.openxmlformats.org/officeDocument/2006/relationships/image" Target="../media/image12.gif"/><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4.wma"/><Relationship Id="rId1" Type="http://schemas.openxmlformats.org/officeDocument/2006/relationships/audio" Target="NULL" TargetMode="Externa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5.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6.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7.wma"/><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E9A35"/>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Lesson Four: </a:t>
            </a:r>
            <a:r>
              <a:rPr lang="en-US" i="1" u="sng" dirty="0" smtClean="0"/>
              <a:t>Smart </a:t>
            </a:r>
            <a:r>
              <a:rPr lang="en-US" i="1" u="sng" dirty="0" err="1"/>
              <a:t>S</a:t>
            </a:r>
            <a:r>
              <a:rPr lang="en-US" i="1" u="sng" dirty="0" err="1" smtClean="0"/>
              <a:t>nackers</a:t>
            </a:r>
            <a:endParaRPr lang="en-US" i="1" u="sng" dirty="0"/>
          </a:p>
        </p:txBody>
      </p:sp>
      <p:sp>
        <p:nvSpPr>
          <p:cNvPr id="5" name="Text Placeholder 2"/>
          <p:cNvSpPr txBox="1">
            <a:spLocks/>
          </p:cNvSpPr>
          <p:nvPr/>
        </p:nvSpPr>
        <p:spPr>
          <a:xfrm>
            <a:off x="685800" y="4826000"/>
            <a:ext cx="6407150" cy="166687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Encourage kids to make healthy snack and beverage choices. </a:t>
            </a:r>
            <a:endParaRPr lang="en-US" sz="3600" dirty="0"/>
          </a:p>
        </p:txBody>
      </p:sp>
      <p:pic>
        <p:nvPicPr>
          <p:cNvPr id="3" name="cmk slide 36- L4">
            <a:hlinkClick r:id="" action="ppaction://media"/>
          </p:cNvPr>
          <p:cNvPicPr>
            <a:picLocks noChangeAspect="1"/>
          </p:cNvPicPr>
          <p:nvPr>
            <a:audioFile r:link="rId1"/>
            <p:extLst>
              <p:ext uri="{DAA4B4D4-6D71-4841-9C94-3DE7FCFB9230}">
                <p14:media xmlns:p14="http://schemas.microsoft.com/office/powerpoint/2010/main" r:embed="rId2">
                  <p14:trim st="1015" end="1328"/>
                </p14:media>
              </p:ext>
            </p:extLst>
          </p:nvPr>
        </p:nvPicPr>
        <p:blipFill>
          <a:blip r:embed="rId5"/>
          <a:stretch>
            <a:fillRect/>
          </a:stretch>
        </p:blipFill>
        <p:spPr>
          <a:xfrm>
            <a:off x="8839200" y="6492875"/>
            <a:ext cx="304800" cy="304800"/>
          </a:xfrm>
          <a:prstGeom prst="rect">
            <a:avLst/>
          </a:prstGeom>
        </p:spPr>
      </p:pic>
    </p:spTree>
    <p:extLst>
      <p:ext uri="{BB962C8B-B14F-4D97-AF65-F5344CB8AC3E}">
        <p14:creationId xmlns:p14="http://schemas.microsoft.com/office/powerpoint/2010/main" val="37076419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Back</a:t>
            </a:r>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722"/>
          <a:stretch/>
        </p:blipFill>
        <p:spPr>
          <a:xfrm>
            <a:off x="4635500" y="1629645"/>
            <a:ext cx="3960181" cy="3150405"/>
          </a:xfrm>
          <a:prstGeom prst="rect">
            <a:avLst/>
          </a:prstGeom>
          <a:ln>
            <a:solidFill>
              <a:schemeClr val="tx1">
                <a:lumMod val="50000"/>
              </a:schemeClr>
            </a:solidFill>
          </a:ln>
        </p:spPr>
      </p:pic>
      <p:pic>
        <p:nvPicPr>
          <p:cNvPr id="5" name="cmk slide 37- L4 intro">
            <a:hlinkClick r:id="" action="ppaction://media"/>
          </p:cNvPr>
          <p:cNvPicPr>
            <a:picLocks noChangeAspect="1"/>
          </p:cNvPicPr>
          <p:nvPr>
            <a:audioFile r:link="rId1"/>
            <p:extLst>
              <p:ext uri="{DAA4B4D4-6D71-4841-9C94-3DE7FCFB9230}">
                <p14:media xmlns:p14="http://schemas.microsoft.com/office/powerpoint/2010/main" r:embed="rId2">
                  <p14:trim st="600" end="802"/>
                </p14:media>
              </p:ext>
            </p:extLst>
          </p:nvPr>
        </p:nvPicPr>
        <p:blipFill>
          <a:blip r:embed="rId6"/>
          <a:stretch>
            <a:fillRect/>
          </a:stretch>
        </p:blipFill>
        <p:spPr>
          <a:xfrm>
            <a:off x="8788400" y="6502400"/>
            <a:ext cx="355600" cy="355600"/>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0" name="TextBox 9"/>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64985" y="4409372"/>
            <a:ext cx="6330696" cy="348870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6E9A35"/>
                </a:solidFill>
              </a:rPr>
              <a:t>Review</a:t>
            </a:r>
          </a:p>
          <a:p>
            <a:r>
              <a:rPr lang="en-US" sz="2800" b="1" i="1" dirty="0" smtClean="0">
                <a:solidFill>
                  <a:srgbClr val="6E9A35"/>
                </a:solidFill>
              </a:rPr>
              <a:t>Activity Bank </a:t>
            </a:r>
            <a:r>
              <a:rPr lang="en-US" sz="2800" b="1" dirty="0" smtClean="0">
                <a:solidFill>
                  <a:srgbClr val="6E9A35"/>
                </a:solidFill>
              </a:rPr>
              <a:t>Activity</a:t>
            </a:r>
          </a:p>
          <a:p>
            <a:r>
              <a:rPr lang="en-US" sz="2800" b="1" dirty="0" smtClean="0">
                <a:solidFill>
                  <a:srgbClr val="6E9A35"/>
                </a:solidFill>
              </a:rPr>
              <a:t>Revisit Week 3 Challenges</a:t>
            </a:r>
          </a:p>
          <a:p>
            <a:r>
              <a:rPr lang="en-US" sz="2800" b="1" dirty="0" smtClean="0">
                <a:solidFill>
                  <a:srgbClr val="6E9A35"/>
                </a:solidFill>
              </a:rPr>
              <a:t>Introduce Topic for the Day</a:t>
            </a:r>
            <a:endParaRPr lang="en-US" sz="2800" dirty="0" smtClean="0">
              <a:solidFill>
                <a:srgbClr val="6E9A35"/>
              </a:solidFill>
            </a:endParaRPr>
          </a:p>
        </p:txBody>
      </p:sp>
    </p:spTree>
    <p:extLst>
      <p:ext uri="{BB962C8B-B14F-4D97-AF65-F5344CB8AC3E}">
        <p14:creationId xmlns:p14="http://schemas.microsoft.com/office/powerpoint/2010/main" val="313873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29" y="1033588"/>
            <a:ext cx="6705600" cy="1143000"/>
          </a:xfrm>
        </p:spPr>
        <p:txBody>
          <a:bodyPr>
            <a:normAutofit fontScale="90000"/>
          </a:bodyPr>
          <a:lstStyle/>
          <a:p>
            <a:r>
              <a:rPr lang="en-US" dirty="0" smtClean="0"/>
              <a:t>Practice reading food labels.</a:t>
            </a:r>
            <a:endParaRPr lang="en-US" dirty="0"/>
          </a:p>
        </p:txBody>
      </p:sp>
      <p:pic>
        <p:nvPicPr>
          <p:cNvPr id="4" name="cmk slide 38- L4 ntr">
            <a:hlinkClick r:id="" action="ppaction://media"/>
          </p:cNvPr>
          <p:cNvPicPr>
            <a:picLocks noChangeAspect="1"/>
          </p:cNvPicPr>
          <p:nvPr>
            <a:audioFile r:link="rId1"/>
            <p:extLst>
              <p:ext uri="{DAA4B4D4-6D71-4841-9C94-3DE7FCFB9230}">
                <p14:media xmlns:p14="http://schemas.microsoft.com/office/powerpoint/2010/main" r:embed="rId2">
                  <p14:trim st="600" end="844"/>
                </p14:media>
              </p:ext>
            </p:extLst>
          </p:nvPr>
        </p:nvPicPr>
        <p:blipFill>
          <a:blip r:embed="rId5"/>
          <a:stretch>
            <a:fillRect/>
          </a:stretch>
        </p:blipFill>
        <p:spPr>
          <a:xfrm>
            <a:off x="8839200" y="6507788"/>
            <a:ext cx="304800" cy="304800"/>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1" name="TextBox 10"/>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2" name="TextBox 11"/>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6407404" y="3481438"/>
            <a:ext cx="2616625" cy="33765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smtClean="0">
                <a:solidFill>
                  <a:srgbClr val="6E9A35"/>
                </a:solidFill>
              </a:rPr>
              <a:t>Label Lingo – Page 14</a:t>
            </a:r>
          </a:p>
        </p:txBody>
      </p:sp>
      <p:pic>
        <p:nvPicPr>
          <p:cNvPr id="1026" name="Picture 2" descr="Image result for snack labe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438" y="2172871"/>
            <a:ext cx="3827562" cy="469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93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96862"/>
            <a:ext cx="6705600" cy="2293938"/>
          </a:xfrm>
        </p:spPr>
        <p:txBody>
          <a:bodyPr>
            <a:normAutofit/>
          </a:bodyPr>
          <a:lstStyle/>
          <a:p>
            <a:r>
              <a:rPr lang="en-US" dirty="0">
                <a:solidFill>
                  <a:srgbClr val="007160"/>
                </a:solidFill>
              </a:rPr>
              <a:t>Taste and describe a variety of healthy beverages</a:t>
            </a:r>
            <a:endParaRPr lang="en-US" dirty="0"/>
          </a:p>
        </p:txBody>
      </p:sp>
      <p:pic>
        <p:nvPicPr>
          <p:cNvPr id="5" name="cmk slide 39- L4 ntr 2">
            <a:hlinkClick r:id="" action="ppaction://media"/>
          </p:cNvPr>
          <p:cNvPicPr>
            <a:picLocks noChangeAspect="1"/>
          </p:cNvPicPr>
          <p:nvPr>
            <a:audioFile r:link="rId1"/>
            <p:extLst>
              <p:ext uri="{DAA4B4D4-6D71-4841-9C94-3DE7FCFB9230}">
                <p14:media xmlns:p14="http://schemas.microsoft.com/office/powerpoint/2010/main" r:embed="rId2">
                  <p14:trim st="600" end="975"/>
                </p14:media>
              </p:ext>
            </p:extLst>
          </p:nvPr>
        </p:nvPicPr>
        <p:blipFill>
          <a:blip r:embed="rId5"/>
          <a:stretch>
            <a:fillRect/>
          </a:stretch>
        </p:blipFill>
        <p:spPr>
          <a:xfrm>
            <a:off x="8915400" y="6553200"/>
            <a:ext cx="304800" cy="304800"/>
          </a:xfrm>
          <a:prstGeom prst="rect">
            <a:avLst/>
          </a:prstGeom>
        </p:spPr>
      </p:pic>
      <p:sp>
        <p:nvSpPr>
          <p:cNvPr id="7" name="Rectangle 6"/>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9" name="TextBox 8"/>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2272018" y="3890815"/>
            <a:ext cx="6705600" cy="2967185"/>
          </a:xfrm>
          <a:prstGeom prst="rect">
            <a:avLst/>
          </a:prstGeom>
        </p:spPr>
        <p:txBody>
          <a:bodyPr vert="horz" lIns="91440" tIns="45720" rIns="91440" bIns="45720" rtlCol="0" anchor="b" anchorCtr="0">
            <a:norm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n-US" sz="2800" dirty="0" smtClean="0">
                <a:solidFill>
                  <a:srgbClr val="007160"/>
                </a:solidFill>
              </a:rPr>
              <a:t>Practice sharing with their families what was learned in class.</a:t>
            </a:r>
            <a:endParaRPr lang="en-US" sz="2800" dirty="0">
              <a:solidFill>
                <a:srgbClr val="007160"/>
              </a:solidFill>
            </a:endParaRPr>
          </a:p>
        </p:txBody>
      </p:sp>
      <p:sp>
        <p:nvSpPr>
          <p:cNvPr id="11" name="Content Placeholder 2"/>
          <p:cNvSpPr txBox="1">
            <a:spLocks/>
          </p:cNvSpPr>
          <p:nvPr/>
        </p:nvSpPr>
        <p:spPr>
          <a:xfrm>
            <a:off x="2219108" y="2458500"/>
            <a:ext cx="3098800" cy="344448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b="1" dirty="0" smtClean="0">
              <a:solidFill>
                <a:srgbClr val="6E9A35"/>
              </a:solidFill>
            </a:endParaRPr>
          </a:p>
          <a:p>
            <a:r>
              <a:rPr lang="en-US" sz="2800" b="1" dirty="0" smtClean="0">
                <a:solidFill>
                  <a:srgbClr val="6E9A35"/>
                </a:solidFill>
              </a:rPr>
              <a:t>Sugar Overload Activity</a:t>
            </a:r>
          </a:p>
          <a:p>
            <a:endParaRPr lang="en-US" sz="2800" b="1" dirty="0" smtClean="0">
              <a:solidFill>
                <a:srgbClr val="6E9A35"/>
              </a:solidFill>
            </a:endParaRPr>
          </a:p>
          <a:p>
            <a:r>
              <a:rPr lang="en-US" sz="2800" b="1" dirty="0" smtClean="0">
                <a:solidFill>
                  <a:srgbClr val="6E9A35"/>
                </a:solidFill>
              </a:rPr>
              <a:t>Discuss healthier options</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8600" y="2689328"/>
            <a:ext cx="3606800" cy="2705100"/>
          </a:xfrm>
          <a:prstGeom prst="rect">
            <a:avLst/>
          </a:prstGeom>
        </p:spPr>
      </p:pic>
    </p:spTree>
    <p:extLst>
      <p:ext uri="{BB962C8B-B14F-4D97-AF65-F5344CB8AC3E}">
        <p14:creationId xmlns:p14="http://schemas.microsoft.com/office/powerpoint/2010/main" val="71080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2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rotWithShape="1">
          <a:blip r:embed="rId5" cstate="print">
            <a:extLst>
              <a:ext uri="{28A0092B-C50C-407E-A947-70E740481C1C}">
                <a14:useLocalDpi xmlns:a14="http://schemas.microsoft.com/office/drawing/2010/main" val="0"/>
              </a:ext>
            </a:extLst>
          </a:blip>
          <a:srcRect l="3448" t="8621"/>
          <a:stretch/>
        </p:blipFill>
        <p:spPr>
          <a:xfrm>
            <a:off x="5459001" y="2910558"/>
            <a:ext cx="3522303" cy="2500206"/>
          </a:xfrm>
          <a:prstGeom prst="rect">
            <a:avLst/>
          </a:prstGeom>
        </p:spPr>
      </p:pic>
      <p:sp>
        <p:nvSpPr>
          <p:cNvPr id="6" name="TextBox 5"/>
          <p:cNvSpPr txBox="1"/>
          <p:nvPr/>
        </p:nvSpPr>
        <p:spPr>
          <a:xfrm>
            <a:off x="5524907" y="5525568"/>
            <a:ext cx="3390493" cy="707886"/>
          </a:xfrm>
          <a:prstGeom prst="rect">
            <a:avLst/>
          </a:prstGeom>
          <a:noFill/>
        </p:spPr>
        <p:txBody>
          <a:bodyPr wrap="square" rtlCol="0">
            <a:spAutoFit/>
          </a:bodyPr>
          <a:lstStyle/>
          <a:p>
            <a:pPr algn="ctr"/>
            <a:r>
              <a:rPr lang="en-US" sz="2000" dirty="0" smtClean="0">
                <a:solidFill>
                  <a:schemeClr val="tx1">
                    <a:lumMod val="50000"/>
                  </a:schemeClr>
                </a:solidFill>
                <a:latin typeface="Arial" panose="020B0604020202020204" pitchFamily="34" charset="0"/>
                <a:cs typeface="Arial" panose="020B0604020202020204" pitchFamily="34" charset="0"/>
              </a:rPr>
              <a:t>Sample board after answers revealed</a:t>
            </a:r>
            <a:endParaRPr lang="en-US" sz="2000" dirty="0">
              <a:solidFill>
                <a:schemeClr val="tx1">
                  <a:lumMod val="50000"/>
                </a:schemeClr>
              </a:solidFill>
              <a:latin typeface="Arial" panose="020B0604020202020204" pitchFamily="34" charset="0"/>
              <a:cs typeface="Arial" panose="020B0604020202020204" pitchFamily="34" charset="0"/>
            </a:endParaRPr>
          </a:p>
        </p:txBody>
      </p:sp>
      <p:pic>
        <p:nvPicPr>
          <p:cNvPr id="5" name="cmk slide 40- L4 ntr 3">
            <a:hlinkClick r:id="" action="ppaction://media"/>
          </p:cNvPr>
          <p:cNvPicPr>
            <a:picLocks noChangeAspect="1"/>
          </p:cNvPicPr>
          <p:nvPr>
            <a:audioFile r:link="rId1"/>
            <p:extLst>
              <p:ext uri="{DAA4B4D4-6D71-4841-9C94-3DE7FCFB9230}">
                <p14:media xmlns:p14="http://schemas.microsoft.com/office/powerpoint/2010/main" r:embed="rId2">
                  <p14:trim st="750" end="1573"/>
                </p14:media>
              </p:ext>
            </p:extLst>
          </p:nvPr>
        </p:nvPicPr>
        <p:blipFill>
          <a:blip r:embed="rId6"/>
          <a:stretch>
            <a:fillRect/>
          </a:stretch>
        </p:blipFill>
        <p:spPr>
          <a:xfrm>
            <a:off x="8823666" y="6522720"/>
            <a:ext cx="320334" cy="320334"/>
          </a:xfrm>
          <a:prstGeom prst="rect">
            <a:avLst/>
          </a:prstGeom>
        </p:spPr>
      </p:pic>
      <p:sp>
        <p:nvSpPr>
          <p:cNvPr id="9" name="Rectangle 8"/>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0" name="TextBox 9"/>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1" name="TextBox 10"/>
          <p:cNvSpPr txBox="1"/>
          <p:nvPr/>
        </p:nvSpPr>
        <p:spPr>
          <a:xfrm>
            <a:off x="7052094" y="160476"/>
            <a:ext cx="1863306" cy="707886"/>
          </a:xfrm>
          <a:prstGeom prst="rect">
            <a:avLst/>
          </a:prstGeom>
          <a:solidFill>
            <a:srgbClr val="00B0F0"/>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Nutrition</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2209800" y="380828"/>
            <a:ext cx="6705600" cy="2293938"/>
          </a:xfrm>
        </p:spPr>
        <p:txBody>
          <a:bodyPr>
            <a:normAutofit/>
          </a:bodyPr>
          <a:lstStyle/>
          <a:p>
            <a:r>
              <a:rPr lang="en-US" dirty="0">
                <a:solidFill>
                  <a:srgbClr val="007160"/>
                </a:solidFill>
              </a:rPr>
              <a:t>Taste and describe a variety of healthy beverages</a:t>
            </a:r>
            <a:endParaRPr lang="en-US" dirty="0"/>
          </a:p>
        </p:txBody>
      </p:sp>
      <p:sp>
        <p:nvSpPr>
          <p:cNvPr id="15" name="Content Placeholder 2"/>
          <p:cNvSpPr txBox="1">
            <a:spLocks/>
          </p:cNvSpPr>
          <p:nvPr/>
        </p:nvSpPr>
        <p:spPr>
          <a:xfrm>
            <a:off x="2249187" y="2674766"/>
            <a:ext cx="3098800" cy="344448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b="1" dirty="0" smtClean="0">
              <a:solidFill>
                <a:srgbClr val="6E9A35"/>
              </a:solidFill>
            </a:endParaRPr>
          </a:p>
          <a:p>
            <a:r>
              <a:rPr lang="en-US" sz="2800" b="1" dirty="0" smtClean="0">
                <a:solidFill>
                  <a:srgbClr val="6E9A35"/>
                </a:solidFill>
              </a:rPr>
              <a:t>Sugar Overload Activity</a:t>
            </a:r>
          </a:p>
          <a:p>
            <a:endParaRPr lang="en-US" sz="2800" b="1" dirty="0" smtClean="0">
              <a:solidFill>
                <a:srgbClr val="6E9A35"/>
              </a:solidFill>
            </a:endParaRPr>
          </a:p>
          <a:p>
            <a:r>
              <a:rPr lang="en-US" sz="2800" b="1" dirty="0" smtClean="0">
                <a:solidFill>
                  <a:srgbClr val="6E9A35"/>
                </a:solidFill>
              </a:rPr>
              <a:t>Discuss healthier options</a:t>
            </a:r>
          </a:p>
        </p:txBody>
      </p:sp>
    </p:spTree>
    <p:extLst>
      <p:ext uri="{BB962C8B-B14F-4D97-AF65-F5344CB8AC3E}">
        <p14:creationId xmlns:p14="http://schemas.microsoft.com/office/powerpoint/2010/main" val="870423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2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3842"/>
            <a:ext cx="6705600" cy="1922734"/>
          </a:xfrm>
        </p:spPr>
        <p:txBody>
          <a:bodyPr>
            <a:normAutofit/>
          </a:bodyPr>
          <a:lstStyle/>
          <a:p>
            <a:r>
              <a:rPr lang="en-US" sz="4800" dirty="0">
                <a:solidFill>
                  <a:srgbClr val="007160"/>
                </a:solidFill>
              </a:rPr>
              <a:t>Prepare simple snacks they can make at home on their </a:t>
            </a:r>
            <a:r>
              <a:rPr lang="en-US" sz="4800" dirty="0" smtClean="0">
                <a:solidFill>
                  <a:srgbClr val="007160"/>
                </a:solidFill>
              </a:rPr>
              <a:t>own</a:t>
            </a:r>
            <a:endParaRPr lang="en-US"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9385"/>
          <a:stretch/>
        </p:blipFill>
        <p:spPr>
          <a:xfrm>
            <a:off x="6095833" y="3124201"/>
            <a:ext cx="2687052" cy="3246484"/>
          </a:xfrm>
          <a:prstGeom prst="rect">
            <a:avLst/>
          </a:prstGeom>
          <a:ln>
            <a:solidFill>
              <a:schemeClr val="tx1">
                <a:lumMod val="50000"/>
              </a:schemeClr>
            </a:solidFill>
          </a:ln>
        </p:spPr>
      </p:pic>
      <p:pic>
        <p:nvPicPr>
          <p:cNvPr id="6" name="cmk slide 41- L4 culin">
            <a:hlinkClick r:id="" action="ppaction://media"/>
          </p:cNvPr>
          <p:cNvPicPr>
            <a:picLocks noChangeAspect="1"/>
          </p:cNvPicPr>
          <p:nvPr>
            <a:audioFile r:link="rId1"/>
            <p:extLst>
              <p:ext uri="{DAA4B4D4-6D71-4841-9C94-3DE7FCFB9230}">
                <p14:media xmlns:p14="http://schemas.microsoft.com/office/powerpoint/2010/main" r:embed="rId2">
                  <p14:trim st="700" end="1458"/>
                </p14:media>
              </p:ext>
            </p:extLst>
          </p:nvPr>
        </p:nvPicPr>
        <p:blipFill>
          <a:blip r:embed="rId6"/>
          <a:stretch>
            <a:fillRect/>
          </a:stretch>
        </p:blipFill>
        <p:spPr>
          <a:xfrm>
            <a:off x="8782885" y="6503741"/>
            <a:ext cx="315688" cy="315688"/>
          </a:xfrm>
          <a:prstGeom prst="rect">
            <a:avLst/>
          </a:prstGeom>
        </p:spPr>
      </p:pic>
      <p:sp>
        <p:nvSpPr>
          <p:cNvPr id="10" name="Rectangle 9"/>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11" name="TextBox 10"/>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2" name="TextBox 11"/>
          <p:cNvSpPr txBox="1"/>
          <p:nvPr/>
        </p:nvSpPr>
        <p:spPr>
          <a:xfrm>
            <a:off x="7052095" y="107079"/>
            <a:ext cx="1863306" cy="707886"/>
          </a:xfrm>
          <a:prstGeom prst="rect">
            <a:avLst/>
          </a:prstGeom>
          <a:solidFill>
            <a:srgbClr val="ED3124"/>
          </a:solidFill>
          <a:ln w="38100">
            <a:solidFill>
              <a:schemeClr val="tx1"/>
            </a:solidFill>
          </a:ln>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Culinary</a:t>
            </a:r>
          </a:p>
          <a:p>
            <a:pPr algn="ctr"/>
            <a:r>
              <a:rPr lang="en-US" sz="2000" b="1" dirty="0" smtClean="0">
                <a:solidFill>
                  <a:schemeClr val="bg1"/>
                </a:solidFill>
                <a:latin typeface="Arial" panose="020B0604020202020204" pitchFamily="34" charset="0"/>
                <a:cs typeface="Arial" panose="020B0604020202020204" pitchFamily="34" charset="0"/>
              </a:rPr>
              <a:t>Instructor</a:t>
            </a:r>
            <a:endParaRPr lang="en-US" sz="2000" b="1" dirty="0">
              <a:solidFill>
                <a:schemeClr val="bg1"/>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2330562" y="2562521"/>
            <a:ext cx="6330696" cy="5021341"/>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EB8A2D"/>
              </a:solidFill>
            </a:endParaRPr>
          </a:p>
          <a:p>
            <a:r>
              <a:rPr lang="en-US" sz="2800" b="1" dirty="0" smtClean="0">
                <a:solidFill>
                  <a:srgbClr val="6E9A35"/>
                </a:solidFill>
              </a:rPr>
              <a:t>Discuss Snacking</a:t>
            </a:r>
          </a:p>
          <a:p>
            <a:r>
              <a:rPr lang="en-US" sz="2800" b="1" dirty="0" smtClean="0">
                <a:solidFill>
                  <a:srgbClr val="6E9A35"/>
                </a:solidFill>
              </a:rPr>
              <a:t>Review Food Safety</a:t>
            </a:r>
          </a:p>
          <a:p>
            <a:r>
              <a:rPr lang="en-US" sz="2800" b="1" dirty="0" smtClean="0">
                <a:solidFill>
                  <a:srgbClr val="6E9A35"/>
                </a:solidFill>
              </a:rPr>
              <a:t>Read Recipes</a:t>
            </a:r>
          </a:p>
          <a:p>
            <a:r>
              <a:rPr lang="en-US" sz="2800" b="1" dirty="0" smtClean="0">
                <a:solidFill>
                  <a:srgbClr val="6E9A35"/>
                </a:solidFill>
              </a:rPr>
              <a:t>Assign Roles</a:t>
            </a:r>
          </a:p>
        </p:txBody>
      </p:sp>
    </p:spTree>
    <p:extLst>
      <p:ext uri="{BB962C8B-B14F-4D97-AF65-F5344CB8AC3E}">
        <p14:creationId xmlns:p14="http://schemas.microsoft.com/office/powerpoint/2010/main" val="232254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4139"/>
          <a:stretch/>
        </p:blipFill>
        <p:spPr>
          <a:xfrm>
            <a:off x="5199150" y="3473108"/>
            <a:ext cx="3478879" cy="3069662"/>
          </a:xfrm>
          <a:prstGeom prst="rect">
            <a:avLst/>
          </a:prstGeom>
          <a:ln>
            <a:solidFill>
              <a:schemeClr val="tx1">
                <a:lumMod val="50000"/>
              </a:schemeClr>
            </a:solidFill>
          </a:ln>
        </p:spPr>
      </p:pic>
      <p:pic>
        <p:nvPicPr>
          <p:cNvPr id="5" name="cmk slide 42- L4 eat">
            <a:hlinkClick r:id="" action="ppaction://media"/>
          </p:cNvPr>
          <p:cNvPicPr>
            <a:picLocks noChangeAspect="1"/>
          </p:cNvPicPr>
          <p:nvPr>
            <a:audioFile r:link="rId1"/>
            <p:extLst>
              <p:ext uri="{DAA4B4D4-6D71-4841-9C94-3DE7FCFB9230}">
                <p14:media xmlns:p14="http://schemas.microsoft.com/office/powerpoint/2010/main" r:embed="rId2">
                  <p14:trim st="720" end="1116"/>
                </p14:media>
              </p:ext>
            </p:extLst>
          </p:nvPr>
        </p:nvPicPr>
        <p:blipFill>
          <a:blip r:embed="rId6"/>
          <a:stretch>
            <a:fillRect/>
          </a:stretch>
        </p:blipFill>
        <p:spPr>
          <a:xfrm>
            <a:off x="8839200" y="6542770"/>
            <a:ext cx="304800" cy="304800"/>
          </a:xfrm>
          <a:prstGeom prst="rect">
            <a:avLst/>
          </a:prstGeom>
        </p:spPr>
      </p:pic>
      <p:sp>
        <p:nvSpPr>
          <p:cNvPr id="8" name="Rectangle 7"/>
          <p:cNvSpPr/>
          <p:nvPr/>
        </p:nvSpPr>
        <p:spPr>
          <a:xfrm rot="16200000">
            <a:off x="-1505437" y="1946822"/>
            <a:ext cx="5000854" cy="264687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600" dirty="0" smtClean="0">
                <a:ln w="0"/>
                <a:solidFill>
                  <a:srgbClr val="6E9A35"/>
                </a:solidFill>
                <a:effectLst>
                  <a:outerShdw blurRad="38100" dist="25400" dir="5400000" algn="ctr" rotWithShape="0">
                    <a:srgbClr val="6E747A">
                      <a:alpha val="43000"/>
                    </a:srgbClr>
                  </a:outerShdw>
                </a:effectLst>
              </a:rPr>
              <a:t>KIDS</a:t>
            </a:r>
            <a:endParaRPr lang="en-US" sz="11500" b="1" dirty="0">
              <a:ln w="9525">
                <a:solidFill>
                  <a:schemeClr val="bg1"/>
                </a:solidFill>
                <a:prstDash val="solid"/>
              </a:ln>
              <a:solidFill>
                <a:srgbClr val="6E9A3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rot="16200000">
            <a:off x="-1461919" y="3323814"/>
            <a:ext cx="6868316" cy="200055"/>
          </a:xfrm>
          <a:prstGeom prst="rect">
            <a:avLst/>
          </a:prstGeom>
          <a:solidFill>
            <a:srgbClr val="6E9A35"/>
          </a:solidFill>
          <a:ln>
            <a:solidFill>
              <a:srgbClr val="6E9A35"/>
            </a:solidFill>
          </a:ln>
        </p:spPr>
        <p:txBody>
          <a:bodyPr wrap="square" rtlCol="0">
            <a:spAutoFit/>
          </a:bodyPr>
          <a:lstStyle/>
          <a:p>
            <a:endParaRPr lang="es-US" sz="700" dirty="0">
              <a:solidFill>
                <a:schemeClr val="accent4">
                  <a:lumMod val="60000"/>
                  <a:lumOff val="40000"/>
                </a:schemeClr>
              </a:solidFill>
            </a:endParaRPr>
          </a:p>
        </p:txBody>
      </p:sp>
      <p:sp>
        <p:nvSpPr>
          <p:cNvPr id="10" name="TextBox 9"/>
          <p:cNvSpPr txBox="1"/>
          <p:nvPr/>
        </p:nvSpPr>
        <p:spPr>
          <a:xfrm>
            <a:off x="7052095" y="107079"/>
            <a:ext cx="1863306" cy="400110"/>
          </a:xfrm>
          <a:prstGeom prst="rect">
            <a:avLst/>
          </a:prstGeom>
          <a:solidFill>
            <a:srgbClr val="FFD508"/>
          </a:solidFill>
          <a:ln w="38100">
            <a:solidFill>
              <a:schemeClr val="tx1"/>
            </a:solidFill>
          </a:ln>
        </p:spPr>
        <p:txBody>
          <a:bodyPr wrap="square" rtlCol="0">
            <a:spAutoFit/>
          </a:bodyPr>
          <a:lstStyle/>
          <a:p>
            <a:pPr algn="ctr"/>
            <a:r>
              <a:rPr lang="en-US" sz="2000" b="1" dirty="0" smtClean="0">
                <a:latin typeface="Arial" panose="020B0604020202020204" pitchFamily="34" charset="0"/>
                <a:cs typeface="Arial" panose="020B0604020202020204" pitchFamily="34" charset="0"/>
              </a:rPr>
              <a:t>Facilitator</a:t>
            </a:r>
            <a:endParaRPr lang="en-US" sz="2000" b="1"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209800" y="2222472"/>
            <a:ext cx="6330696" cy="49158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000" kern="1200">
                <a:solidFill>
                  <a:schemeClr val="tx1">
                    <a:lumMod val="50000"/>
                  </a:schemeClr>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spcBef>
                <a:spcPts val="900"/>
              </a:spcBef>
              <a:buFont typeface="Arial" pitchFamily="34" charset="0"/>
              <a:buChar char="•"/>
              <a:defRPr lang="en-US" sz="2000" kern="1200" dirty="0" smtClean="0">
                <a:solidFill>
                  <a:schemeClr val="tx1">
                    <a:lumMod val="50000"/>
                  </a:schemeClr>
                </a:solidFill>
                <a:latin typeface="Arial" panose="020B0604020202020204" pitchFamily="34" charset="0"/>
                <a:ea typeface="+mn-ea"/>
                <a:cs typeface="Arial" panose="020B0604020202020204" pitchFamily="34" charset="0"/>
              </a:defRPr>
            </a:lvl2pPr>
            <a:lvl3pPr marL="457200" indent="-282575" algn="l" defTabSz="914400" rtl="0" eaLnBrk="1" latinLnBrk="0" hangingPunct="1">
              <a:spcBef>
                <a:spcPct val="20000"/>
              </a:spcBef>
              <a:buFont typeface="Calibri" pitchFamily="34" charset="0"/>
              <a:buChar char="―"/>
              <a:defRPr sz="1800" kern="1200">
                <a:solidFill>
                  <a:schemeClr val="tx1">
                    <a:lumMod val="50000"/>
                  </a:schemeClr>
                </a:solidFill>
                <a:latin typeface="Arial" panose="020B0604020202020204" pitchFamily="34" charset="0"/>
                <a:ea typeface="+mn-ea"/>
                <a:cs typeface="Arial" panose="020B0604020202020204" pitchFamily="34" charset="0"/>
              </a:defRPr>
            </a:lvl3pPr>
            <a:lvl4pPr marL="7397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4pPr>
            <a:lvl5pPr marL="968375" indent="-228600" algn="l" defTabSz="914400" rtl="0" eaLnBrk="1" latinLnBrk="0" hangingPunct="1">
              <a:spcBef>
                <a:spcPct val="20000"/>
              </a:spcBef>
              <a:buFont typeface="Arial" pitchFamily="34" charset="0"/>
              <a:buChar char="»"/>
              <a:defRPr sz="1600" kern="1200">
                <a:solidFill>
                  <a:schemeClr val="tx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rgbClr val="6E9A35"/>
                </a:solidFill>
              </a:rPr>
              <a:t>Serve, eat, clean-up</a:t>
            </a:r>
          </a:p>
          <a:p>
            <a:r>
              <a:rPr lang="en-US" sz="2800" b="1" dirty="0" smtClean="0">
                <a:solidFill>
                  <a:srgbClr val="6E9A35"/>
                </a:solidFill>
              </a:rPr>
              <a:t>Weekly Challenge – Page 13</a:t>
            </a:r>
          </a:p>
          <a:p>
            <a:r>
              <a:rPr lang="en-US" sz="2800" b="1" dirty="0">
                <a:solidFill>
                  <a:srgbClr val="6E9A35"/>
                </a:solidFill>
              </a:rPr>
              <a:t>Review </a:t>
            </a:r>
            <a:r>
              <a:rPr lang="en-US" sz="2800" b="1" dirty="0" smtClean="0">
                <a:solidFill>
                  <a:srgbClr val="6E9A35"/>
                </a:solidFill>
              </a:rPr>
              <a:t>lesson</a:t>
            </a:r>
          </a:p>
          <a:p>
            <a:r>
              <a:rPr lang="en-US" sz="2800" b="1" dirty="0" smtClean="0">
                <a:solidFill>
                  <a:srgbClr val="6E9A35"/>
                </a:solidFill>
              </a:rPr>
              <a:t>Goal Setting</a:t>
            </a:r>
          </a:p>
          <a:p>
            <a:r>
              <a:rPr lang="en-US" sz="2800" b="1" dirty="0" smtClean="0">
                <a:solidFill>
                  <a:srgbClr val="6E9A35"/>
                </a:solidFill>
              </a:rPr>
              <a:t>Debrief</a:t>
            </a:r>
          </a:p>
        </p:txBody>
      </p:sp>
      <p:sp>
        <p:nvSpPr>
          <p:cNvPr id="12" name="Title 1"/>
          <p:cNvSpPr txBox="1">
            <a:spLocks/>
          </p:cNvSpPr>
          <p:nvPr/>
        </p:nvSpPr>
        <p:spPr>
          <a:xfrm>
            <a:off x="2209800" y="253116"/>
            <a:ext cx="6705600" cy="1452638"/>
          </a:xfrm>
          <a:prstGeom prst="rect">
            <a:avLst/>
          </a:prstGeom>
        </p:spPr>
        <p:txBody>
          <a:bodyPr vert="horz" lIns="91440" tIns="45720" rIns="91440" bIns="45720" rtlCol="0" anchor="b" anchorCtr="0">
            <a:noAutofit/>
          </a:bodyPr>
          <a:lstStyle>
            <a:lvl1pPr algn="l" defTabSz="914400" rtl="0" eaLnBrk="1" latinLnBrk="0" hangingPunct="1">
              <a:lnSpc>
                <a:spcPts val="4200"/>
              </a:lnSpc>
              <a:spcBef>
                <a:spcPct val="0"/>
              </a:spcBef>
              <a:buNone/>
              <a:defRPr lang="en-US" sz="4500" b="1" kern="1200">
                <a:solidFill>
                  <a:srgbClr val="007063"/>
                </a:solidFill>
                <a:latin typeface="Arial" panose="020B0604020202020204" pitchFamily="34" charset="0"/>
                <a:ea typeface="+mj-ea"/>
                <a:cs typeface="Arial" panose="020B0604020202020204" pitchFamily="34" charset="0"/>
              </a:defRPr>
            </a:lvl1pPr>
          </a:lstStyle>
          <a:p>
            <a:r>
              <a:rPr lang="en-US" dirty="0" smtClean="0"/>
              <a:t>Eat Together </a:t>
            </a:r>
          </a:p>
          <a:p>
            <a:r>
              <a:rPr lang="en-US" dirty="0" smtClean="0"/>
              <a:t>and Wrap Up</a:t>
            </a:r>
            <a:endParaRPr lang="en-US" dirty="0"/>
          </a:p>
        </p:txBody>
      </p:sp>
    </p:spTree>
    <p:extLst>
      <p:ext uri="{BB962C8B-B14F-4D97-AF65-F5344CB8AC3E}">
        <p14:creationId xmlns:p14="http://schemas.microsoft.com/office/powerpoint/2010/main" val="42568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M Theme">
  <a:themeElements>
    <a:clrScheme name="Cooking Matters Template Colors">
      <a:dk1>
        <a:srgbClr val="5A492E"/>
      </a:dk1>
      <a:lt1>
        <a:sysClr val="window" lastClr="FFFFFF"/>
      </a:lt1>
      <a:dk2>
        <a:srgbClr val="EB5D0B"/>
      </a:dk2>
      <a:lt2>
        <a:srgbClr val="ECA833"/>
      </a:lt2>
      <a:accent1>
        <a:srgbClr val="7B9B22"/>
      </a:accent1>
      <a:accent2>
        <a:srgbClr val="4E651F"/>
      </a:accent2>
      <a:accent3>
        <a:srgbClr val="981A31"/>
      </a:accent3>
      <a:accent4>
        <a:srgbClr val="640527"/>
      </a:accent4>
      <a:accent5>
        <a:srgbClr val="EB5D0B"/>
      </a:accent5>
      <a:accent6>
        <a:srgbClr val="ECA833"/>
      </a:accent6>
      <a:hlink>
        <a:srgbClr val="5A492E"/>
      </a:hlink>
      <a:folHlink>
        <a:srgbClr val="7B9B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 Theme" id="{25BE5778-239B-48B7-BAF8-6DCF2C1FC729}" vid="{292A546E-8D7E-40D4-9446-A7D91736EA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31398</TotalTime>
  <Words>1309</Words>
  <Application>Microsoft Office PowerPoint</Application>
  <PresentationFormat>On-screen Show (4:3)</PresentationFormat>
  <Paragraphs>83</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CM Theme</vt:lpstr>
      <vt:lpstr>PowerPoint Presentation</vt:lpstr>
      <vt:lpstr>Welcome Back</vt:lpstr>
      <vt:lpstr>Practice reading food labels.</vt:lpstr>
      <vt:lpstr>Taste and describe a variety of healthy beverages</vt:lpstr>
      <vt:lpstr>Taste and describe a variety of healthy beverages</vt:lpstr>
      <vt:lpstr>Prepare simple snacks they can make at home on their own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intern1</dc:creator>
  <cp:lastModifiedBy>Ervin, Amy</cp:lastModifiedBy>
  <cp:revision>460</cp:revision>
  <cp:lastPrinted>2014-11-25T14:45:57Z</cp:lastPrinted>
  <dcterms:created xsi:type="dcterms:W3CDTF">2014-08-06T17:27:00Z</dcterms:created>
  <dcterms:modified xsi:type="dcterms:W3CDTF">2018-07-05T14:43:11Z</dcterms:modified>
</cp:coreProperties>
</file>