
<file path=[Content_Types].xml><?xml version="1.0" encoding="utf-8"?>
<Types xmlns="http://schemas.openxmlformats.org/package/2006/content-types">
  <Default Extension="png" ContentType="image/png"/>
  <Default Extension="jpeg" ContentType="image/jpeg"/>
  <Default Extension="m4a" ContentType="audio/mp4"/>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28" r:id="rId2"/>
    <p:sldId id="291" r:id="rId3"/>
    <p:sldId id="330" r:id="rId4"/>
    <p:sldId id="293" r:id="rId5"/>
    <p:sldId id="313" r:id="rId6"/>
    <p:sldId id="294" r:id="rId7"/>
    <p:sldId id="314" r:id="rId8"/>
    <p:sldId id="315"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4"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 id="3" name="Katherine Moser" initials="KM" lastIdx="12" clrIdx="2">
    <p:extLst>
      <p:ext uri="{19B8F6BF-5375-455C-9EA6-DF929625EA0E}">
        <p15:presenceInfo xmlns:p15="http://schemas.microsoft.com/office/powerpoint/2012/main" userId="S-1-5-21-3888808960-4246117648-3153288409-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D44"/>
    <a:srgbClr val="EB8A2D"/>
    <a:srgbClr val="007160"/>
    <a:srgbClr val="ED3124"/>
    <a:srgbClr val="FAC1BD"/>
    <a:srgbClr val="F1AC1B"/>
    <a:srgbClr val="704175"/>
    <a:srgbClr val="6E9A35"/>
    <a:srgbClr val="FFD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68" autoAdjust="0"/>
    <p:restoredTop sz="73918" autoAdjust="0"/>
  </p:normalViewPr>
  <p:slideViewPr>
    <p:cSldViewPr snapToGrid="0">
      <p:cViewPr varScale="1">
        <p:scale>
          <a:sx n="90" d="100"/>
          <a:sy n="90" d="100"/>
        </p:scale>
        <p:origin x="586" y="53"/>
      </p:cViewPr>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class in your Cooking</a:t>
            </a:r>
            <a:r>
              <a:rPr lang="en-US" baseline="0" dirty="0" smtClean="0"/>
              <a:t> Matters course returns to the classroom for a celebration of your participants’ hard work and new knowledge. The main objective for this week is summing up and celebrating the lessons and skills the class has learned so far. This sets your participants up well to continue learning and applying new lessons in their everyday lives.</a:t>
            </a:r>
            <a:endParaRPr lang="en-US" dirty="0"/>
          </a:p>
        </p:txBody>
      </p:sp>
      <p:sp>
        <p:nvSpPr>
          <p:cNvPr id="4" name="Slide Number Placeholder 3"/>
          <p:cNvSpPr>
            <a:spLocks noGrp="1"/>
          </p:cNvSpPr>
          <p:nvPr>
            <p:ph type="sldNum" sz="quarter" idx="10"/>
          </p:nvPr>
        </p:nvSpPr>
        <p:spPr/>
        <p:txBody>
          <a:bodyPr/>
          <a:lstStyle/>
          <a:p>
            <a:fld id="{FCDCF6A9-66D7-4888-929D-D527B5A74154}" type="slidenum">
              <a:rPr lang="en-US" smtClean="0"/>
              <a:t>1</a:t>
            </a:fld>
            <a:endParaRPr lang="en-US"/>
          </a:p>
        </p:txBody>
      </p:sp>
    </p:spTree>
    <p:extLst>
      <p:ext uri="{BB962C8B-B14F-4D97-AF65-F5344CB8AC3E}">
        <p14:creationId xmlns:p14="http://schemas.microsoft.com/office/powerpoint/2010/main" val="326565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After</a:t>
            </a:r>
            <a:r>
              <a:rPr lang="en-US" u="none" baseline="0" dirty="0" smtClean="0"/>
              <a:t> coordinating the pre-class huddle for the teaching team and assistants, the facilitator should welcome all the participants into the classroom for the final day of class. Although today’s class is for review and celebration, stick to the familiar pattern to open the class.</a:t>
            </a:r>
          </a:p>
          <a:p>
            <a:endParaRPr lang="en-US" u="none" baseline="0" dirty="0" smtClean="0"/>
          </a:p>
          <a:p>
            <a:r>
              <a:rPr lang="en-US" u="none" baseline="0" dirty="0" smtClean="0"/>
              <a:t>Discuss the flow of class as you have chosen to run it, explaining that you will be completing a secret ingredient cooking challenge if that has been set up by your team, followed by eating together and a graduation ceremony. Mention that, before you get started on the day’s festivities, you need the class to finish up the second portion of their e-surveys. Give them time to complete this now, helping participants with questions or those with challenges reading as necessary. Your instructor guide recommends doing these after the graduation ceremony, but we have found that participants are more willing to complete the surveys before the course wraps up. </a:t>
            </a:r>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260912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If</a:t>
            </a:r>
            <a:r>
              <a:rPr lang="en-US" b="0" u="none" baseline="0" dirty="0" smtClean="0"/>
              <a:t> your team has followed our recommendation of moving the discussion of sugary beverages to lesson 3, you can start this class by talking about physical activity’s role in creating a healthy lifestyle. Use your instructor guide for guidance on leading this discussion. With this discussion in particular, it’s important to remember the scope of this course, that we are learning about the basics of a healthy lifestyle in general. If participants begin asking detailed questions about chronic diseases or other health conditions as you discuss the benefits of physical activity, you should direct them to reliable sources of information, but avoid spending class time making specific recommendations for diseases and conditions.</a:t>
            </a:r>
          </a:p>
          <a:p>
            <a:r>
              <a:rPr lang="en-US" b="0" u="none" baseline="0" dirty="0" smtClean="0"/>
              <a:t>Emphasize that physical activity can take many forms and give participants time to share their preferred types or tips on how they make their days more active.</a:t>
            </a:r>
            <a:endParaRPr lang="en-US" b="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410969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a:p>
            <a:r>
              <a:rPr lang="en-US" u="none" dirty="0" smtClean="0"/>
              <a:t>Depending on the recipe you choose for graduation, you can cook</a:t>
            </a:r>
            <a:r>
              <a:rPr lang="en-US" u="none" baseline="0" dirty="0" smtClean="0"/>
              <a:t> after the trivia game or before if the recipe has significant cook time. During cooking, the teaching team should continue engaging the participants in conversations about how various aspects from the course are represented in the recipes you are preparing. For example, if you are preparing the Mango Salsa you can ask the participants what substitutions they could make if mangoes were not available and how seasonal items could be incorporated.</a:t>
            </a:r>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282050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Transition into your Cooking Matters Trivia activity at the point in class that your teaching team has determined it best fits. As you can see, there are various ways to create this activity. Depending on your site, you can use folded pages  displayed on a board at the front of class, or create a more permanent resource using laminated cards and Velcro. </a:t>
            </a:r>
          </a:p>
          <a:p>
            <a:endParaRPr lang="en-US" u="none" baseline="0" dirty="0" smtClean="0"/>
          </a:p>
          <a:p>
            <a:r>
              <a:rPr lang="en-US" u="none" baseline="0" dirty="0" smtClean="0"/>
              <a:t>Your nutrition instructor should divide the class into teams and call on them one-by-one to select questions. As the nutrition instructor reads the questions and interacts with the teams, the culinary instructor or facilitator can keep score.</a:t>
            </a:r>
          </a:p>
          <a:p>
            <a:endParaRPr lang="en-US" b="1" u="none" baseline="0" dirty="0" smtClean="0"/>
          </a:p>
          <a:p>
            <a:r>
              <a:rPr lang="en-US" b="0" u="none" baseline="0" dirty="0" smtClean="0"/>
              <a:t>If participants are struggling with certain questions, consider jogging their memories with hints like “We talked about this type of grain when we used brown rice in that stir fry recipe” or, if they are stuck, give the other team a chance to answer.</a:t>
            </a:r>
          </a:p>
          <a:p>
            <a:r>
              <a:rPr lang="en-US" b="0" u="none" baseline="0" dirty="0" smtClean="0"/>
              <a:t>If no participants can answer a question, spend a minute explaining the topic again to make sure the concept is now clear.</a:t>
            </a:r>
          </a:p>
          <a:p>
            <a:endParaRPr lang="en-US" b="0" u="none" baseline="0" dirty="0" smtClean="0"/>
          </a:p>
          <a:p>
            <a:r>
              <a:rPr lang="en-US" b="0" u="none" baseline="0" dirty="0" smtClean="0"/>
              <a:t>At the end of the game, congratulate the winning team and transition into cooking together or eating, depending on the order of class you have established. You can also play the trivia game while eating if you are crunched for time.</a:t>
            </a:r>
            <a:endParaRPr lang="en-US" b="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223905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As</a:t>
            </a:r>
            <a:r>
              <a:rPr lang="en-US" u="none" baseline="0" dirty="0" smtClean="0"/>
              <a:t> participants finish eating</a:t>
            </a:r>
            <a:r>
              <a:rPr lang="en-US" u="none" dirty="0" smtClean="0"/>
              <a:t>, it’s time for your graduation</a:t>
            </a:r>
            <a:r>
              <a:rPr lang="en-US" u="none" baseline="0" dirty="0" smtClean="0"/>
              <a:t> celebration! Celebrate the success of individuals participants by talking about something positive you’ve seen in them over the last six weeks. This is a great opportunity to take pictures, so be sure to assign a classroom assistant the role of photographer, and send your photos to volunteers and Gleaners Community Food Bank after your class to report the hard work of your participants. Ask participants if they would like to share anything with the class and if there are any goals they would like to continue to work on in the future.</a:t>
            </a:r>
          </a:p>
          <a:p>
            <a:r>
              <a:rPr lang="en-US" u="none" baseline="0" dirty="0" smtClean="0"/>
              <a:t>Participants that did not attend at least 4 of the 6 courses cannot be counted as graduates, but you should still celebrate their success by calling them up to say how you’ve seen them grow. Be sure to tell them that you are proud of them and glad they attended!</a:t>
            </a:r>
          </a:p>
          <a:p>
            <a:endParaRPr lang="en-US" u="none" baseline="0" dirty="0" smtClean="0"/>
          </a:p>
          <a:p>
            <a:r>
              <a:rPr lang="en-US" u="none" baseline="0" dirty="0" smtClean="0"/>
              <a:t>Thank the class for all their hard work and point out that they will be able to continue learning and practicing healthy lifestyle tips and tricks as they take home their Cooking Matters participant guides today. You can also point them to CookingMatters.org if they want to keep exploring as well. As the participants head home, make sure they each remember to take their workbooks</a:t>
            </a:r>
            <a:endParaRPr lang="en-US"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28721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your participants have left,</a:t>
            </a:r>
            <a:r>
              <a:rPr lang="en-US" baseline="0" dirty="0" smtClean="0"/>
              <a:t> the facilitator should be sure to lead the usual debrief session with the teaching team and classroom assistants. This is a also a great time to get the whole teaching team’s input on the course overall. Discuss what went well and what could be improved, including recruitment of participants, time of class, materials provided, and any other comments volunteers might have. The facilitator should also use this time to talk to the site contact for their host site (if he or she is present) about the possibility future classes if there are any in the works.</a:t>
            </a:r>
          </a:p>
          <a:p>
            <a:r>
              <a:rPr lang="en-US" baseline="0" dirty="0" smtClean="0"/>
              <a:t>And after 6 weeks of hard work, don’t forget to celebrate your success as a teaching team as well!</a:t>
            </a:r>
          </a:p>
          <a:p>
            <a:r>
              <a:rPr lang="en-US" baseline="0" dirty="0" smtClean="0"/>
              <a:t>Congratulations, you’ve just completed Cooking Matters for Adults! </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219940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course</a:t>
            </a:r>
            <a:r>
              <a:rPr lang="en-US" baseline="0" dirty="0" smtClean="0"/>
              <a:t> is over, the facilitator should review the Satellite Partner Training and Resource Blog for instructions on how to complete end of course reporting steps.</a:t>
            </a:r>
          </a:p>
          <a:p>
            <a:r>
              <a:rPr lang="en-US" baseline="0" dirty="0" smtClean="0"/>
              <a:t>The facilitator should complete the Course Reporting Form and Attendance sheet to cmsatellite@gcfb.org. Your course code will begin with 02 for GCFB. You are not responsible for creating your specific code. Instead, you should receive your code from GCFB in an email when we confirm that your materials have been ordered. If you are unsure about your code, please contact the Cooking Matters Satellite Coordinator at cmsatellite@gcfb.org</a:t>
            </a:r>
          </a:p>
          <a:p>
            <a:endParaRPr lang="en-US" baseline="0" dirty="0" smtClean="0"/>
          </a:p>
          <a:p>
            <a:r>
              <a:rPr lang="en-US" baseline="0" dirty="0" smtClean="0"/>
              <a:t>Please feel free to contact the Cooking Matters Satellite coordinator if you have any questions during this reporting process.</a:t>
            </a:r>
          </a:p>
          <a:p>
            <a:endParaRPr lang="en-US" baseline="0" dirty="0" smtClean="0"/>
          </a:p>
          <a:p>
            <a:r>
              <a:rPr lang="en-US" baseline="0" dirty="0" smtClean="0"/>
              <a:t>Thank you for your hard work in facilitating Cooking Matters for Adults in your community! </a:t>
            </a:r>
            <a:endParaRPr lang="en-US" dirty="0"/>
          </a:p>
        </p:txBody>
      </p:sp>
      <p:sp>
        <p:nvSpPr>
          <p:cNvPr id="4" name="Slide Number Placeholder 3"/>
          <p:cNvSpPr>
            <a:spLocks noGrp="1"/>
          </p:cNvSpPr>
          <p:nvPr>
            <p:ph type="sldNum" sz="quarter" idx="10"/>
          </p:nvPr>
        </p:nvSpPr>
        <p:spPr/>
        <p:txBody>
          <a:bodyPr/>
          <a:lstStyle/>
          <a:p>
            <a:fld id="{6944AE27-8551-48CA-A1D4-30E78F85A302}" type="slidenum">
              <a:rPr lang="en-US" smtClean="0"/>
              <a:t>8</a:t>
            </a:fld>
            <a:endParaRPr lang="en-US" dirty="0"/>
          </a:p>
        </p:txBody>
      </p:sp>
    </p:spTree>
    <p:extLst>
      <p:ext uri="{BB962C8B-B14F-4D97-AF65-F5344CB8AC3E}">
        <p14:creationId xmlns:p14="http://schemas.microsoft.com/office/powerpoint/2010/main" val="1003967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6EBD44"/>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598" y="1301935"/>
            <a:ext cx="1528335" cy="56605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3"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pic>
        <p:nvPicPr>
          <p:cNvPr id="9" name="Picture 3"/>
          <p:cNvPicPr>
            <a:picLocks noChangeAspect="1" noChangeArrowheads="1"/>
          </p:cNvPicPr>
          <p:nvPr userDrawn="1"/>
        </p:nvPicPr>
        <p:blipFill>
          <a:blip r:embed="rId2"/>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5840" y="3997139"/>
            <a:ext cx="2283639" cy="84579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3594" y="4972497"/>
            <a:ext cx="1848131" cy="957873"/>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7/3/2018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812" y="5551933"/>
            <a:ext cx="1171796" cy="43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547" y="6065393"/>
            <a:ext cx="948325" cy="491510"/>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28" y="5585800"/>
            <a:ext cx="1171796" cy="43399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163" y="6099260"/>
            <a:ext cx="948325" cy="491510"/>
          </a:xfrm>
          <a:prstGeom prst="rect">
            <a:avLst/>
          </a:prstGeom>
        </p:spPr>
      </p:pic>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28" y="5585800"/>
            <a:ext cx="1171796" cy="43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163" y="6099260"/>
            <a:ext cx="948325" cy="491510"/>
          </a:xfrm>
          <a:prstGeom prst="rect">
            <a:avLst/>
          </a:prstGeom>
        </p:spPr>
      </p:pic>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28" y="5585800"/>
            <a:ext cx="1171796" cy="43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163" y="6099260"/>
            <a:ext cx="948325" cy="491510"/>
          </a:xfrm>
          <a:prstGeom prst="rect">
            <a:avLst/>
          </a:prstGeom>
        </p:spPr>
      </p:pic>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28" y="5585800"/>
            <a:ext cx="1171796" cy="4339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163" y="6099260"/>
            <a:ext cx="948325" cy="491510"/>
          </a:xfrm>
          <a:prstGeom prst="rect">
            <a:avLst/>
          </a:prstGeom>
        </p:spPr>
      </p:pic>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wm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6.m4a"/><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1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B8A2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 Six: </a:t>
            </a:r>
            <a:r>
              <a:rPr lang="en-US" i="1" u="sng" dirty="0" smtClean="0"/>
              <a:t>Recipe for Success</a:t>
            </a:r>
            <a:endParaRPr lang="en-US" i="1" u="sng" dirty="0"/>
          </a:p>
        </p:txBody>
      </p:sp>
      <p:sp>
        <p:nvSpPr>
          <p:cNvPr id="3" name="Text Placeholder 2"/>
          <p:cNvSpPr>
            <a:spLocks noGrp="1"/>
          </p:cNvSpPr>
          <p:nvPr>
            <p:ph type="body" sz="quarter" idx="13"/>
          </p:nvPr>
        </p:nvSpPr>
        <p:spPr>
          <a:xfrm>
            <a:off x="533400" y="4244454"/>
            <a:ext cx="6918278" cy="2096021"/>
          </a:xfrm>
        </p:spPr>
        <p:txBody>
          <a:bodyPr>
            <a:normAutofit/>
          </a:bodyPr>
          <a:lstStyle/>
          <a:p>
            <a:r>
              <a:rPr lang="en-US" dirty="0" smtClean="0"/>
              <a:t>Celebrate participants’ accomplishments and process in selecting and preparing healthy meals within their food budget. </a:t>
            </a:r>
            <a:endParaRPr lang="en-US"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end="1.4784"/>
                </p14:media>
              </p:ext>
            </p:extLst>
          </p:nvPr>
        </p:nvPicPr>
        <p:blipFill>
          <a:blip r:embed="rId5"/>
          <a:stretch>
            <a:fillRect/>
          </a:stretch>
        </p:blipFill>
        <p:spPr>
          <a:xfrm>
            <a:off x="8806543" y="6520543"/>
            <a:ext cx="337457" cy="337457"/>
          </a:xfrm>
          <a:prstGeom prst="rect">
            <a:avLst/>
          </a:prstGeom>
        </p:spPr>
      </p:pic>
    </p:spTree>
    <p:extLst>
      <p:ext uri="{BB962C8B-B14F-4D97-AF65-F5344CB8AC3E}">
        <p14:creationId xmlns:p14="http://schemas.microsoft.com/office/powerpoint/2010/main" val="2212933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38"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Back</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2645" y="1554891"/>
            <a:ext cx="4423140" cy="2963504"/>
          </a:xfrm>
          <a:prstGeom prst="rect">
            <a:avLst/>
          </a:prstGeom>
          <a:ln>
            <a:solidFill>
              <a:schemeClr val="tx1">
                <a:lumMod val="50000"/>
              </a:schemeClr>
            </a:solidFill>
          </a:ln>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35785" y="6498771"/>
            <a:ext cx="359229" cy="359229"/>
          </a:xfrm>
          <a:prstGeom prst="rect">
            <a:avLst/>
          </a:prstGeom>
        </p:spPr>
      </p:pic>
      <p:sp>
        <p:nvSpPr>
          <p:cNvPr id="7" name="Rectangle 6"/>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2397252" y="3881743"/>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Review</a:t>
            </a:r>
          </a:p>
          <a:p>
            <a:r>
              <a:rPr lang="en-US" sz="2800" b="1" dirty="0" smtClean="0">
                <a:solidFill>
                  <a:srgbClr val="EB8A2D"/>
                </a:solidFill>
              </a:rPr>
              <a:t>Revisit Week 5 Challenges</a:t>
            </a:r>
          </a:p>
          <a:p>
            <a:r>
              <a:rPr lang="en-US" sz="2800" b="1" dirty="0" smtClean="0">
                <a:solidFill>
                  <a:srgbClr val="EB8A2D"/>
                </a:solidFill>
              </a:rPr>
              <a:t>Introduce Topics for the Day</a:t>
            </a:r>
          </a:p>
          <a:p>
            <a:r>
              <a:rPr lang="en-US" sz="2800" b="1" dirty="0" smtClean="0">
                <a:solidFill>
                  <a:srgbClr val="EB8A2D"/>
                </a:solidFill>
              </a:rPr>
              <a:t>After-class Surveys</a:t>
            </a:r>
            <a:endParaRPr lang="en-US" sz="2800" dirty="0" smtClean="0"/>
          </a:p>
        </p:txBody>
      </p:sp>
    </p:spTree>
    <p:extLst>
      <p:ext uri="{BB962C8B-B14F-4D97-AF65-F5344CB8AC3E}">
        <p14:creationId xmlns:p14="http://schemas.microsoft.com/office/powerpoint/2010/main" val="80580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5385" t="4885" r="57115"/>
          <a:stretch/>
        </p:blipFill>
        <p:spPr>
          <a:xfrm>
            <a:off x="7052094" y="2364773"/>
            <a:ext cx="2091906" cy="3550887"/>
          </a:xfrm>
          <a:prstGeom prst="rect">
            <a:avLst/>
          </a:prstGeom>
        </p:spPr>
      </p:pic>
      <p:sp>
        <p:nvSpPr>
          <p:cNvPr id="2" name="Title 1"/>
          <p:cNvSpPr>
            <a:spLocks noGrp="1"/>
          </p:cNvSpPr>
          <p:nvPr>
            <p:ph type="title"/>
          </p:nvPr>
        </p:nvSpPr>
        <p:spPr>
          <a:xfrm>
            <a:off x="2209801" y="794866"/>
            <a:ext cx="6705600" cy="1569907"/>
          </a:xfrm>
        </p:spPr>
        <p:txBody>
          <a:bodyPr>
            <a:normAutofit/>
          </a:bodyPr>
          <a:lstStyle/>
          <a:p>
            <a:r>
              <a:rPr lang="en-US" sz="4800" dirty="0">
                <a:solidFill>
                  <a:srgbClr val="007160"/>
                </a:solidFill>
              </a:rPr>
              <a:t>Discuss ways to be more physically active</a:t>
            </a:r>
            <a:endParaRPr lang="en-US" dirty="0"/>
          </a:p>
        </p:txBody>
      </p:sp>
      <p:sp>
        <p:nvSpPr>
          <p:cNvPr id="3" name="Content Placeholder 2"/>
          <p:cNvSpPr>
            <a:spLocks noGrp="1"/>
          </p:cNvSpPr>
          <p:nvPr>
            <p:ph idx="1"/>
          </p:nvPr>
        </p:nvSpPr>
        <p:spPr>
          <a:xfrm>
            <a:off x="2234080" y="2567354"/>
            <a:ext cx="6909920" cy="4417908"/>
          </a:xfrm>
        </p:spPr>
        <p:txBody>
          <a:bodyPr>
            <a:normAutofit/>
          </a:bodyPr>
          <a:lstStyle/>
          <a:p>
            <a:endParaRPr lang="en-US" sz="2800" b="1" dirty="0" smtClean="0">
              <a:solidFill>
                <a:srgbClr val="EB8A2D"/>
              </a:solidFill>
            </a:endParaRPr>
          </a:p>
          <a:p>
            <a:r>
              <a:rPr lang="en-US" sz="2800" b="1" dirty="0" smtClean="0">
                <a:solidFill>
                  <a:srgbClr val="EB8A2D"/>
                </a:solidFill>
              </a:rPr>
              <a:t>Benefits of Physical Activity</a:t>
            </a:r>
          </a:p>
          <a:p>
            <a:r>
              <a:rPr lang="en-US" sz="2800" b="1" dirty="0" smtClean="0">
                <a:solidFill>
                  <a:srgbClr val="EB8A2D"/>
                </a:solidFill>
              </a:rPr>
              <a:t>Barriers to Physical Activity</a:t>
            </a:r>
          </a:p>
          <a:p>
            <a:r>
              <a:rPr lang="en-US" sz="2800" b="1" dirty="0" smtClean="0">
                <a:solidFill>
                  <a:srgbClr val="EB8A2D"/>
                </a:solidFill>
              </a:rPr>
              <a:t>Ways to be Active</a:t>
            </a:r>
            <a:endParaRPr lang="en-US" sz="2800" dirty="0"/>
          </a:p>
          <a:p>
            <a:endParaRPr lang="en-US" dirty="0" smtClean="0"/>
          </a:p>
          <a:p>
            <a:endParaRPr lang="en-US" dirty="0" smtClean="0"/>
          </a:p>
          <a:p>
            <a:endParaRPr lang="en-US" dirty="0" smtClean="0"/>
          </a:p>
          <a:p>
            <a:endParaRPr lang="en-US" dirty="0" smtClean="0"/>
          </a:p>
          <a:p>
            <a:pPr algn="ctr"/>
            <a:r>
              <a:rPr lang="en-US" b="1" dirty="0">
                <a:solidFill>
                  <a:srgbClr val="ED3124"/>
                </a:solidFill>
              </a:rPr>
              <a:t>**Note: Sugary beverages </a:t>
            </a:r>
            <a:r>
              <a:rPr lang="en-US" b="1" dirty="0" smtClean="0">
                <a:solidFill>
                  <a:srgbClr val="ED3124"/>
                </a:solidFill>
              </a:rPr>
              <a:t>should be addressed if not covered in Lesson 3**</a:t>
            </a:r>
            <a:endParaRPr lang="en-US" b="1" dirty="0">
              <a:solidFill>
                <a:srgbClr val="ED3124"/>
              </a:solidFill>
            </a:endParaRPr>
          </a:p>
        </p:txBody>
      </p:sp>
      <p:pic>
        <p:nvPicPr>
          <p:cNvPr id="8" name="Slide 51 - CMA L6 Nutrition redone">
            <a:hlinkClick r:id="" action="ppaction://media"/>
          </p:cNvPr>
          <p:cNvPicPr>
            <a:picLocks noChangeAspect="1"/>
          </p:cNvPicPr>
          <p:nvPr>
            <a:audioFile r:link="rId1"/>
            <p:extLst>
              <p:ext uri="{DAA4B4D4-6D71-4841-9C94-3DE7FCFB9230}">
                <p14:media xmlns:p14="http://schemas.microsoft.com/office/powerpoint/2010/main" r:embed="rId2">
                  <p14:trim end="2"/>
                </p14:media>
              </p:ext>
            </p:extLst>
          </p:nvPr>
        </p:nvPicPr>
        <p:blipFill>
          <a:blip r:embed="rId6"/>
          <a:stretch>
            <a:fillRect/>
          </a:stretch>
        </p:blipFill>
        <p:spPr>
          <a:xfrm>
            <a:off x="8848345" y="6562345"/>
            <a:ext cx="295655" cy="295655"/>
          </a:xfrm>
          <a:prstGeom prst="rect">
            <a:avLst/>
          </a:prstGeom>
        </p:spPr>
      </p:pic>
      <p:sp>
        <p:nvSpPr>
          <p:cNvPr id="9" name="Rectangle 8"/>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23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34730"/>
            <a:ext cx="6934200" cy="1633304"/>
          </a:xfrm>
        </p:spPr>
        <p:txBody>
          <a:bodyPr anchor="ctr">
            <a:noAutofit/>
          </a:bodyPr>
          <a:lstStyle/>
          <a:p>
            <a:pPr>
              <a:lnSpc>
                <a:spcPct val="100000"/>
              </a:lnSpc>
            </a:pPr>
            <a:r>
              <a:rPr lang="en-US" dirty="0" smtClean="0"/>
              <a:t>Prepare Celebratory Recipe Together</a:t>
            </a:r>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7809"/>
          <a:stretch/>
        </p:blipFill>
        <p:spPr>
          <a:xfrm>
            <a:off x="6116097" y="2220831"/>
            <a:ext cx="2725616" cy="4467201"/>
          </a:xfrm>
          <a:prstGeom prst="rect">
            <a:avLst/>
          </a:prstGeom>
          <a:ln>
            <a:solidFill>
              <a:schemeClr val="tx1">
                <a:lumMod val="50000"/>
              </a:schemeClr>
            </a:solidFill>
          </a:ln>
        </p:spPr>
      </p:pic>
      <p:pic>
        <p:nvPicPr>
          <p:cNvPr id="3" name="Recorded Sound">
            <a:hlinkClick r:id="" action="ppaction://media"/>
          </p:cNvPr>
          <p:cNvPicPr>
            <a:picLocks noChangeAspect="1"/>
          </p:cNvPicPr>
          <p:nvPr>
            <a:audioFile r:link="rId1"/>
            <p:extLst>
              <p:ext uri="{DAA4B4D4-6D71-4841-9C94-3DE7FCFB9230}">
                <p14:media xmlns:p14="http://schemas.microsoft.com/office/powerpoint/2010/main" r:embed="rId2">
                  <p14:trim end="1.263"/>
                </p14:media>
              </p:ext>
            </p:extLst>
          </p:nvPr>
        </p:nvPicPr>
        <p:blipFill>
          <a:blip r:embed="rId6"/>
          <a:stretch>
            <a:fillRect/>
          </a:stretch>
        </p:blipFill>
        <p:spPr>
          <a:xfrm>
            <a:off x="8806543" y="6468094"/>
            <a:ext cx="337457" cy="337457"/>
          </a:xfrm>
          <a:prstGeom prst="rect">
            <a:avLst/>
          </a:prstGeom>
        </p:spPr>
      </p:pic>
      <p:sp>
        <p:nvSpPr>
          <p:cNvPr id="9" name="Rectangle 8"/>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a:off x="7052095" y="107079"/>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2209799" y="2701279"/>
            <a:ext cx="4413739" cy="409721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Review Knife Safety</a:t>
            </a:r>
          </a:p>
          <a:p>
            <a:r>
              <a:rPr lang="en-US" sz="2800" b="1" dirty="0" smtClean="0">
                <a:solidFill>
                  <a:srgbClr val="EB8A2D"/>
                </a:solidFill>
              </a:rPr>
              <a:t>Revisit Hand Washing</a:t>
            </a:r>
          </a:p>
          <a:p>
            <a:r>
              <a:rPr lang="en-US" sz="2800" b="1" dirty="0" smtClean="0">
                <a:solidFill>
                  <a:srgbClr val="EB8A2D"/>
                </a:solidFill>
              </a:rPr>
              <a:t>Read Recipe</a:t>
            </a:r>
          </a:p>
          <a:p>
            <a:r>
              <a:rPr lang="en-US" sz="2800" b="1" dirty="0" smtClean="0">
                <a:solidFill>
                  <a:srgbClr val="EB8A2D"/>
                </a:solidFill>
              </a:rPr>
              <a:t>Cook Together</a:t>
            </a:r>
          </a:p>
        </p:txBody>
      </p:sp>
    </p:spTree>
    <p:extLst>
      <p:ext uri="{BB962C8B-B14F-4D97-AF65-F5344CB8AC3E}">
        <p14:creationId xmlns:p14="http://schemas.microsoft.com/office/powerpoint/2010/main" val="125669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13" fill="hold"/>
                                        <p:tgtEl>
                                          <p:spTgt spid="3"/>
                                        </p:tgtEl>
                                      </p:cBhvr>
                                    </p:cmd>
                                  </p:childTnLst>
                                </p:cTn>
                              </p:par>
                            </p:childTnLst>
                          </p:cTn>
                        </p:par>
                      </p:childTnLst>
                    </p:cTn>
                  </p:par>
                </p:childTnLst>
              </p:cTn>
              <p:nextCondLst>
                <p:cond evt="onClick" delay="0">
                  <p:tgtEl>
                    <p:spTgt spid="3"/>
                  </p:tgtEl>
                </p:cond>
              </p:nextCondLst>
            </p:seq>
            <p:audio>
              <p:cMediaNode vol="87879">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56549"/>
            <a:ext cx="6705600" cy="2388485"/>
          </a:xfrm>
        </p:spPr>
        <p:txBody>
          <a:bodyPr>
            <a:normAutofit/>
          </a:bodyPr>
          <a:lstStyle/>
          <a:p>
            <a:r>
              <a:rPr lang="en-US" sz="4800" dirty="0">
                <a:solidFill>
                  <a:srgbClr val="007160"/>
                </a:solidFill>
              </a:rPr>
              <a:t>Review key nutrition, cooking, and food budgeting lessons.</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9617" r="15610" b="29836"/>
          <a:stretch/>
        </p:blipFill>
        <p:spPr>
          <a:xfrm>
            <a:off x="2260691" y="2881514"/>
            <a:ext cx="2568591" cy="2457155"/>
          </a:xfrm>
          <a:prstGeom prst="rect">
            <a:avLst/>
          </a:prstGeom>
          <a:ln>
            <a:solidFill>
              <a:schemeClr val="tx1">
                <a:lumMod val="50000"/>
              </a:schemeClr>
            </a:solid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1739" b="45797"/>
          <a:stretch/>
        </p:blipFill>
        <p:spPr>
          <a:xfrm>
            <a:off x="2260691" y="5108099"/>
            <a:ext cx="2568591" cy="1529702"/>
          </a:xfrm>
          <a:prstGeom prst="rect">
            <a:avLst/>
          </a:prstGeom>
          <a:ln>
            <a:solidFill>
              <a:schemeClr val="tx1">
                <a:lumMod val="50000"/>
              </a:schemeClr>
            </a:solidFill>
          </a:ln>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15088" y="6137489"/>
            <a:ext cx="500312" cy="500312"/>
          </a:xfrm>
          <a:prstGeom prst="rect">
            <a:avLst/>
          </a:prstGeom>
        </p:spPr>
      </p:pic>
      <p:sp>
        <p:nvSpPr>
          <p:cNvPr id="9" name="Rectangle 8"/>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5396400" y="3316406"/>
            <a:ext cx="4413739" cy="372191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Trivia Activity</a:t>
            </a:r>
          </a:p>
          <a:p>
            <a:r>
              <a:rPr lang="en-US" sz="2800" b="1" dirty="0" smtClean="0">
                <a:solidFill>
                  <a:srgbClr val="EB8A2D"/>
                </a:solidFill>
              </a:rPr>
              <a:t>Eat Together</a:t>
            </a:r>
          </a:p>
        </p:txBody>
      </p:sp>
    </p:spTree>
    <p:extLst>
      <p:ext uri="{BB962C8B-B14F-4D97-AF65-F5344CB8AC3E}">
        <p14:creationId xmlns:p14="http://schemas.microsoft.com/office/powerpoint/2010/main" val="390964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38" fill="hold"/>
                                        <p:tgtEl>
                                          <p:spTgt spid="8"/>
                                        </p:tgtEl>
                                      </p:cBhvr>
                                    </p:cmd>
                                  </p:childTnLst>
                                </p:cTn>
                              </p:par>
                            </p:childTnLst>
                          </p:cTn>
                        </p:par>
                      </p:childTnLst>
                    </p:cTn>
                  </p:par>
                </p:childTnLst>
              </p:cTn>
              <p:nextCondLst>
                <p:cond evt="onClick" delay="0">
                  <p:tgtEl>
                    <p:spTgt spid="8"/>
                  </p:tgtEl>
                </p:cond>
              </p:nextCondLst>
            </p:seq>
            <p:audio>
              <p:cMediaNode vol="78788">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626" t="13333" r="15523"/>
          <a:stretch/>
        </p:blipFill>
        <p:spPr>
          <a:xfrm>
            <a:off x="6121479" y="4107975"/>
            <a:ext cx="2793921" cy="2599899"/>
          </a:xfrm>
          <a:prstGeom prst="rect">
            <a:avLst/>
          </a:prstGeom>
        </p:spPr>
      </p:pic>
      <p:sp>
        <p:nvSpPr>
          <p:cNvPr id="2" name="Title 1"/>
          <p:cNvSpPr>
            <a:spLocks noGrp="1"/>
          </p:cNvSpPr>
          <p:nvPr>
            <p:ph type="title"/>
          </p:nvPr>
        </p:nvSpPr>
        <p:spPr>
          <a:xfrm>
            <a:off x="2209800" y="296862"/>
            <a:ext cx="6705600" cy="2604600"/>
          </a:xfrm>
        </p:spPr>
        <p:txBody>
          <a:bodyPr>
            <a:normAutofit/>
          </a:bodyPr>
          <a:lstStyle/>
          <a:p>
            <a:r>
              <a:rPr lang="en-US" sz="4800" dirty="0">
                <a:solidFill>
                  <a:srgbClr val="007160"/>
                </a:solidFill>
              </a:rPr>
              <a:t>Celebrate their success in selecting and preparing healthy, low-cost foods.</a:t>
            </a:r>
          </a:p>
        </p:txBody>
      </p:sp>
      <p:sp>
        <p:nvSpPr>
          <p:cNvPr id="8" name="Rectangle 7"/>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237095" y="2524836"/>
            <a:ext cx="4413739" cy="448748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Eat Together</a:t>
            </a:r>
          </a:p>
          <a:p>
            <a:r>
              <a:rPr lang="en-US" sz="2800" b="1" dirty="0" smtClean="0">
                <a:solidFill>
                  <a:srgbClr val="EB8A2D"/>
                </a:solidFill>
              </a:rPr>
              <a:t>Discuss Course Impact</a:t>
            </a:r>
          </a:p>
          <a:p>
            <a:r>
              <a:rPr lang="en-US" sz="2800" b="1" dirty="0" smtClean="0">
                <a:solidFill>
                  <a:srgbClr val="EB8A2D"/>
                </a:solidFill>
              </a:rPr>
              <a:t>Graduation Ceremony</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7195"/>
          <a:stretch/>
        </p:blipFill>
        <p:spPr>
          <a:xfrm>
            <a:off x="2209800" y="4885898"/>
            <a:ext cx="3911679" cy="1821975"/>
          </a:xfrm>
          <a:prstGeom prst="rect">
            <a:avLst/>
          </a:prstGeom>
        </p:spPr>
      </p:pic>
    </p:spTree>
    <p:extLst>
      <p:ext uri="{BB962C8B-B14F-4D97-AF65-F5344CB8AC3E}">
        <p14:creationId xmlns:p14="http://schemas.microsoft.com/office/powerpoint/2010/main" val="355434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5845"/>
          <a:stretch/>
        </p:blipFill>
        <p:spPr>
          <a:xfrm>
            <a:off x="3410147" y="3712190"/>
            <a:ext cx="4171639" cy="2945840"/>
          </a:xfrm>
          <a:prstGeom prst="rect">
            <a:avLst/>
          </a:prstGeom>
          <a:ln>
            <a:solidFill>
              <a:schemeClr val="tx1">
                <a:lumMod val="50000"/>
              </a:schemeClr>
            </a:solidFill>
          </a:ln>
        </p:spPr>
      </p:pic>
      <p:pic>
        <p:nvPicPr>
          <p:cNvPr id="6" name="Recorded Sound">
            <a:hlinkClick r:id="" action="ppaction://media"/>
          </p:cNvPr>
          <p:cNvPicPr>
            <a:picLocks noChangeAspect="1"/>
          </p:cNvPicPr>
          <p:nvPr>
            <a:audioFile r:link="rId1"/>
            <p:extLst>
              <p:ext uri="{DAA4B4D4-6D71-4841-9C94-3DE7FCFB9230}">
                <p14:media xmlns:p14="http://schemas.microsoft.com/office/powerpoint/2010/main" r:embed="rId2">
                  <p14:trim end="1.6757"/>
                </p14:media>
              </p:ext>
            </p:extLst>
          </p:nvPr>
        </p:nvPicPr>
        <p:blipFill>
          <a:blip r:embed="rId6"/>
          <a:stretch>
            <a:fillRect/>
          </a:stretch>
        </p:blipFill>
        <p:spPr>
          <a:xfrm>
            <a:off x="8783216" y="6497216"/>
            <a:ext cx="360784" cy="360784"/>
          </a:xfrm>
          <a:prstGeom prst="rect">
            <a:avLst/>
          </a:prstGeom>
        </p:spPr>
      </p:pic>
      <p:sp>
        <p:nvSpPr>
          <p:cNvPr id="7" name="Rectangle 6"/>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209800" y="1623945"/>
            <a:ext cx="6330696" cy="523405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EB8A2D"/>
                </a:solidFill>
              </a:rPr>
              <a:t>What went well?</a:t>
            </a:r>
          </a:p>
          <a:p>
            <a:r>
              <a:rPr lang="en-US" sz="2800" b="1" dirty="0" smtClean="0">
                <a:solidFill>
                  <a:srgbClr val="EB8A2D"/>
                </a:solidFill>
              </a:rPr>
              <a:t>What could we improve?</a:t>
            </a:r>
          </a:p>
          <a:p>
            <a:r>
              <a:rPr lang="en-US" sz="2800" b="1" dirty="0" smtClean="0">
                <a:solidFill>
                  <a:srgbClr val="EB8A2D"/>
                </a:solidFill>
              </a:rPr>
              <a:t>Congratulate and thank the team!</a:t>
            </a:r>
            <a:endParaRPr lang="en-US" sz="2800" dirty="0" smtClean="0"/>
          </a:p>
        </p:txBody>
      </p:sp>
      <p:sp>
        <p:nvSpPr>
          <p:cNvPr id="12" name="Title 1"/>
          <p:cNvSpPr>
            <a:spLocks noGrp="1"/>
          </p:cNvSpPr>
          <p:nvPr>
            <p:ph type="title"/>
          </p:nvPr>
        </p:nvSpPr>
        <p:spPr>
          <a:xfrm>
            <a:off x="2209800" y="296862"/>
            <a:ext cx="6705600" cy="1143000"/>
          </a:xfrm>
        </p:spPr>
        <p:txBody>
          <a:bodyPr/>
          <a:lstStyle/>
          <a:p>
            <a:r>
              <a:rPr lang="en-US" dirty="0" smtClean="0"/>
              <a:t>Post-Course Debrief</a:t>
            </a:r>
            <a:endParaRPr lang="en-US" dirty="0"/>
          </a:p>
        </p:txBody>
      </p:sp>
    </p:spTree>
    <p:extLst>
      <p:ext uri="{BB962C8B-B14F-4D97-AF65-F5344CB8AC3E}">
        <p14:creationId xmlns:p14="http://schemas.microsoft.com/office/powerpoint/2010/main" val="1068157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11" fill="hold"/>
                                        <p:tgtEl>
                                          <p:spTgt spid="6"/>
                                        </p:tgtEl>
                                      </p:cBhvr>
                                    </p:cmd>
                                  </p:childTnLst>
                                </p:cTn>
                              </p:par>
                            </p:childTnLst>
                          </p:cTn>
                        </p:par>
                      </p:childTnLst>
                    </p:cTn>
                  </p:par>
                </p:childTnLst>
              </p:cTn>
              <p:nextCondLst>
                <p:cond evt="onClick" delay="0">
                  <p:tgtEl>
                    <p:spTgt spid="6"/>
                  </p:tgtEl>
                </p:cond>
              </p:nextCondLst>
            </p:seq>
            <p:audio>
              <p:cMediaNode vol="69697">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876310"/>
          </a:xfrm>
        </p:spPr>
        <p:txBody>
          <a:bodyPr>
            <a:normAutofit/>
          </a:bodyPr>
          <a:lstStyle/>
          <a:p>
            <a:r>
              <a:rPr lang="en-US" dirty="0" smtClean="0"/>
              <a:t>Reporting</a:t>
            </a:r>
            <a:endParaRPr lang="en-US" dirty="0"/>
          </a:p>
        </p:txBody>
      </p:sp>
      <p:sp>
        <p:nvSpPr>
          <p:cNvPr id="3" name="Content Placeholder 2"/>
          <p:cNvSpPr>
            <a:spLocks noGrp="1"/>
          </p:cNvSpPr>
          <p:nvPr>
            <p:ph idx="1"/>
          </p:nvPr>
        </p:nvSpPr>
        <p:spPr>
          <a:xfrm>
            <a:off x="2209800" y="1332970"/>
            <a:ext cx="6705600" cy="2674143"/>
          </a:xfrm>
        </p:spPr>
        <p:txBody>
          <a:bodyPr/>
          <a:lstStyle/>
          <a:p>
            <a:r>
              <a:rPr lang="en-US" b="1" dirty="0" smtClean="0">
                <a:solidFill>
                  <a:srgbClr val="EB8A2D"/>
                </a:solidFill>
              </a:rPr>
              <a:t>Course Code</a:t>
            </a:r>
          </a:p>
          <a:p>
            <a:pPr algn="ctr"/>
            <a:r>
              <a:rPr lang="en-US" sz="2800" b="1" u="sng" dirty="0" smtClean="0">
                <a:solidFill>
                  <a:srgbClr val="007160"/>
                </a:solidFill>
              </a:rPr>
              <a:t>0</a:t>
            </a:r>
            <a:r>
              <a:rPr lang="en-US" sz="2800" b="1" dirty="0" smtClean="0">
                <a:solidFill>
                  <a:srgbClr val="007160"/>
                </a:solidFill>
              </a:rPr>
              <a:t>  </a:t>
            </a:r>
            <a:r>
              <a:rPr lang="en-US" sz="2800" b="1" u="sng" dirty="0">
                <a:solidFill>
                  <a:srgbClr val="007160"/>
                </a:solidFill>
              </a:rPr>
              <a:t>2</a:t>
            </a:r>
            <a:r>
              <a:rPr lang="en-US" sz="2800" b="1" dirty="0" smtClean="0">
                <a:solidFill>
                  <a:srgbClr val="007160"/>
                </a:solidFill>
              </a:rPr>
              <a:t>  _  _  _  _  _</a:t>
            </a:r>
          </a:p>
        </p:txBody>
      </p:sp>
      <p:grpSp>
        <p:nvGrpSpPr>
          <p:cNvPr id="5" name="Group 4"/>
          <p:cNvGrpSpPr/>
          <p:nvPr/>
        </p:nvGrpSpPr>
        <p:grpSpPr>
          <a:xfrm>
            <a:off x="4159186" y="2255518"/>
            <a:ext cx="2806828" cy="948411"/>
            <a:chOff x="4200525" y="3837482"/>
            <a:chExt cx="2806828" cy="960383"/>
          </a:xfrm>
        </p:grpSpPr>
        <p:cxnSp>
          <p:nvCxnSpPr>
            <p:cNvPr id="6" name="Straight Connector 5"/>
            <p:cNvCxnSpPr/>
            <p:nvPr/>
          </p:nvCxnSpPr>
          <p:spPr>
            <a:xfrm>
              <a:off x="4200525" y="4002374"/>
              <a:ext cx="76200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 name="Straight Connector 8"/>
            <p:cNvCxnSpPr/>
            <p:nvPr/>
          </p:nvCxnSpPr>
          <p:spPr>
            <a:xfrm>
              <a:off x="4962525" y="4002374"/>
              <a:ext cx="1245902"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0" name="Straight Connector 9"/>
            <p:cNvCxnSpPr/>
            <p:nvPr/>
          </p:nvCxnSpPr>
          <p:spPr>
            <a:xfrm>
              <a:off x="5972175" y="4002374"/>
              <a:ext cx="955780"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flipV="1">
              <a:off x="4217858"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4" name="Straight Connector 13"/>
            <p:cNvCxnSpPr/>
            <p:nvPr/>
          </p:nvCxnSpPr>
          <p:spPr>
            <a:xfrm flipV="1">
              <a:off x="4962525"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4" name="Straight Connector 23"/>
            <p:cNvCxnSpPr/>
            <p:nvPr/>
          </p:nvCxnSpPr>
          <p:spPr>
            <a:xfrm flipV="1">
              <a:off x="6189377"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5" name="Straight Connector 24"/>
            <p:cNvCxnSpPr/>
            <p:nvPr/>
          </p:nvCxnSpPr>
          <p:spPr>
            <a:xfrm flipV="1">
              <a:off x="6927955" y="3837482"/>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6" name="Straight Connector 25"/>
            <p:cNvCxnSpPr/>
            <p:nvPr/>
          </p:nvCxnSpPr>
          <p:spPr>
            <a:xfrm flipV="1">
              <a:off x="458152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7" name="Straight Connector 26"/>
            <p:cNvCxnSpPr/>
            <p:nvPr/>
          </p:nvCxnSpPr>
          <p:spPr>
            <a:xfrm flipV="1">
              <a:off x="553402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28" name="Straight Connector 27"/>
            <p:cNvCxnSpPr/>
            <p:nvPr/>
          </p:nvCxnSpPr>
          <p:spPr>
            <a:xfrm flipV="1">
              <a:off x="6581775" y="4002374"/>
              <a:ext cx="0" cy="164892"/>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9" name="TextBox 28"/>
            <p:cNvSpPr txBox="1"/>
            <p:nvPr/>
          </p:nvSpPr>
          <p:spPr>
            <a:xfrm>
              <a:off x="4217858" y="4143375"/>
              <a:ext cx="744667" cy="654490"/>
            </a:xfrm>
            <a:prstGeom prst="rect">
              <a:avLst/>
            </a:prstGeom>
            <a:noFill/>
          </p:spPr>
          <p:txBody>
            <a:bodyPr wrap="square" rtlCol="0">
              <a:spAutoFit/>
            </a:bodyPr>
            <a:lstStyle/>
            <a:p>
              <a:pPr algn="ctr"/>
              <a:r>
                <a:rPr lang="en-US" dirty="0" smtClean="0"/>
                <a:t>GCFB</a:t>
              </a:r>
            </a:p>
            <a:p>
              <a:pPr algn="ctr"/>
              <a:r>
                <a:rPr lang="en-US" dirty="0" smtClean="0"/>
                <a:t>Code</a:t>
              </a:r>
              <a:endParaRPr lang="en-US" dirty="0"/>
            </a:p>
          </p:txBody>
        </p:sp>
        <p:sp>
          <p:nvSpPr>
            <p:cNvPr id="31" name="TextBox 30"/>
            <p:cNvSpPr txBox="1"/>
            <p:nvPr/>
          </p:nvSpPr>
          <p:spPr>
            <a:xfrm>
              <a:off x="4962525" y="4162172"/>
              <a:ext cx="2044828" cy="373994"/>
            </a:xfrm>
            <a:prstGeom prst="rect">
              <a:avLst/>
            </a:prstGeom>
            <a:noFill/>
          </p:spPr>
          <p:txBody>
            <a:bodyPr wrap="square" rtlCol="0">
              <a:spAutoFit/>
            </a:bodyPr>
            <a:lstStyle/>
            <a:p>
              <a:pPr algn="ctr"/>
              <a:r>
                <a:rPr lang="en-US" dirty="0" smtClean="0"/>
                <a:t>Course Code</a:t>
              </a:r>
              <a:endParaRPr lang="en-US" dirty="0"/>
            </a:p>
          </p:txBody>
        </p:sp>
      </p:grpSp>
      <p:sp>
        <p:nvSpPr>
          <p:cNvPr id="32" name="TextBox 31"/>
          <p:cNvSpPr txBox="1"/>
          <p:nvPr/>
        </p:nvSpPr>
        <p:spPr>
          <a:xfrm>
            <a:off x="2209800" y="3790888"/>
            <a:ext cx="5820028" cy="1138773"/>
          </a:xfrm>
          <a:prstGeom prst="rect">
            <a:avLst/>
          </a:prstGeom>
          <a:noFill/>
        </p:spPr>
        <p:txBody>
          <a:bodyPr wrap="square" rtlCol="0">
            <a:spAutoFit/>
          </a:bodyPr>
          <a:lstStyle/>
          <a:p>
            <a:pPr>
              <a:spcBef>
                <a:spcPct val="20000"/>
              </a:spcBef>
            </a:pPr>
            <a:r>
              <a:rPr lang="en-US" sz="2000" b="1" dirty="0" smtClean="0">
                <a:solidFill>
                  <a:srgbClr val="EB8A2D"/>
                </a:solidFill>
                <a:latin typeface="Arial" panose="020B0604020202020204" pitchFamily="34" charset="0"/>
                <a:cs typeface="Arial" panose="020B0604020202020204" pitchFamily="34" charset="0"/>
              </a:rPr>
              <a:t>  E-mail Course Paperwork</a:t>
            </a:r>
            <a:endParaRPr lang="en-US" sz="2000" b="1" dirty="0">
              <a:solidFill>
                <a:srgbClr val="EB8A2D"/>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End-of-Course </a:t>
            </a:r>
            <a:r>
              <a:rPr lang="en-US" sz="2000" dirty="0">
                <a:solidFill>
                  <a:schemeClr val="tx1">
                    <a:lumMod val="50000"/>
                  </a:schemeClr>
                </a:solidFill>
                <a:latin typeface="Arial" panose="020B0604020202020204" pitchFamily="34" charset="0"/>
                <a:cs typeface="Arial" panose="020B0604020202020204" pitchFamily="34" charset="0"/>
              </a:rPr>
              <a:t>R</a:t>
            </a:r>
            <a:r>
              <a:rPr lang="en-US" sz="2000" dirty="0" smtClean="0">
                <a:solidFill>
                  <a:schemeClr val="tx1">
                    <a:lumMod val="50000"/>
                  </a:schemeClr>
                </a:solidFill>
                <a:latin typeface="Arial" panose="020B0604020202020204" pitchFamily="34" charset="0"/>
                <a:cs typeface="Arial" panose="020B0604020202020204" pitchFamily="34" charset="0"/>
              </a:rPr>
              <a:t>eporting </a:t>
            </a:r>
            <a:r>
              <a:rPr lang="en-US" sz="2000" dirty="0">
                <a:solidFill>
                  <a:schemeClr val="tx1">
                    <a:lumMod val="50000"/>
                  </a:schemeClr>
                </a:solidFill>
                <a:latin typeface="Arial" panose="020B0604020202020204" pitchFamily="34" charset="0"/>
                <a:cs typeface="Arial" panose="020B0604020202020204" pitchFamily="34" charset="0"/>
              </a:rPr>
              <a:t>F</a:t>
            </a:r>
            <a:r>
              <a:rPr lang="en-US" sz="2000" dirty="0" smtClean="0">
                <a:solidFill>
                  <a:schemeClr val="tx1">
                    <a:lumMod val="50000"/>
                  </a:schemeClr>
                </a:solidFill>
                <a:latin typeface="Arial" panose="020B0604020202020204" pitchFamily="34" charset="0"/>
                <a:cs typeface="Arial" panose="020B0604020202020204" pitchFamily="34" charset="0"/>
              </a:rPr>
              <a:t>orm</a:t>
            </a:r>
            <a:endParaRPr lang="en-US" sz="2000" dirty="0">
              <a:solidFill>
                <a:schemeClr val="tx1">
                  <a:lumMod val="50000"/>
                </a:schemeClr>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Attendance sheet</a:t>
            </a:r>
          </a:p>
        </p:txBody>
      </p:sp>
      <p:sp>
        <p:nvSpPr>
          <p:cNvPr id="19" name="Rectangle 18"/>
          <p:cNvSpPr/>
          <p:nvPr/>
        </p:nvSpPr>
        <p:spPr>
          <a:xfrm rot="16200000">
            <a:off x="-1221651" y="1866264"/>
            <a:ext cx="5000854" cy="186204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1500" dirty="0" smtClean="0">
                <a:ln w="0"/>
                <a:solidFill>
                  <a:srgbClr val="EB8A2D"/>
                </a:solidFill>
                <a:effectLst>
                  <a:outerShdw blurRad="38100" dist="25400" dir="5400000" algn="ctr" rotWithShape="0">
                    <a:srgbClr val="6E747A">
                      <a:alpha val="43000"/>
                    </a:srgbClr>
                  </a:outerShdw>
                </a:effectLst>
              </a:rPr>
              <a:t>ADULTS</a:t>
            </a:r>
            <a:endParaRPr lang="en-US" sz="11500" b="1" dirty="0">
              <a:ln w="9525">
                <a:solidFill>
                  <a:schemeClr val="bg1"/>
                </a:solidFill>
                <a:prstDash val="solid"/>
              </a:ln>
              <a:solidFill>
                <a:srgbClr val="EB8A2D"/>
              </a:solidFill>
              <a:effectLst>
                <a:outerShdw blurRad="12700" dist="38100" dir="2700000" algn="tl" rotWithShape="0">
                  <a:schemeClr val="accent5">
                    <a:lumMod val="60000"/>
                    <a:lumOff val="40000"/>
                  </a:schemeClr>
                </a:outerShdw>
              </a:effectLst>
            </a:endParaRPr>
          </a:p>
        </p:txBody>
      </p:sp>
      <p:sp>
        <p:nvSpPr>
          <p:cNvPr id="20" name="TextBox 19"/>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78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22746</TotalTime>
  <Words>1390</Words>
  <Application>Microsoft Office PowerPoint</Application>
  <PresentationFormat>On-screen Show (4:3)</PresentationFormat>
  <Paragraphs>101</Paragraphs>
  <Slides>8</Slides>
  <Notes>8</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Georgia</vt:lpstr>
      <vt:lpstr>CM Theme</vt:lpstr>
      <vt:lpstr>PowerPoint Presentation</vt:lpstr>
      <vt:lpstr>Welcome Back</vt:lpstr>
      <vt:lpstr>Discuss ways to be more physically active</vt:lpstr>
      <vt:lpstr>Prepare Celebratory Recipe Together</vt:lpstr>
      <vt:lpstr>Review key nutrition, cooking, and food budgeting lessons.</vt:lpstr>
      <vt:lpstr>Celebrate their success in selecting and preparing healthy, low-cost foods.</vt:lpstr>
      <vt:lpstr>Post-Course Debrief</vt:lpstr>
      <vt:lpstr>Reporting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Ervin, Amy</cp:lastModifiedBy>
  <cp:revision>419</cp:revision>
  <cp:lastPrinted>2014-11-25T14:45:57Z</cp:lastPrinted>
  <dcterms:created xsi:type="dcterms:W3CDTF">2014-08-06T17:27:00Z</dcterms:created>
  <dcterms:modified xsi:type="dcterms:W3CDTF">2018-07-03T17:06:25Z</dcterms:modified>
</cp:coreProperties>
</file>