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320" r:id="rId2"/>
    <p:sldId id="323" r:id="rId3"/>
    <p:sldId id="299" r:id="rId4"/>
    <p:sldId id="262" r:id="rId5"/>
    <p:sldId id="263" r:id="rId6"/>
    <p:sldId id="306" r:id="rId7"/>
    <p:sldId id="321" r:id="rId8"/>
    <p:sldId id="300" r:id="rId9"/>
    <p:sldId id="324" r:id="rId10"/>
    <p:sldId id="301"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m Stand" initials="FS" lastIdx="4" clrIdx="0">
    <p:extLst>
      <p:ext uri="{19B8F6BF-5375-455C-9EA6-DF929625EA0E}">
        <p15:presenceInfo xmlns:p15="http://schemas.microsoft.com/office/powerpoint/2012/main" userId="S-1-5-21-3888808960-4246117648-3153288409-2130" providerId="AD"/>
      </p:ext>
    </p:extLst>
  </p:cmAuthor>
  <p:cmAuthor id="2" name="CM Satellites" initials="CS" lastIdx="9" clrIdx="1">
    <p:extLst>
      <p:ext uri="{19B8F6BF-5375-455C-9EA6-DF929625EA0E}">
        <p15:presenceInfo xmlns:p15="http://schemas.microsoft.com/office/powerpoint/2012/main" userId="CM Satellites" providerId="None"/>
      </p:ext>
    </p:extLst>
  </p:cmAuthor>
  <p:cmAuthor id="3" name="Katherine Moser" initials="KM" lastIdx="12" clrIdx="2">
    <p:extLst>
      <p:ext uri="{19B8F6BF-5375-455C-9EA6-DF929625EA0E}">
        <p15:presenceInfo xmlns:p15="http://schemas.microsoft.com/office/powerpoint/2012/main" userId="S-1-5-21-3888808960-4246117648-3153288409-17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D44"/>
    <a:srgbClr val="007160"/>
    <a:srgbClr val="160BEB"/>
    <a:srgbClr val="F62300"/>
    <a:srgbClr val="346452"/>
    <a:srgbClr val="284833"/>
    <a:srgbClr val="000000"/>
    <a:srgbClr val="EB8A2D"/>
    <a:srgbClr val="ED3124"/>
    <a:srgbClr val="FAC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4" autoAdjust="0"/>
    <p:restoredTop sz="48633" autoAdjust="0"/>
  </p:normalViewPr>
  <p:slideViewPr>
    <p:cSldViewPr snapToGrid="0">
      <p:cViewPr varScale="1">
        <p:scale>
          <a:sx n="42" d="100"/>
          <a:sy n="42" d="100"/>
        </p:scale>
        <p:origin x="1858" y="43"/>
      </p:cViewPr>
      <p:guideLst/>
    </p:cSldViewPr>
  </p:slideViewPr>
  <p:outlineViewPr>
    <p:cViewPr>
      <p:scale>
        <a:sx n="33" d="100"/>
        <a:sy n="33" d="100"/>
      </p:scale>
      <p:origin x="0" y="-15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271E0CF-2129-41E7-861F-9A1DE43911F9}" type="datetimeFigureOut">
              <a:rPr lang="en-US" smtClean="0"/>
              <a:t>7/3/2018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51DE50A-8854-48A5-BC4C-62E33D6CB3B2}" type="slidenum">
              <a:rPr lang="en-US" smtClean="0"/>
              <a:t>‹#›</a:t>
            </a:fld>
            <a:endParaRPr lang="en-US"/>
          </a:p>
        </p:txBody>
      </p:sp>
    </p:spTree>
    <p:extLst>
      <p:ext uri="{BB962C8B-B14F-4D97-AF65-F5344CB8AC3E}">
        <p14:creationId xmlns:p14="http://schemas.microsoft.com/office/powerpoint/2010/main" val="227465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080E0BF-25E6-46B8-AC3E-05A492441B0A}" type="datetimeFigureOut">
              <a:rPr lang="en-US" smtClean="0"/>
              <a:t>7/3/2018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944AE27-8551-48CA-A1D4-30E78F85A302}" type="slidenum">
              <a:rPr lang="en-US" smtClean="0"/>
              <a:t>‹#›</a:t>
            </a:fld>
            <a:endParaRPr lang="en-US" dirty="0"/>
          </a:p>
        </p:txBody>
      </p:sp>
    </p:spTree>
    <p:extLst>
      <p:ext uri="{BB962C8B-B14F-4D97-AF65-F5344CB8AC3E}">
        <p14:creationId xmlns:p14="http://schemas.microsoft.com/office/powerpoint/2010/main" val="213540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a:t>
            </a:r>
            <a:r>
              <a:rPr lang="en-US" baseline="0" dirty="0" smtClean="0"/>
              <a:t> we know how to find resources in our instructor guide, let’s take a closer look at the lessons themselves.</a:t>
            </a:r>
          </a:p>
          <a:p>
            <a:endParaRPr lang="en-US" baseline="0" dirty="0" smtClean="0"/>
          </a:p>
          <a:p>
            <a:r>
              <a:rPr lang="en-US" dirty="0" smtClean="0"/>
              <a:t>The first Cooking Matters for Adults lesson introduces</a:t>
            </a:r>
            <a:r>
              <a:rPr lang="en-US" baseline="0" dirty="0" smtClean="0"/>
              <a:t> the participants to what your Cooking Matters class will be like, and also helps them begin to</a:t>
            </a:r>
            <a:r>
              <a:rPr lang="en-US" dirty="0" smtClean="0"/>
              <a:t> approach healthy eating and cooking.</a:t>
            </a:r>
          </a:p>
          <a:p>
            <a:endParaRPr lang="en-US" dirty="0" smtClean="0"/>
          </a:p>
          <a:p>
            <a:r>
              <a:rPr lang="en-US" dirty="0" smtClean="0"/>
              <a:t>The facilitator,</a:t>
            </a:r>
            <a:r>
              <a:rPr lang="en-US" baseline="0" dirty="0" smtClean="0"/>
              <a:t> nutrition and culinary instructors, as well as any class assistants should plan to arrive at the course site at least 30 minutes ahead of the class’ start time to talk about the game plan for day and help prepare the classroom and cooking areas.</a:t>
            </a:r>
            <a:endParaRPr lang="en-US" dirty="0" smtClean="0"/>
          </a:p>
          <a:p>
            <a:endParaRPr lang="en-US" dirty="0"/>
          </a:p>
        </p:txBody>
      </p:sp>
      <p:sp>
        <p:nvSpPr>
          <p:cNvPr id="4" name="Slide Number Placeholder 3"/>
          <p:cNvSpPr>
            <a:spLocks noGrp="1"/>
          </p:cNvSpPr>
          <p:nvPr>
            <p:ph type="sldNum" sz="quarter" idx="10"/>
          </p:nvPr>
        </p:nvSpPr>
        <p:spPr/>
        <p:txBody>
          <a:bodyPr/>
          <a:lstStyle/>
          <a:p>
            <a:fld id="{FCDCF6A9-66D7-4888-929D-D527B5A74154}" type="slidenum">
              <a:rPr lang="en-US" smtClean="0"/>
              <a:t>1</a:t>
            </a:fld>
            <a:endParaRPr lang="en-US"/>
          </a:p>
        </p:txBody>
      </p:sp>
    </p:spTree>
    <p:extLst>
      <p:ext uri="{BB962C8B-B14F-4D97-AF65-F5344CB8AC3E}">
        <p14:creationId xmlns:p14="http://schemas.microsoft.com/office/powerpoint/2010/main" val="528718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9475" y="552450"/>
            <a:ext cx="3017838" cy="2265363"/>
          </a:xfrm>
        </p:spPr>
      </p:sp>
      <p:sp>
        <p:nvSpPr>
          <p:cNvPr id="3" name="Notes Placeholder 2"/>
          <p:cNvSpPr>
            <a:spLocks noGrp="1"/>
          </p:cNvSpPr>
          <p:nvPr>
            <p:ph type="body" idx="1"/>
          </p:nvPr>
        </p:nvSpPr>
        <p:spPr>
          <a:xfrm>
            <a:off x="701040" y="3061855"/>
            <a:ext cx="5608320" cy="5072495"/>
          </a:xfrm>
        </p:spPr>
        <p:txBody>
          <a:bodyPr/>
          <a:lstStyle/>
          <a:p>
            <a:r>
              <a:rPr lang="en-US" dirty="0" smtClean="0"/>
              <a:t>Once the participants have left, it may</a:t>
            </a:r>
            <a:r>
              <a:rPr lang="en-US" baseline="0" dirty="0" smtClean="0"/>
              <a:t> be tempting for the teaching team to leave immediately as well. Spending just 10 minutes together as a teaching team after class, however, is crucial for encouraging one another and working together to make the class successful in the coming weeks.</a:t>
            </a:r>
          </a:p>
          <a:p>
            <a:r>
              <a:rPr lang="en-US" baseline="0" dirty="0" smtClean="0"/>
              <a:t/>
            </a:r>
            <a:br>
              <a:rPr lang="en-US" baseline="0" dirty="0" smtClean="0"/>
            </a:br>
            <a:r>
              <a:rPr lang="en-US" baseline="0" dirty="0" smtClean="0"/>
              <a:t>The facilitator should bring together all instructors and assistants and open the floor for discussion with questions such as “What went well today?” “What could we have done better?” and “What additional resources could I support you with to make the class smoother in the future?” If there were any participants who needed extra help, materials you were missing, or other concerns, now is the time to bring them up. The facilitator should make sure everyone’s voice is heard and that challenges are approached as a team instead of using the time to blame individuals or complain.</a:t>
            </a:r>
          </a:p>
          <a:p>
            <a:endParaRPr lang="en-US" baseline="0" dirty="0" smtClean="0"/>
          </a:p>
          <a:p>
            <a:r>
              <a:rPr lang="en-US" baseline="0" dirty="0" smtClean="0"/>
              <a:t>Culinary and nutrition instructors should be encouraged to share their thoughts with the team and suggestions on what would help them prepare for the next class. Now is also a great time for the team to identify certain activities and handouts that would be helpful for Lesson 2.</a:t>
            </a:r>
          </a:p>
          <a:p>
            <a:r>
              <a:rPr lang="en-US" baseline="0" dirty="0" smtClean="0"/>
              <a:t>The facilitator should take notes during this discussion and assign action steps to certain team members if needed, so that all team members have a clear idea of their responsibilities after the debrief.</a:t>
            </a:r>
          </a:p>
          <a:p>
            <a:endParaRPr lang="en-US" baseline="0" dirty="0" smtClean="0"/>
          </a:p>
          <a:p>
            <a:r>
              <a:rPr lang="en-US" baseline="0" dirty="0" smtClean="0"/>
              <a:t>Congratulate each other! You have just completed your first week of Cooking Matters for Adults!</a:t>
            </a:r>
            <a:endParaRPr lang="en-US" dirty="0"/>
          </a:p>
        </p:txBody>
      </p:sp>
      <p:sp>
        <p:nvSpPr>
          <p:cNvPr id="4" name="Slide Number Placeholder 3"/>
          <p:cNvSpPr>
            <a:spLocks noGrp="1"/>
          </p:cNvSpPr>
          <p:nvPr>
            <p:ph type="sldNum" sz="quarter" idx="10"/>
          </p:nvPr>
        </p:nvSpPr>
        <p:spPr/>
        <p:txBody>
          <a:bodyPr/>
          <a:lstStyle/>
          <a:p>
            <a:fld id="{6944AE27-8551-48CA-A1D4-30E78F85A302}" type="slidenum">
              <a:rPr lang="en-US" smtClean="0"/>
              <a:t>10</a:t>
            </a:fld>
            <a:endParaRPr lang="en-US" dirty="0"/>
          </a:p>
        </p:txBody>
      </p:sp>
    </p:spTree>
    <p:extLst>
      <p:ext uri="{BB962C8B-B14F-4D97-AF65-F5344CB8AC3E}">
        <p14:creationId xmlns:p14="http://schemas.microsoft.com/office/powerpoint/2010/main" val="655622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As the participants arrive, it’s a great time to start filling out the pre-class e-survey.</a:t>
            </a:r>
            <a:r>
              <a:rPr lang="en-US" sz="1200" b="0" baseline="0" dirty="0" smtClean="0"/>
              <a:t> Let participants know that this is not a test and that all answers will be kept confidential, but that the survey is required to enroll in the class.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Participants who finish early can create name tags for themselves and browse through their participant guides while waiting for the others to finish. As you are planning for the first class, be aware that this process could take up to 15-30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Ensure that all e-surveys have been uploaded by asking each participant to show you the “thank you” screen. Don’t forget to thank them for filling it all out!</a:t>
            </a:r>
          </a:p>
        </p:txBody>
      </p:sp>
      <p:sp>
        <p:nvSpPr>
          <p:cNvPr id="4" name="Slide Number Placeholder 3"/>
          <p:cNvSpPr>
            <a:spLocks noGrp="1"/>
          </p:cNvSpPr>
          <p:nvPr>
            <p:ph type="sldNum" sz="quarter" idx="10"/>
          </p:nvPr>
        </p:nvSpPr>
        <p:spPr/>
        <p:txBody>
          <a:bodyPr/>
          <a:lstStyle/>
          <a:p>
            <a:fld id="{6944AE27-8551-48CA-A1D4-30E78F85A302}" type="slidenum">
              <a:rPr lang="en-US" smtClean="0"/>
              <a:t>2</a:t>
            </a:fld>
            <a:endParaRPr lang="en-US" dirty="0"/>
          </a:p>
        </p:txBody>
      </p:sp>
    </p:spTree>
    <p:extLst>
      <p:ext uri="{BB962C8B-B14F-4D97-AF65-F5344CB8AC3E}">
        <p14:creationId xmlns:p14="http://schemas.microsoft.com/office/powerpoint/2010/main" val="3426912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Before jumping into the curriculum, it’s important for the facilitator to welcome the participants and create a class atmosphere where they feel comfortable</a:t>
            </a:r>
            <a:r>
              <a:rPr lang="en-US" sz="1200" b="0" baseline="0" dirty="0" smtClean="0"/>
              <a:t> and engaged. The facilitator should give a brief overview of what the class can expect each week. The overview should include that the course will occur at the same time and place for 6 weeks, and that each week families can expect to learn about healthy eating, shopping, and hands-on cooking skills where they will get to eat what they prepare afterward. If your course will include a grocery store tour in the 5</a:t>
            </a:r>
            <a:r>
              <a:rPr lang="en-US" sz="1200" b="0" baseline="30000" dirty="0" smtClean="0"/>
              <a:t>th</a:t>
            </a:r>
            <a:r>
              <a:rPr lang="en-US" sz="1200" b="0" baseline="0" dirty="0" smtClean="0"/>
              <a:t> week, be sure to mention that now and let the participants know that you will remind them of the change in location as that week approaches.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r>
              <a:rPr lang="en-US" dirty="0" smtClean="0"/>
              <a:t>The facilitator should take time to i</a:t>
            </a:r>
            <a:r>
              <a:rPr lang="en-US" baseline="0" dirty="0" smtClean="0"/>
              <a:t>ntroduce themselves next, and their volunteers should do the same, offering information that will help the participants relate with you. Next, let each participant introduce themselves. Consider asking an ice breaker question, such as “what would be the one food you would want if you were stranded on a desert island?” and “</a:t>
            </a:r>
            <a:r>
              <a:rPr lang="en-US" dirty="0" smtClean="0"/>
              <a:t>What would you like to learn from this class?”</a:t>
            </a:r>
            <a:r>
              <a:rPr lang="en-US" baseline="0" dirty="0" smtClean="0"/>
              <a:t> This gets everyone comfortable talking with the group and increases the likelihood they will feel comfortable participating in the future.</a:t>
            </a:r>
          </a:p>
          <a:p>
            <a:endParaRPr lang="en-US" baseline="0" dirty="0" smtClean="0"/>
          </a:p>
          <a:p>
            <a:r>
              <a:rPr lang="en-US" baseline="0" dirty="0" smtClean="0"/>
              <a:t>The facilitator should take notes during these introductions, or ask one of the assistants to take notes on their behalf. It’s important to connect with your participants and remember the information they share can help you tailor future lessons to include their specific interests. </a:t>
            </a:r>
          </a:p>
          <a:p>
            <a:endParaRPr lang="en-US" b="0" baseline="0" dirty="0" smtClean="0"/>
          </a:p>
          <a:p>
            <a:r>
              <a:rPr lang="en-US" b="0" baseline="0" dirty="0" smtClean="0"/>
              <a:t>Lastly, the facilitator should guide the participants in creating a code of conduct for the class. Have the nutrition or culinary instructor write the class’ ideas on a flip-chart paper or poster that can be posted each week. After asking for suggestions, the facilitator should guide the class towards rules that promote positive attitudes toward food and working together in the classroom. These could include : we wait until everyone is served to eat together, don’t bad-mouth foods so that everyone can enjoy trying them, be open to trying new foods, and work as a team on all activities.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p:txBody>
      </p:sp>
      <p:sp>
        <p:nvSpPr>
          <p:cNvPr id="4" name="Slide Number Placeholder 3"/>
          <p:cNvSpPr>
            <a:spLocks noGrp="1"/>
          </p:cNvSpPr>
          <p:nvPr>
            <p:ph type="sldNum" sz="quarter" idx="10"/>
          </p:nvPr>
        </p:nvSpPr>
        <p:spPr/>
        <p:txBody>
          <a:bodyPr/>
          <a:lstStyle/>
          <a:p>
            <a:fld id="{6944AE27-8551-48CA-A1D4-30E78F85A302}" type="slidenum">
              <a:rPr lang="en-US" smtClean="0"/>
              <a:t>3</a:t>
            </a:fld>
            <a:endParaRPr lang="en-US" dirty="0"/>
          </a:p>
        </p:txBody>
      </p:sp>
    </p:spTree>
    <p:extLst>
      <p:ext uri="{BB962C8B-B14F-4D97-AF65-F5344CB8AC3E}">
        <p14:creationId xmlns:p14="http://schemas.microsoft.com/office/powerpoint/2010/main" val="161589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35000"/>
            <a:ext cx="2673350" cy="2005013"/>
          </a:xfrm>
        </p:spPr>
      </p:sp>
      <p:sp>
        <p:nvSpPr>
          <p:cNvPr id="3" name="Notes Placeholder 2"/>
          <p:cNvSpPr>
            <a:spLocks noGrp="1"/>
          </p:cNvSpPr>
          <p:nvPr>
            <p:ph type="body" idx="1"/>
          </p:nvPr>
        </p:nvSpPr>
        <p:spPr>
          <a:xfrm>
            <a:off x="701040" y="2909455"/>
            <a:ext cx="5608320" cy="5224895"/>
          </a:xfrm>
        </p:spPr>
        <p:txBody>
          <a:bodyPr/>
          <a:lstStyle/>
          <a:p>
            <a:r>
              <a:rPr lang="en-US" u="none" dirty="0" smtClean="0"/>
              <a:t>Now it’s time to transition into the nutrition portion of the lesson. At</a:t>
            </a:r>
            <a:r>
              <a:rPr lang="en-US" u="none" baseline="0" dirty="0" smtClean="0"/>
              <a:t> this point, t</a:t>
            </a:r>
            <a:r>
              <a:rPr lang="en-US" u="none" dirty="0" smtClean="0"/>
              <a:t>he facilitator</a:t>
            </a:r>
            <a:r>
              <a:rPr lang="en-US" u="none" baseline="0" dirty="0" smtClean="0"/>
              <a:t> should get the participants excited to talk about the nutrition lesson and invite the nutrition instructor up to lead it. Begin a conversation about healthy eating and why participants do or do not think it is important.</a:t>
            </a:r>
          </a:p>
          <a:p>
            <a:endParaRPr lang="en-US" u="none" baseline="0" dirty="0" smtClean="0"/>
          </a:p>
          <a:p>
            <a:pPr marL="0" indent="0">
              <a:buFont typeface="Arial" panose="020B0604020202020204" pitchFamily="34" charset="0"/>
              <a:buNone/>
            </a:pPr>
            <a:r>
              <a:rPr lang="en-US" u="none" baseline="0" dirty="0" smtClean="0"/>
              <a:t>With a poster of MyPlate displayed where all participants can see it, use facilitated dialogue to get the group talking about what they know. (</a:t>
            </a:r>
            <a:r>
              <a:rPr lang="en-US" sz="1200" b="1" dirty="0" smtClean="0">
                <a:solidFill>
                  <a:srgbClr val="EB8A2D"/>
                </a:solidFill>
                <a:latin typeface="Arial" panose="020B0604020202020204" pitchFamily="34" charset="0"/>
                <a:cs typeface="Arial" panose="020B0604020202020204" pitchFamily="34" charset="0"/>
              </a:rPr>
              <a:t>Facilitated dialogue:</a:t>
            </a:r>
            <a:r>
              <a:rPr lang="en-US" sz="1200" dirty="0" smtClean="0">
                <a:solidFill>
                  <a:srgbClr val="EB8A2D"/>
                </a:solidFill>
                <a:latin typeface="Arial" panose="020B0604020202020204" pitchFamily="34" charset="0"/>
                <a:cs typeface="Arial" panose="020B0604020202020204" pitchFamily="34" charset="0"/>
              </a:rPr>
              <a:t> </a:t>
            </a:r>
          </a:p>
          <a:p>
            <a:r>
              <a:rPr lang="en-US" sz="1200" dirty="0" smtClean="0">
                <a:solidFill>
                  <a:schemeClr val="tx1">
                    <a:lumMod val="50000"/>
                  </a:schemeClr>
                </a:solidFill>
                <a:latin typeface="Arial" panose="020B0604020202020204" pitchFamily="34" charset="0"/>
                <a:cs typeface="Arial" panose="020B0604020202020204" pitchFamily="34" charset="0"/>
              </a:rPr>
              <a:t>A method of group teaching that </a:t>
            </a:r>
            <a:r>
              <a:rPr lang="en-US" sz="1200" b="0" dirty="0" smtClean="0">
                <a:solidFill>
                  <a:schemeClr val="tx1">
                    <a:lumMod val="50000"/>
                  </a:schemeClr>
                </a:solidFill>
                <a:latin typeface="Arial" panose="020B0604020202020204" pitchFamily="34" charset="0"/>
                <a:cs typeface="Arial" panose="020B0604020202020204" pitchFamily="34" charset="0"/>
              </a:rPr>
              <a:t>involves </a:t>
            </a:r>
            <a:r>
              <a:rPr lang="en-US" sz="1200" b="0" i="1" dirty="0" smtClean="0">
                <a:solidFill>
                  <a:schemeClr val="tx1">
                    <a:lumMod val="50000"/>
                  </a:schemeClr>
                </a:solidFill>
                <a:latin typeface="Arial" panose="020B0604020202020204" pitchFamily="34" charset="0"/>
                <a:cs typeface="Arial" panose="020B0604020202020204" pitchFamily="34" charset="0"/>
              </a:rPr>
              <a:t>active participation </a:t>
            </a:r>
            <a:r>
              <a:rPr lang="en-US" sz="1200" b="0" dirty="0" smtClean="0">
                <a:solidFill>
                  <a:schemeClr val="tx1">
                    <a:lumMod val="50000"/>
                  </a:schemeClr>
                </a:solidFill>
                <a:latin typeface="Arial" panose="020B0604020202020204" pitchFamily="34" charset="0"/>
                <a:cs typeface="Arial" panose="020B0604020202020204" pitchFamily="34" charset="0"/>
              </a:rPr>
              <a:t>of both the learner and the educator, recognizing </a:t>
            </a:r>
            <a:r>
              <a:rPr lang="en-US" sz="1200" b="0" i="1" dirty="0" smtClean="0">
                <a:solidFill>
                  <a:schemeClr val="tx1">
                    <a:lumMod val="50000"/>
                  </a:schemeClr>
                </a:solidFill>
                <a:latin typeface="Arial" panose="020B0604020202020204" pitchFamily="34" charset="0"/>
                <a:cs typeface="Arial" panose="020B0604020202020204" pitchFamily="34" charset="0"/>
              </a:rPr>
              <a:t>participants as experts in their own lives</a:t>
            </a:r>
            <a:r>
              <a:rPr lang="en-US" sz="1200" b="0" dirty="0" smtClean="0">
                <a:solidFill>
                  <a:schemeClr val="tx1">
                    <a:lumMod val="50000"/>
                  </a:schemeClr>
                </a:solidFill>
                <a:latin typeface="Arial" panose="020B0604020202020204" pitchFamily="34" charset="0"/>
                <a:cs typeface="Arial" panose="020B0604020202020204" pitchFamily="34" charset="0"/>
              </a:rPr>
              <a:t> and </a:t>
            </a:r>
            <a:r>
              <a:rPr lang="en-US" sz="1200" b="0" i="1" dirty="0" smtClean="0">
                <a:solidFill>
                  <a:schemeClr val="tx1">
                    <a:lumMod val="50000"/>
                  </a:schemeClr>
                </a:solidFill>
                <a:latin typeface="Arial" panose="020B0604020202020204" pitchFamily="34" charset="0"/>
                <a:cs typeface="Arial" panose="020B0604020202020204" pitchFamily="34" charset="0"/>
              </a:rPr>
              <a:t>encouraging sharing)</a:t>
            </a:r>
            <a:endParaRPr lang="en-US" u="none" baseline="0" dirty="0" smtClean="0"/>
          </a:p>
          <a:p>
            <a:endParaRPr lang="en-US" u="none" baseline="0" dirty="0" smtClean="0"/>
          </a:p>
          <a:p>
            <a:r>
              <a:rPr lang="en-US" u="none" baseline="0" dirty="0" smtClean="0"/>
              <a:t>Instead of just telling them about the food groups represented, try to ask open ended questions, such as “Can anyone tell me about where they have seen this before?” and “What do you know about </a:t>
            </a:r>
            <a:r>
              <a:rPr lang="en-US" u="none" baseline="0" dirty="0" err="1" smtClean="0"/>
              <a:t>MyPlate</a:t>
            </a:r>
            <a:r>
              <a:rPr lang="en-US" u="none" baseline="0" dirty="0" smtClean="0"/>
              <a:t>?” Your instructor guide lays out many helpful questions for this discussion on </a:t>
            </a:r>
            <a:r>
              <a:rPr lang="en-US" b="1" u="none" baseline="0" dirty="0" smtClean="0"/>
              <a:t>page I-2</a:t>
            </a:r>
            <a:r>
              <a:rPr lang="en-US" u="none" baseline="0" dirty="0" smtClean="0"/>
              <a:t>.</a:t>
            </a:r>
          </a:p>
          <a:p>
            <a:endParaRPr lang="en-US" u="none" baseline="0" dirty="0" smtClean="0"/>
          </a:p>
          <a:p>
            <a:r>
              <a:rPr lang="en-US" u="none" baseline="0" dirty="0" smtClean="0"/>
              <a:t>Don’t forget to get all participants talking! If certain individuals are dominating the conversation and others are not contributing, consider including questions such as, “What about this side of the room, who wants to share about where they’ve seen this type of poster before?”</a:t>
            </a:r>
          </a:p>
          <a:p>
            <a:endParaRPr lang="en-US" u="none" baseline="0" dirty="0" smtClean="0"/>
          </a:p>
          <a:p>
            <a:r>
              <a:rPr lang="en-US" u="none" baseline="0" dirty="0" smtClean="0"/>
              <a:t>Be sure to read over the instructor guide before leading this discussion to make sure you cover all the topics, such as food groups, “always versus sometimes” foods, portion sizes, and mixed dishes.</a:t>
            </a:r>
          </a:p>
          <a:p>
            <a:endParaRPr lang="en-US" b="0" i="0" u="none" baseline="0" dirty="0" smtClean="0"/>
          </a:p>
          <a:p>
            <a:r>
              <a:rPr lang="en-US" b="0" i="0" u="none" baseline="0" dirty="0" smtClean="0"/>
              <a:t>After discussing the basics, consider making it personal by bringing the conversation back around to the favorite foods list mentioned introductions.</a:t>
            </a:r>
          </a:p>
          <a:p>
            <a:r>
              <a:rPr lang="en-US" b="0" i="0" u="none" baseline="0" dirty="0" smtClean="0"/>
              <a:t>Using your own favorite as an example, talk about the food groups involved. Then challenge the participants to discuss what their favorites contain with their tables. Gently correct mistakes, and consider discussing other common dishes like pizza or salad, and how you could add additional food groups.</a:t>
            </a:r>
          </a:p>
        </p:txBody>
      </p:sp>
      <p:sp>
        <p:nvSpPr>
          <p:cNvPr id="4" name="Slide Number Placeholder 3"/>
          <p:cNvSpPr>
            <a:spLocks noGrp="1"/>
          </p:cNvSpPr>
          <p:nvPr>
            <p:ph type="sldNum" sz="quarter" idx="10"/>
          </p:nvPr>
        </p:nvSpPr>
        <p:spPr/>
        <p:txBody>
          <a:bodyPr/>
          <a:lstStyle/>
          <a:p>
            <a:fld id="{6944AE27-8551-48CA-A1D4-30E78F85A302}" type="slidenum">
              <a:rPr lang="en-US" smtClean="0"/>
              <a:t>4</a:t>
            </a:fld>
            <a:endParaRPr lang="en-US" dirty="0"/>
          </a:p>
        </p:txBody>
      </p:sp>
    </p:spTree>
    <p:extLst>
      <p:ext uri="{BB962C8B-B14F-4D97-AF65-F5344CB8AC3E}">
        <p14:creationId xmlns:p14="http://schemas.microsoft.com/office/powerpoint/2010/main" val="271233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9075" y="427038"/>
            <a:ext cx="1711325" cy="1284287"/>
          </a:xfrm>
        </p:spPr>
      </p:sp>
      <p:sp>
        <p:nvSpPr>
          <p:cNvPr id="3" name="Notes Placeholder 2"/>
          <p:cNvSpPr>
            <a:spLocks noGrp="1"/>
          </p:cNvSpPr>
          <p:nvPr>
            <p:ph type="body" idx="1"/>
          </p:nvPr>
        </p:nvSpPr>
        <p:spPr>
          <a:xfrm>
            <a:off x="401783" y="1814945"/>
            <a:ext cx="6386944" cy="6319405"/>
          </a:xfrm>
        </p:spPr>
        <p:txBody>
          <a:bodyPr/>
          <a:lstStyle/>
          <a:p>
            <a:r>
              <a:rPr lang="en-US" i="0" dirty="0" smtClean="0"/>
              <a:t>After the nutrition lesson, it’s time to transition into the cooking portion of the class.</a:t>
            </a:r>
            <a:r>
              <a:rPr lang="en-US" i="0" baseline="0" dirty="0" smtClean="0"/>
              <a:t> The culinary instructor should c</a:t>
            </a:r>
            <a:r>
              <a:rPr lang="en-US" i="0" dirty="0" smtClean="0"/>
              <a:t>ontinue</a:t>
            </a:r>
            <a:r>
              <a:rPr lang="en-US" i="0" baseline="0" dirty="0" smtClean="0"/>
              <a:t> to use facilitate dialogue by asking questions based on the ones outlined in your instructor guide, such as</a:t>
            </a:r>
            <a:r>
              <a:rPr lang="en-US" i="0" dirty="0" smtClean="0"/>
              <a:t> “What’s kind of things do</a:t>
            </a:r>
            <a:r>
              <a:rPr lang="en-US" i="0" baseline="0" dirty="0" smtClean="0"/>
              <a:t> you usually like to make in the</a:t>
            </a:r>
            <a:r>
              <a:rPr lang="en-US" i="0" dirty="0" smtClean="0"/>
              <a:t> kitchen?” </a:t>
            </a:r>
          </a:p>
          <a:p>
            <a:endParaRPr lang="en-US" i="0" dirty="0" smtClean="0"/>
          </a:p>
          <a:p>
            <a:r>
              <a:rPr lang="en-US" i="0" dirty="0" smtClean="0"/>
              <a:t>This is the first time you have cooked with the participants, and it might even be the first time they have cooked in general</a:t>
            </a:r>
            <a:r>
              <a:rPr lang="en-US" i="0" baseline="0" dirty="0" smtClean="0"/>
              <a:t>. This week you will be spending more time teaching the basics of safety and how to approach working in the kitchen before jumping in to the hands-on cooking portion. Talking to the participants about WHY they think it’s important to wash their hands and materials when cooking during this lesson will help create good food safety habits that they will use in your class in future weeks and hopefully beyond.</a:t>
            </a:r>
            <a:r>
              <a:rPr lang="en-US" i="0" dirty="0" smtClean="0"/>
              <a:t> </a:t>
            </a:r>
            <a:endParaRPr lang="en-US" i="0" baseline="0" dirty="0" smtClean="0"/>
          </a:p>
          <a:p>
            <a:endParaRPr lang="en-US" i="0" baseline="0" dirty="0" smtClean="0"/>
          </a:p>
          <a:p>
            <a:r>
              <a:rPr lang="en-US" i="0" baseline="0" dirty="0" smtClean="0"/>
              <a:t>After discussing sanitation and food safety, have the participants wash their hands and gather around while the culinary instructor does a cooking skills demonstration. As some participants might have very little cooking experience, be sure to SHOW them tasks you will be asking them to do in the class, especially basic knife skills, and be sure to demonstrate tasks, like the size of cut you want for vegetables. Pay attention to the skill level of your participants to gauge what kitchen experience they already have and what you should focus on in the future, as this will differ for each class. </a:t>
            </a:r>
          </a:p>
          <a:p>
            <a:endParaRPr lang="en-US" i="0" baseline="0" dirty="0" smtClean="0"/>
          </a:p>
          <a:p>
            <a:r>
              <a:rPr lang="en-US" i="0" baseline="0" dirty="0" smtClean="0"/>
              <a:t>Some individuals may feel less comfortable than other during the cooking activities, and might be hesitant to step up for tasks. The culinary instructor should make an effort to monitor the division of labor and try to make sure all participants get hands-on experience and learn new skills. Some shy participants might be willing to try a task if directly asked to do it, and others might respond better to invitations from the culinary instructor such as “Would you like to help me and get some practice chopping potatoes?” Using cooking time to continue conversations with participants is a great way to help you gauge their experience and comfort levels in the kitchen.</a:t>
            </a:r>
          </a:p>
          <a:p>
            <a:endParaRPr lang="en-US" i="0" baseline="0" dirty="0" smtClean="0"/>
          </a:p>
          <a:p>
            <a:r>
              <a:rPr lang="en-US" i="0" baseline="0" dirty="0" smtClean="0"/>
              <a:t>After you are finished working through the discussions and demonstrations outlined in your instructor’s guide lesson, introduce the recipe you have chosen from the book’s list of suggested recipes. This is a great time to get the class engaged in helping you read through the </a:t>
            </a:r>
            <a:r>
              <a:rPr lang="en-US" i="0" baseline="0" dirty="0" err="1" smtClean="0"/>
              <a:t>icipants</a:t>
            </a:r>
            <a:r>
              <a:rPr lang="en-US" i="0" baseline="0" dirty="0" smtClean="0"/>
              <a:t> who may have never cooked from a recipe before how to approach it and prepare materials before starting to cook. recipe, and to teach part</a:t>
            </a:r>
          </a:p>
          <a:p>
            <a:endParaRPr lang="en-US" i="0" baseline="0" dirty="0" smtClean="0"/>
          </a:p>
          <a:p>
            <a:r>
              <a:rPr lang="en-US" i="0" baseline="0" dirty="0" smtClean="0"/>
              <a:t>It is always a great habit to tie in lessons learned from the nutrition discussion and previous weeks’ lessons during the cooking portion of the class as well. Consider quizzing participants on where certain ingredients fit on MyPlate and how the recipe can be adapted to include all food groups.</a:t>
            </a:r>
            <a:endParaRPr lang="en-US" i="0" dirty="0" smtClean="0"/>
          </a:p>
        </p:txBody>
      </p:sp>
      <p:sp>
        <p:nvSpPr>
          <p:cNvPr id="4" name="Slide Number Placeholder 3"/>
          <p:cNvSpPr>
            <a:spLocks noGrp="1"/>
          </p:cNvSpPr>
          <p:nvPr>
            <p:ph type="sldNum" sz="quarter" idx="10"/>
          </p:nvPr>
        </p:nvSpPr>
        <p:spPr/>
        <p:txBody>
          <a:bodyPr/>
          <a:lstStyle/>
          <a:p>
            <a:fld id="{6944AE27-8551-48CA-A1D4-30E78F85A302}" type="slidenum">
              <a:rPr lang="en-US" smtClean="0"/>
              <a:t>5</a:t>
            </a:fld>
            <a:endParaRPr lang="en-US" dirty="0"/>
          </a:p>
        </p:txBody>
      </p:sp>
    </p:spTree>
    <p:extLst>
      <p:ext uri="{BB962C8B-B14F-4D97-AF65-F5344CB8AC3E}">
        <p14:creationId xmlns:p14="http://schemas.microsoft.com/office/powerpoint/2010/main" val="2943789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u="none" dirty="0" smtClean="0"/>
              <a:t>This lesson includes</a:t>
            </a:r>
            <a:r>
              <a:rPr lang="en-US" b="0" i="0" u="none" baseline="0" dirty="0" smtClean="0"/>
              <a:t> discussing recipe frameworks and adaptations. Be sure to look over this section closely as a teaching team to be sure you are familiar with the resources your instructor guide has, and then use them to guide the participants through a discussion of how to make recipes work for the ingredients they have on hand. The talking points in your instructor guide are very helpful for this section. These additional resources include templates such as “Side Dishes Made Simple,” “Sauces Made Simple” and many more.  Today you are just introducing the idea of recipe flexibility. You will go more in-depth on the topic in Lesson 4 when you cover meal planning.</a:t>
            </a:r>
            <a:endParaRPr lang="en-US" b="0" i="0" u="none" dirty="0"/>
          </a:p>
        </p:txBody>
      </p:sp>
      <p:sp>
        <p:nvSpPr>
          <p:cNvPr id="4" name="Slide Number Placeholder 3"/>
          <p:cNvSpPr>
            <a:spLocks noGrp="1"/>
          </p:cNvSpPr>
          <p:nvPr>
            <p:ph type="sldNum" sz="quarter" idx="10"/>
          </p:nvPr>
        </p:nvSpPr>
        <p:spPr/>
        <p:txBody>
          <a:bodyPr/>
          <a:lstStyle/>
          <a:p>
            <a:fld id="{6944AE27-8551-48CA-A1D4-30E78F85A302}" type="slidenum">
              <a:rPr lang="en-US" smtClean="0"/>
              <a:t>6</a:t>
            </a:fld>
            <a:endParaRPr lang="en-US" dirty="0"/>
          </a:p>
        </p:txBody>
      </p:sp>
    </p:spTree>
    <p:extLst>
      <p:ext uri="{BB962C8B-B14F-4D97-AF65-F5344CB8AC3E}">
        <p14:creationId xmlns:p14="http://schemas.microsoft.com/office/powerpoint/2010/main" val="968835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35000"/>
            <a:ext cx="2673350" cy="2005013"/>
          </a:xfrm>
        </p:spPr>
      </p:sp>
      <p:sp>
        <p:nvSpPr>
          <p:cNvPr id="3" name="Notes Placeholder 2"/>
          <p:cNvSpPr>
            <a:spLocks noGrp="1"/>
          </p:cNvSpPr>
          <p:nvPr>
            <p:ph type="body" idx="1"/>
          </p:nvPr>
        </p:nvSpPr>
        <p:spPr>
          <a:xfrm>
            <a:off x="701040" y="2909455"/>
            <a:ext cx="5608320" cy="5224895"/>
          </a:xfrm>
        </p:spPr>
        <p:txBody>
          <a:bodyPr/>
          <a:lstStyle/>
          <a:p>
            <a:r>
              <a:rPr lang="en-US" u="none" dirty="0" smtClean="0"/>
              <a:t>Now it’s time to return</a:t>
            </a:r>
            <a:r>
              <a:rPr lang="en-US" u="none" baseline="0" dirty="0" smtClean="0"/>
              <a:t> to</a:t>
            </a:r>
            <a:r>
              <a:rPr lang="en-US" u="none" dirty="0" smtClean="0"/>
              <a:t> the second nutrition portion of the lesson while the food cooks. If the recipe you selected does not require downtime for cooking, feel free to combine the two nutrition sections</a:t>
            </a:r>
            <a:r>
              <a:rPr lang="en-US" u="none" baseline="0" dirty="0" smtClean="0"/>
              <a:t> of this lesson before the cooking and simply eat as a class afterwards. It’s up to you and your teaching team whether you want to split your nutrition lesson each week, combine it, or even put the culinary portion of the class first on weeks with lots of wait time during cooking. Discuss this as a team in light of the upcoming recipes and activities at least the class before so that all volunteers are on the same page as to the flow of class.</a:t>
            </a:r>
          </a:p>
          <a:p>
            <a:endParaRPr lang="en-US" u="none" baseline="0" dirty="0" smtClean="0"/>
          </a:p>
          <a:p>
            <a:r>
              <a:rPr lang="en-US" b="0" i="0" u="none" dirty="0" smtClean="0"/>
              <a:t>As</a:t>
            </a:r>
            <a:r>
              <a:rPr lang="en-US" b="0" i="0" u="none" baseline="0" dirty="0" smtClean="0"/>
              <a:t> you return to the nutrition lesson, continue using facilitated dialogue to discuss nutrition labels, first feeling out if participants have used them in the past and what information they usually pay attention to. Using the handout on page 3, discuss the various parts of the label. You can make this portion of the class hands-on by using the nutrition labels on the ingredients you used to cook, asking participants to find information like serving size and grams of fat. Consider bringing labels from other common items, or bring similar ingredients to compare, such as regular versus no salt added canned items, whole wheat versus regular grains, or regular versus reduced fat dairy. </a:t>
            </a:r>
          </a:p>
          <a:p>
            <a:endParaRPr lang="en-US" dirty="0" smtClean="0"/>
          </a:p>
          <a:p>
            <a:endParaRPr lang="en-US" b="0" i="0" u="none" dirty="0"/>
          </a:p>
        </p:txBody>
      </p:sp>
      <p:sp>
        <p:nvSpPr>
          <p:cNvPr id="4" name="Slide Number Placeholder 3"/>
          <p:cNvSpPr>
            <a:spLocks noGrp="1"/>
          </p:cNvSpPr>
          <p:nvPr>
            <p:ph type="sldNum" sz="quarter" idx="10"/>
          </p:nvPr>
        </p:nvSpPr>
        <p:spPr/>
        <p:txBody>
          <a:bodyPr/>
          <a:lstStyle/>
          <a:p>
            <a:fld id="{6944AE27-8551-48CA-A1D4-30E78F85A302}" type="slidenum">
              <a:rPr lang="en-US" smtClean="0"/>
              <a:t>7</a:t>
            </a:fld>
            <a:endParaRPr lang="en-US" dirty="0"/>
          </a:p>
        </p:txBody>
      </p:sp>
    </p:spTree>
    <p:extLst>
      <p:ext uri="{BB962C8B-B14F-4D97-AF65-F5344CB8AC3E}">
        <p14:creationId xmlns:p14="http://schemas.microsoft.com/office/powerpoint/2010/main" val="3457393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Once all the food is ready, it’s time to enjoy what you cooked together as a class!</a:t>
            </a:r>
            <a:br>
              <a:rPr lang="en-US" u="none" dirty="0" smtClean="0"/>
            </a:br>
            <a:r>
              <a:rPr lang="en-US" u="none" dirty="0" smtClean="0"/>
              <a:t>The goal is to create a family-like setting where everyone eats together and feels comfortable</a:t>
            </a:r>
            <a:r>
              <a:rPr lang="en-US" u="none" baseline="0" dirty="0" smtClean="0"/>
              <a:t> joining in conversation. Instructors, assistants, and the facilitator should also eat with the participants, dispersing themselves around the tables for easier conversation.</a:t>
            </a:r>
          </a:p>
          <a:p>
            <a:endParaRPr lang="en-US" u="none" baseline="0" dirty="0" smtClean="0"/>
          </a:p>
          <a:p>
            <a:r>
              <a:rPr lang="en-US" u="none" baseline="0" dirty="0" smtClean="0"/>
              <a:t>Meal time is a great time to get a feel for how much the participants understood the lesson, and it also gives participants an opportunity to ask questions. All volunteers should look over the instructors guide’s “Eating Together” section for help guiding the time.</a:t>
            </a:r>
          </a:p>
          <a:p>
            <a:r>
              <a:rPr lang="en-US" u="none" baseline="0" dirty="0" smtClean="0"/>
              <a:t>This week’s lesson lends itself well to quizzing the adults on what MyPlate food groups they’re eating and asking what topics the participants hope to learn about during the class.</a:t>
            </a:r>
            <a:endParaRPr lang="en-US" u="none" dirty="0" smtClean="0"/>
          </a:p>
          <a:p>
            <a:endParaRPr lang="en-US" dirty="0" smtClean="0"/>
          </a:p>
          <a:p>
            <a:r>
              <a:rPr lang="en-US" i="0" baseline="0" dirty="0" smtClean="0"/>
              <a:t>As the participants finish eating, the facilitator should bring the group back into one unified conversation. The facilitator can ask what the participants enjoyed, summarize the lesson’s key messages, and introduce the weekly challenge. </a:t>
            </a:r>
          </a:p>
          <a:p>
            <a:r>
              <a:rPr lang="en-US" i="0" baseline="0" dirty="0" smtClean="0"/>
              <a:t>Your instructor guide has options listed for a participant challenge each week. Present these options to the group, give them time to talk amongst themselves, and have them select one particular goal. It’s helpful to have the goal handout printed out so that participants can circle the one they suggest and hang it on their refrigerator at home. Deciding on their goal in class and sharing it with you will make them more likely to take ownership of the change and attempt to make it happen. Be sure to remind them that you will be asking them to report back about how the challenge went when you meet next class.</a:t>
            </a:r>
          </a:p>
          <a:p>
            <a:endParaRPr lang="en-US" i="0" baseline="0" dirty="0" smtClean="0"/>
          </a:p>
          <a:p>
            <a:r>
              <a:rPr lang="en-US" i="0" baseline="0" dirty="0" smtClean="0"/>
              <a:t>After the group has set their goals, have class members help you clean up. The facilitator should delegate tasks to get participants involved in washing dishes, cleaning the kitchen, and rearranging the classroom as needed. </a:t>
            </a:r>
          </a:p>
          <a:p>
            <a:endParaRPr lang="en-US" i="0" baseline="0" dirty="0" smtClean="0"/>
          </a:p>
          <a:p>
            <a:r>
              <a:rPr lang="en-US" dirty="0" smtClean="0"/>
              <a:t>Once</a:t>
            </a:r>
            <a:r>
              <a:rPr lang="en-US" baseline="0" dirty="0" smtClean="0"/>
              <a:t> the site is cleaned and materials are properly stored, t</a:t>
            </a:r>
            <a:r>
              <a:rPr lang="en-US" dirty="0" smtClean="0"/>
              <a:t>hank</a:t>
            </a:r>
            <a:r>
              <a:rPr lang="en-US" baseline="0" dirty="0" smtClean="0"/>
              <a:t> the participants for coming and pass out the take-home groceries. These grocery bags can be prepared before the class or filled in an assembly line manner, according to what works best for your group. The take home groceries should include all items the participants would use to make the lesson’s recipe at home, but if that is not the case, consider discussing how this week’s recipe could be modified to include the take home groceries you do have, or consider including a recipe handout from the recipe section of the instructors guide that will help participants use the ingredients.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944AE27-8551-48CA-A1D4-30E78F85A302}" type="slidenum">
              <a:rPr lang="en-US" smtClean="0"/>
              <a:t>8</a:t>
            </a:fld>
            <a:endParaRPr lang="en-US" dirty="0"/>
          </a:p>
        </p:txBody>
      </p:sp>
    </p:spTree>
    <p:extLst>
      <p:ext uri="{BB962C8B-B14F-4D97-AF65-F5344CB8AC3E}">
        <p14:creationId xmlns:p14="http://schemas.microsoft.com/office/powerpoint/2010/main" val="2270943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Once all the food is ready, it’s time to enjoy what you cooked together as a class!</a:t>
            </a:r>
            <a:br>
              <a:rPr lang="en-US" u="none" dirty="0" smtClean="0"/>
            </a:br>
            <a:r>
              <a:rPr lang="en-US" u="none" dirty="0" smtClean="0"/>
              <a:t>The goal is to create a family-like setting where everyone eats together and feels comfortable</a:t>
            </a:r>
            <a:r>
              <a:rPr lang="en-US" u="none" baseline="0" dirty="0" smtClean="0"/>
              <a:t> joining in conversation. Instructors, assistants, and the facilitator should also eat with the participants, dispersing themselves around the tables for easier conversation.</a:t>
            </a:r>
          </a:p>
          <a:p>
            <a:endParaRPr lang="en-US" u="none" baseline="0" dirty="0" smtClean="0"/>
          </a:p>
          <a:p>
            <a:r>
              <a:rPr lang="en-US" u="none" baseline="0" dirty="0" smtClean="0"/>
              <a:t>Meal time is a great time to get a feel for how much the participants understood the lesson, and it also gives participants an opportunity to ask questions. All volunteers should look over the instructors guide’s “Eating Together” section for help guiding the time.</a:t>
            </a:r>
          </a:p>
          <a:p>
            <a:r>
              <a:rPr lang="en-US" u="none" baseline="0" dirty="0" smtClean="0"/>
              <a:t>This week’s lesson lends itself well to quizzing the adults on what MyPlate food groups they’re eating and asking what topics the participants hope to learn about during the class.</a:t>
            </a:r>
            <a:endParaRPr lang="en-US" u="none" dirty="0" smtClean="0"/>
          </a:p>
          <a:p>
            <a:endParaRPr lang="en-US" dirty="0" smtClean="0"/>
          </a:p>
          <a:p>
            <a:r>
              <a:rPr lang="en-US" i="0" baseline="0" dirty="0" smtClean="0"/>
              <a:t>As the participants finish eating, the facilitator should bring the group back into one unified conversation. The facilitator can ask what the participants enjoyed, summarize the lesson’s key messages, and introduce the weekly challenge. </a:t>
            </a:r>
          </a:p>
          <a:p>
            <a:r>
              <a:rPr lang="en-US" i="0" baseline="0" dirty="0" smtClean="0"/>
              <a:t>Your instructor guide has options listed for a participant challenge each week. Present these options to the group, give them time to talk amongst themselves, and have them select one particular goal. It’s helpful to have the goal handout printed out so that participants can circle the one they suggest and hang it on their refrigerator at home. Deciding on their goal in class and sharing it with you will make them more likely to take ownership of the change and attempt to make it happen. Be sure to remind them that you will be asking them to report back about how the challenge went when you meet next class.</a:t>
            </a:r>
          </a:p>
          <a:p>
            <a:endParaRPr lang="en-US" i="0" baseline="0" dirty="0" smtClean="0"/>
          </a:p>
          <a:p>
            <a:r>
              <a:rPr lang="en-US" i="0" baseline="0" dirty="0" smtClean="0"/>
              <a:t>After the group has set their goals, have class members help you clean up. The facilitator should delegate tasks to get participants involved in washing dishes, cleaning the kitchen, and rearranging the classroom as needed. </a:t>
            </a:r>
          </a:p>
          <a:p>
            <a:endParaRPr lang="en-US" i="0" baseline="0" dirty="0" smtClean="0"/>
          </a:p>
          <a:p>
            <a:r>
              <a:rPr lang="en-US" dirty="0" smtClean="0"/>
              <a:t>Once</a:t>
            </a:r>
            <a:r>
              <a:rPr lang="en-US" baseline="0" dirty="0" smtClean="0"/>
              <a:t> the site is cleaned and materials are properly stored, t</a:t>
            </a:r>
            <a:r>
              <a:rPr lang="en-US" dirty="0" smtClean="0"/>
              <a:t>hank</a:t>
            </a:r>
            <a:r>
              <a:rPr lang="en-US" baseline="0" dirty="0" smtClean="0"/>
              <a:t> the participants for coming and pass out the take-home groceries. These grocery bags can be prepared before the class or filled in an assembly line manner, according to what works best for your group. The take home groceries should include all items the participants would use to make the lesson’s recipe at home, but if that is not the case, consider discussing how this week’s recipe could be modified to include the take home groceries you do have, or consider including a recipe handout from the recipe section of the instructors guide that will help participants use the ingredients.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944AE27-8551-48CA-A1D4-30E78F85A302}" type="slidenum">
              <a:rPr lang="en-US" smtClean="0"/>
              <a:t>9</a:t>
            </a:fld>
            <a:endParaRPr lang="en-US" dirty="0"/>
          </a:p>
        </p:txBody>
      </p:sp>
    </p:spTree>
    <p:extLst>
      <p:ext uri="{BB962C8B-B14F-4D97-AF65-F5344CB8AC3E}">
        <p14:creationId xmlns:p14="http://schemas.microsoft.com/office/powerpoint/2010/main" val="2226991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6EBD44"/>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9598" y="1301935"/>
            <a:ext cx="1528335" cy="566050"/>
          </a:xfrm>
          <a:prstGeom prst="rect">
            <a:avLst/>
          </a:prstGeom>
          <a:noFill/>
        </p:spPr>
      </p:pic>
      <p:sp>
        <p:nvSpPr>
          <p:cNvPr id="2" name="Title 1"/>
          <p:cNvSpPr>
            <a:spLocks noGrp="1"/>
          </p:cNvSpPr>
          <p:nvPr>
            <p:ph type="ctrTitle"/>
          </p:nvPr>
        </p:nvSpPr>
        <p:spPr>
          <a:xfrm>
            <a:off x="533400" y="3863975"/>
            <a:ext cx="4191000" cy="1470025"/>
          </a:xfrm>
        </p:spPr>
        <p:txBody>
          <a:bodyPr anchor="t" anchorCtr="0">
            <a:normAutofit/>
          </a:bodyPr>
          <a:lstStyle>
            <a:lvl1pPr algn="l">
              <a:lnSpc>
                <a:spcPts val="4300"/>
              </a:lnSpc>
              <a:defRPr sz="4200" b="1">
                <a:solidFill>
                  <a:srgbClr val="7B9B22"/>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533400" y="3352800"/>
            <a:ext cx="4114800" cy="457200"/>
          </a:xfrm>
        </p:spPr>
        <p:txBody>
          <a:bodyPr anchor="b" anchorCtr="0">
            <a:normAutofit/>
          </a:bodyPr>
          <a:lstStyle>
            <a:lvl1pPr marL="0" indent="0" algn="l">
              <a:buNone/>
              <a:defRPr sz="18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3" descr="C:\Users\Sorby\Dropbox\Opus-Jade\cooking matters\round 1\sponsor logos-03.jpg"/>
          <p:cNvPicPr>
            <a:picLocks noChangeAspect="1" noChangeArrowheads="1"/>
          </p:cNvPicPr>
          <p:nvPr/>
        </p:nvPicPr>
        <p:blipFill>
          <a:blip r:embed="rId3" cstate="print"/>
          <a:srcRect/>
          <a:stretch>
            <a:fillRect/>
          </a:stretch>
        </p:blipFill>
        <p:spPr bwMode="auto">
          <a:xfrm>
            <a:off x="609598" y="5866733"/>
            <a:ext cx="1489183" cy="426720"/>
          </a:xfrm>
          <a:prstGeom prst="rect">
            <a:avLst/>
          </a:prstGeom>
          <a:noFill/>
        </p:spPr>
      </p:pic>
      <p:sp>
        <p:nvSpPr>
          <p:cNvPr id="8" name="TextBox 7"/>
          <p:cNvSpPr txBox="1"/>
          <p:nvPr/>
        </p:nvSpPr>
        <p:spPr>
          <a:xfrm>
            <a:off x="530352" y="5638800"/>
            <a:ext cx="1676400" cy="276999"/>
          </a:xfrm>
          <a:prstGeom prst="rect">
            <a:avLst/>
          </a:prstGeom>
          <a:noFill/>
        </p:spPr>
        <p:txBody>
          <a:bodyPr wrap="square" rtlCol="0">
            <a:spAutoFit/>
          </a:bodyPr>
          <a:lstStyle/>
          <a:p>
            <a:r>
              <a:rPr lang="en-US" sz="1200" dirty="0" smtClean="0"/>
              <a:t>NATIONAL SPONSOR</a:t>
            </a:r>
            <a:endParaRPr lang="en-US" sz="1200" dirty="0"/>
          </a:p>
        </p:txBody>
      </p:sp>
    </p:spTree>
    <p:extLst>
      <p:ext uri="{BB962C8B-B14F-4D97-AF65-F5344CB8AC3E}">
        <p14:creationId xmlns:p14="http://schemas.microsoft.com/office/powerpoint/2010/main" val="419898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447800" y="3428999"/>
            <a:ext cx="5943600" cy="1143000"/>
          </a:xfrm>
        </p:spPr>
        <p:txBody>
          <a:bodyPr anchor="t" anchorCtr="0">
            <a:normAutofit/>
          </a:bodyPr>
          <a:lstStyle>
            <a:lvl1pPr marL="0" indent="0" algn="l">
              <a:defRPr sz="3600" i="1">
                <a:solidFill>
                  <a:schemeClr val="accent1"/>
                </a:solidFill>
                <a:latin typeface="Georgia" pitchFamily="18" charset="0"/>
              </a:defRPr>
            </a:lvl1pPr>
          </a:lstStyle>
          <a:p>
            <a:r>
              <a:rPr lang="en-US" smtClean="0"/>
              <a:t>Click to edit Master title style</a:t>
            </a:r>
            <a:endParaRPr lang="en-US" dirty="0"/>
          </a:p>
        </p:txBody>
      </p:sp>
      <p:sp>
        <p:nvSpPr>
          <p:cNvPr id="10" name="Picture Placeholder 9"/>
          <p:cNvSpPr>
            <a:spLocks noGrp="1"/>
          </p:cNvSpPr>
          <p:nvPr>
            <p:ph type="pic" sz="quarter" idx="10"/>
          </p:nvPr>
        </p:nvSpPr>
        <p:spPr>
          <a:xfrm>
            <a:off x="0" y="0"/>
            <a:ext cx="2667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11" name="Picture Placeholder 9"/>
          <p:cNvSpPr>
            <a:spLocks noGrp="1"/>
          </p:cNvSpPr>
          <p:nvPr>
            <p:ph type="pic" sz="quarter" idx="11"/>
          </p:nvPr>
        </p:nvSpPr>
        <p:spPr>
          <a:xfrm>
            <a:off x="2667000" y="0"/>
            <a:ext cx="2667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12" name="Picture Placeholder 9"/>
          <p:cNvSpPr>
            <a:spLocks noGrp="1"/>
          </p:cNvSpPr>
          <p:nvPr>
            <p:ph type="pic" sz="quarter" idx="12"/>
          </p:nvPr>
        </p:nvSpPr>
        <p:spPr>
          <a:xfrm>
            <a:off x="5334000" y="0"/>
            <a:ext cx="3810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Tree>
    <p:extLst>
      <p:ext uri="{BB962C8B-B14F-4D97-AF65-F5344CB8AC3E}">
        <p14:creationId xmlns:p14="http://schemas.microsoft.com/office/powerpoint/2010/main" val="253532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ponsors">
    <p:spTree>
      <p:nvGrpSpPr>
        <p:cNvPr id="1" name=""/>
        <p:cNvGrpSpPr/>
        <p:nvPr/>
      </p:nvGrpSpPr>
      <p:grpSpPr>
        <a:xfrm>
          <a:off x="0" y="0"/>
          <a:ext cx="0" cy="0"/>
          <a:chOff x="0" y="0"/>
          <a:chExt cx="0" cy="0"/>
        </a:xfrm>
      </p:grpSpPr>
      <p:sp>
        <p:nvSpPr>
          <p:cNvPr id="9" name="Rectangle 8"/>
          <p:cNvSpPr/>
          <p:nvPr/>
        </p:nvSpPr>
        <p:spPr>
          <a:xfrm>
            <a:off x="0" y="0"/>
            <a:ext cx="6096000" cy="2862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096000" y="0"/>
            <a:ext cx="609600" cy="2862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05600" y="0"/>
            <a:ext cx="76200" cy="2862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81800" y="0"/>
            <a:ext cx="2362200" cy="2862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152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6F66403-5D58-40EF-97A9-DF94948D7754}" type="slidenum">
              <a:rPr lang="en-US" smtClean="0"/>
              <a:t>‹#›</a:t>
            </a:fld>
            <a:endParaRPr lang="en-US" dirty="0"/>
          </a:p>
        </p:txBody>
      </p:sp>
      <p:sp>
        <p:nvSpPr>
          <p:cNvPr id="5" name="Rectangle 4"/>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39000" y="5108506"/>
            <a:ext cx="1423419" cy="527192"/>
          </a:xfrm>
          <a:prstGeom prst="rect">
            <a:avLst/>
          </a:prstGeom>
          <a:noFill/>
        </p:spPr>
      </p:pic>
      <p:sp>
        <p:nvSpPr>
          <p:cNvPr id="8" name="Text Placeholder 7"/>
          <p:cNvSpPr>
            <a:spLocks noGrp="1"/>
          </p:cNvSpPr>
          <p:nvPr>
            <p:ph type="body" sz="quarter" idx="12"/>
          </p:nvPr>
        </p:nvSpPr>
        <p:spPr>
          <a:xfrm>
            <a:off x="533400" y="533400"/>
            <a:ext cx="6324600" cy="4191000"/>
          </a:xfrm>
        </p:spPr>
        <p:txBody>
          <a:bodyPr>
            <a:normAutofit/>
          </a:bodyPr>
          <a:lstStyle>
            <a:lvl1pPr marL="0" indent="0">
              <a:lnSpc>
                <a:spcPts val="7200"/>
              </a:lnSpc>
              <a:buNone/>
              <a:defRPr sz="72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707263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7/3/2018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2160738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7/3/2018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1549323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7/3/2018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667251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Rectangle 7"/>
          <p:cNvSpPr/>
          <p:nvPr userDrawn="1"/>
        </p:nvSpPr>
        <p:spPr>
          <a:xfrm>
            <a:off x="5159295" y="0"/>
            <a:ext cx="192024" cy="6858000"/>
          </a:xfrm>
          <a:prstGeom prst="rect">
            <a:avLst/>
          </a:prstGeom>
          <a:solidFill>
            <a:srgbClr val="EB8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351319" y="126600"/>
            <a:ext cx="3792681" cy="2862322"/>
          </a:xfrm>
          <a:prstGeom prst="rect">
            <a:avLst/>
          </a:prstGeom>
          <a:noFill/>
        </p:spPr>
        <p:txBody>
          <a:bodyPr wrap="square" lIns="91440" tIns="45720" rIns="91440" bIns="45720">
            <a:spAutoFit/>
          </a:bodyPr>
          <a:lstStyle/>
          <a:p>
            <a:pPr algn="ctr"/>
            <a:r>
              <a:rPr lang="en-US" sz="4400" b="1" i="1" cap="none" spc="0" dirty="0" smtClean="0">
                <a:ln w="0"/>
                <a:solidFill>
                  <a:srgbClr val="FFD508"/>
                </a:solidFill>
                <a:effectLst>
                  <a:outerShdw blurRad="38100" dist="19050" dir="2700000" algn="tl" rotWithShape="0">
                    <a:schemeClr val="dk1">
                      <a:alpha val="40000"/>
                    </a:schemeClr>
                  </a:outerShdw>
                </a:effectLst>
                <a:latin typeface="+mj-lt"/>
              </a:rPr>
              <a:t>Online</a:t>
            </a:r>
            <a:r>
              <a:rPr lang="en-US" sz="6000" b="1" i="1" cap="none" spc="0" dirty="0" smtClean="0">
                <a:ln w="0"/>
                <a:solidFill>
                  <a:srgbClr val="FFD508"/>
                </a:solidFill>
                <a:effectLst>
                  <a:outerShdw blurRad="38100" dist="19050" dir="2700000" algn="tl" rotWithShape="0">
                    <a:schemeClr val="dk1">
                      <a:alpha val="40000"/>
                    </a:schemeClr>
                  </a:outerShdw>
                </a:effectLst>
                <a:latin typeface="+mj-lt"/>
              </a:rPr>
              <a:t> Instructors Guide </a:t>
            </a:r>
            <a:endParaRPr lang="en-US" sz="6000" b="1" i="1" cap="none" spc="0" dirty="0">
              <a:ln w="0"/>
              <a:solidFill>
                <a:srgbClr val="FFD508"/>
              </a:solidFill>
              <a:effectLst>
                <a:outerShdw blurRad="38100" dist="19050" dir="2700000" algn="tl" rotWithShape="0">
                  <a:schemeClr val="dk1">
                    <a:alpha val="40000"/>
                  </a:schemeClr>
                </a:outerShdw>
              </a:effectLst>
              <a:latin typeface="+mj-lt"/>
            </a:endParaRPr>
          </a:p>
        </p:txBody>
      </p:sp>
      <p:pic>
        <p:nvPicPr>
          <p:cNvPr id="9" name="Picture 3"/>
          <p:cNvPicPr>
            <a:picLocks noChangeAspect="1" noChangeArrowheads="1"/>
          </p:cNvPicPr>
          <p:nvPr userDrawn="1"/>
        </p:nvPicPr>
        <p:blipFill>
          <a:blip r:embed="rId2"/>
          <a:srcRect/>
          <a:stretch>
            <a:fillRect/>
          </a:stretch>
        </p:blipFill>
        <p:spPr bwMode="auto">
          <a:xfrm>
            <a:off x="-1" y="0"/>
            <a:ext cx="5159295" cy="6858000"/>
          </a:xfrm>
          <a:prstGeom prst="rect">
            <a:avLst/>
          </a:prstGeom>
          <a:noFill/>
          <a:ln w="9525">
            <a:noFill/>
            <a:miter lim="800000"/>
            <a:headEnd/>
            <a:tailEnd/>
          </a:ln>
          <a:effectLst>
            <a:outerShdw blurRad="50800" dist="50800" dir="5400000" algn="ctr" rotWithShape="0">
              <a:schemeClr val="tx1">
                <a:alpha val="55000"/>
              </a:schemeClr>
            </a:outerShdw>
          </a:effec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1864" y="5460999"/>
            <a:ext cx="2651759" cy="982133"/>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63471" y="3993780"/>
            <a:ext cx="2291792" cy="1187819"/>
          </a:xfrm>
          <a:prstGeom prst="rect">
            <a:avLst/>
          </a:prstGeom>
        </p:spPr>
      </p:pic>
    </p:spTree>
    <p:extLst>
      <p:ext uri="{BB962C8B-B14F-4D97-AF65-F5344CB8AC3E}">
        <p14:creationId xmlns:p14="http://schemas.microsoft.com/office/powerpoint/2010/main" val="3357929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E97FD986-86E1-45F7-83A8-E33B815BDEDF}" type="slidenum">
              <a:rPr lang="en-US" smtClean="0"/>
              <a:t>‹#›</a:t>
            </a:fld>
            <a:endParaRPr lang="en-US" dirty="0"/>
          </a:p>
        </p:txBody>
      </p:sp>
      <p:sp>
        <p:nvSpPr>
          <p:cNvPr id="5" name="Rectangle 4"/>
          <p:cNvSpPr/>
          <p:nvPr/>
        </p:nvSpPr>
        <p:spPr>
          <a:xfrm>
            <a:off x="17183" y="0"/>
            <a:ext cx="9144000" cy="6858000"/>
          </a:xfrm>
          <a:prstGeom prst="rect">
            <a:avLst/>
          </a:prstGeom>
          <a:solidFill>
            <a:srgbClr val="00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39000" y="5108506"/>
            <a:ext cx="1423419" cy="527192"/>
          </a:xfrm>
          <a:prstGeom prst="rect">
            <a:avLst/>
          </a:prstGeom>
          <a:noFill/>
        </p:spPr>
      </p:pic>
      <p:sp>
        <p:nvSpPr>
          <p:cNvPr id="8" name="Text Placeholder 7"/>
          <p:cNvSpPr>
            <a:spLocks noGrp="1"/>
          </p:cNvSpPr>
          <p:nvPr>
            <p:ph type="body" sz="quarter" idx="12"/>
          </p:nvPr>
        </p:nvSpPr>
        <p:spPr>
          <a:xfrm>
            <a:off x="533400" y="533400"/>
            <a:ext cx="6324600" cy="4191000"/>
          </a:xfrm>
        </p:spPr>
        <p:txBody>
          <a:bodyPr>
            <a:normAutofit/>
          </a:bodyPr>
          <a:lstStyle>
            <a:lvl1pPr marL="0" indent="0">
              <a:lnSpc>
                <a:spcPts val="7200"/>
              </a:lnSpc>
              <a:buNone/>
              <a:defRPr sz="72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2" name="TextBox 1"/>
          <p:cNvSpPr txBox="1"/>
          <p:nvPr userDrawn="1"/>
        </p:nvSpPr>
        <p:spPr>
          <a:xfrm>
            <a:off x="533400" y="5091545"/>
            <a:ext cx="6324600" cy="707886"/>
          </a:xfrm>
          <a:prstGeom prst="rect">
            <a:avLst/>
          </a:prstGeom>
          <a:noFill/>
        </p:spPr>
        <p:txBody>
          <a:bodyPr wrap="square" rtlCol="0">
            <a:spAutoFit/>
          </a:bodyPr>
          <a:lstStyle/>
          <a:p>
            <a:r>
              <a:rPr lang="en-US" sz="4000" baseline="0" dirty="0" smtClean="0">
                <a:solidFill>
                  <a:schemeClr val="bg1"/>
                </a:solidFill>
                <a:latin typeface="Calibri Light" panose="020F0302020204030204" pitchFamily="34" charset="0"/>
              </a:rPr>
              <a:t> </a:t>
            </a:r>
            <a:endParaRPr lang="en-US" sz="4000" dirty="0">
              <a:solidFill>
                <a:schemeClr val="bg1"/>
              </a:solidFill>
              <a:latin typeface="Calibri Light" panose="020F0302020204030204" pitchFamily="34" charset="0"/>
            </a:endParaRPr>
          </a:p>
        </p:txBody>
      </p:sp>
      <p:sp>
        <p:nvSpPr>
          <p:cNvPr id="7" name="Text Placeholder 6"/>
          <p:cNvSpPr>
            <a:spLocks noGrp="1"/>
          </p:cNvSpPr>
          <p:nvPr>
            <p:ph type="body" sz="quarter" idx="13"/>
          </p:nvPr>
        </p:nvSpPr>
        <p:spPr>
          <a:xfrm>
            <a:off x="533400" y="5319713"/>
            <a:ext cx="6407150" cy="1020762"/>
          </a:xfr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69467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2209800" y="296862"/>
            <a:ext cx="6705600" cy="1143000"/>
          </a:xfrm>
        </p:spPr>
        <p:txBody>
          <a:bodyPr anchor="b" anchorCtr="0">
            <a:normAutofit/>
          </a:bodyPr>
          <a:lstStyle>
            <a:lvl1pPr algn="l">
              <a:lnSpc>
                <a:spcPts val="4200"/>
              </a:lnSpc>
              <a:defRPr sz="4500" b="1">
                <a:solidFill>
                  <a:srgbClr val="007063"/>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09800" y="1650207"/>
            <a:ext cx="6705600" cy="4419599"/>
          </a:xfrm>
        </p:spPr>
        <p:txBody>
          <a:bodyPr/>
          <a:lstStyle>
            <a:lvl1pPr marL="0" indent="0">
              <a:buNone/>
              <a:defRPr sz="2000">
                <a:solidFill>
                  <a:schemeClr val="tx1">
                    <a:lumMod val="50000"/>
                  </a:schemeClr>
                </a:solidFill>
                <a:latin typeface="Arial" panose="020B0604020202020204" pitchFamily="34" charset="0"/>
                <a:cs typeface="Arial" panose="020B0604020202020204" pitchFamily="34" charset="0"/>
              </a:defRPr>
            </a:lvl1pPr>
            <a:lvl2pPr marL="174625" indent="-174625">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buFont typeface="Calibri" pitchFamily="34" charset="0"/>
              <a:buChar char="―"/>
              <a:defRPr sz="1800">
                <a:solidFill>
                  <a:schemeClr val="tx1">
                    <a:lumMod val="50000"/>
                  </a:schemeClr>
                </a:solidFill>
                <a:latin typeface="Arial" panose="020B0604020202020204" pitchFamily="34" charset="0"/>
                <a:cs typeface="Arial" panose="020B0604020202020204" pitchFamily="34" charset="0"/>
              </a:defRPr>
            </a:lvl3pPr>
            <a:lvl4pPr marL="739775" indent="-228600">
              <a:defRPr sz="1600">
                <a:solidFill>
                  <a:schemeClr val="tx1">
                    <a:lumMod val="50000"/>
                  </a:schemeClr>
                </a:solidFill>
                <a:latin typeface="Arial" panose="020B0604020202020204" pitchFamily="34" charset="0"/>
                <a:cs typeface="Arial" panose="020B0604020202020204" pitchFamily="34" charset="0"/>
              </a:defRPr>
            </a:lvl4pPr>
            <a:lvl5pPr marL="968375" indent="-228600">
              <a:defRPr sz="1600">
                <a:solidFill>
                  <a:schemeClr val="tx1">
                    <a:lumMod val="50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885188" y="0"/>
            <a:ext cx="192024" cy="6858000"/>
          </a:xfrm>
          <a:prstGeom prst="rect">
            <a:avLst/>
          </a:prstGeom>
          <a:solidFill>
            <a:srgbClr val="EBE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4"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E97FD986-86E1-45F7-83A8-E33B815BDEDF}" type="slidenum">
              <a:rPr lang="en-US" smtClean="0"/>
              <a:t>‹#›</a:t>
            </a:fld>
            <a:endParaRPr lang="en-US" dirty="0"/>
          </a:p>
        </p:txBody>
      </p:sp>
      <p:sp>
        <p:nvSpPr>
          <p:cNvPr id="8" name="Rectangle 7"/>
          <p:cNvSpPr/>
          <p:nvPr userDrawn="1"/>
        </p:nvSpPr>
        <p:spPr>
          <a:xfrm>
            <a:off x="1885188" y="1444"/>
            <a:ext cx="192024" cy="6858000"/>
          </a:xfrm>
          <a:prstGeom prst="rect">
            <a:avLst/>
          </a:prstGeom>
          <a:solidFill>
            <a:srgbClr val="EB8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4" y="5516895"/>
            <a:ext cx="1266400" cy="46903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2759" y="6056842"/>
            <a:ext cx="1094490" cy="567266"/>
          </a:xfrm>
          <a:prstGeom prst="rect">
            <a:avLst/>
          </a:prstGeom>
        </p:spPr>
      </p:pic>
    </p:spTree>
    <p:extLst>
      <p:ext uri="{BB962C8B-B14F-4D97-AF65-F5344CB8AC3E}">
        <p14:creationId xmlns:p14="http://schemas.microsoft.com/office/powerpoint/2010/main" val="178784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6705600" cy="1143000"/>
          </a:xfrm>
        </p:spPr>
        <p:txBody>
          <a:bodyPr anchor="b" anchorCtr="0">
            <a:normAutofit/>
          </a:bodyPr>
          <a:lstStyle>
            <a:lvl1pPr algn="l">
              <a:lnSpc>
                <a:spcPts val="4200"/>
              </a:lnSpc>
              <a:defRPr sz="4500" b="1">
                <a:solidFill>
                  <a:srgbClr val="7B9B2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4"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754" y="5581260"/>
            <a:ext cx="1171796" cy="43399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489" y="6094720"/>
            <a:ext cx="948325" cy="491510"/>
          </a:xfrm>
          <a:prstGeom prst="rect">
            <a:avLst/>
          </a:prstGeom>
        </p:spPr>
      </p:pic>
    </p:spTree>
    <p:extLst>
      <p:ext uri="{BB962C8B-B14F-4D97-AF65-F5344CB8AC3E}">
        <p14:creationId xmlns:p14="http://schemas.microsoft.com/office/powerpoint/2010/main" val="118110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Grey">
    <p:spTree>
      <p:nvGrpSpPr>
        <p:cNvPr id="1" name=""/>
        <p:cNvGrpSpPr/>
        <p:nvPr/>
      </p:nvGrpSpPr>
      <p:grpSpPr>
        <a:xfrm>
          <a:off x="0" y="0"/>
          <a:ext cx="0" cy="0"/>
          <a:chOff x="0" y="0"/>
          <a:chExt cx="0" cy="0"/>
        </a:xfrm>
      </p:grpSpPr>
      <p:sp>
        <p:nvSpPr>
          <p:cNvPr id="8" name="Rectangle 7"/>
          <p:cNvSpPr/>
          <p:nvPr/>
        </p:nvSpPr>
        <p:spPr>
          <a:xfrm>
            <a:off x="1752600" y="0"/>
            <a:ext cx="7391400"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7B9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3"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754" y="5581260"/>
            <a:ext cx="1171796" cy="433999"/>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489" y="6094720"/>
            <a:ext cx="948325" cy="491510"/>
          </a:xfrm>
          <a:prstGeom prst="rect">
            <a:avLst/>
          </a:prstGeom>
        </p:spPr>
      </p:pic>
    </p:spTree>
    <p:extLst>
      <p:ext uri="{BB962C8B-B14F-4D97-AF65-F5344CB8AC3E}">
        <p14:creationId xmlns:p14="http://schemas.microsoft.com/office/powerpoint/2010/main" val="273652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w/ Photo Whit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5"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754" y="5581260"/>
            <a:ext cx="1171796" cy="433999"/>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489" y="6094720"/>
            <a:ext cx="948325" cy="491510"/>
          </a:xfrm>
          <a:prstGeom prst="rect">
            <a:avLst/>
          </a:prstGeom>
        </p:spPr>
      </p:pic>
    </p:spTree>
    <p:extLst>
      <p:ext uri="{BB962C8B-B14F-4D97-AF65-F5344CB8AC3E}">
        <p14:creationId xmlns:p14="http://schemas.microsoft.com/office/powerpoint/2010/main" val="167866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w/ Photo Grey">
    <p:spTree>
      <p:nvGrpSpPr>
        <p:cNvPr id="1" name=""/>
        <p:cNvGrpSpPr/>
        <p:nvPr/>
      </p:nvGrpSpPr>
      <p:grpSpPr>
        <a:xfrm>
          <a:off x="0" y="0"/>
          <a:ext cx="0" cy="0"/>
          <a:chOff x="0" y="0"/>
          <a:chExt cx="0" cy="0"/>
        </a:xfrm>
      </p:grpSpPr>
      <p:sp>
        <p:nvSpPr>
          <p:cNvPr id="10" name="Rectangle 9"/>
          <p:cNvSpPr/>
          <p:nvPr/>
        </p:nvSpPr>
        <p:spPr>
          <a:xfrm>
            <a:off x="1752600" y="0"/>
            <a:ext cx="7391400"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7B9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6"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754" y="5581260"/>
            <a:ext cx="1171796" cy="4339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489" y="6094720"/>
            <a:ext cx="948325" cy="491510"/>
          </a:xfrm>
          <a:prstGeom prst="rect">
            <a:avLst/>
          </a:prstGeom>
        </p:spPr>
      </p:pic>
    </p:spTree>
    <p:extLst>
      <p:ext uri="{BB962C8B-B14F-4D97-AF65-F5344CB8AC3E}">
        <p14:creationId xmlns:p14="http://schemas.microsoft.com/office/powerpoint/2010/main" val="371343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ull photo with green strip">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6858000"/>
          </a:xfrm>
        </p:spPr>
        <p:txBody>
          <a:bodyPr>
            <a:normAutofit/>
          </a:bodyPr>
          <a:lstStyle>
            <a:lvl1pPr marL="0" indent="0">
              <a:buNone/>
              <a:defRPr sz="1400"/>
            </a:lvl1pPr>
          </a:lstStyle>
          <a:p>
            <a:r>
              <a:rPr lang="en-US" dirty="0" smtClean="0"/>
              <a:t>Click icon to add picture</a:t>
            </a:r>
            <a:endParaRPr lang="en-US" dirty="0"/>
          </a:p>
        </p:txBody>
      </p:sp>
    </p:spTree>
    <p:extLst>
      <p:ext uri="{BB962C8B-B14F-4D97-AF65-F5344CB8AC3E}">
        <p14:creationId xmlns:p14="http://schemas.microsoft.com/office/powerpoint/2010/main" val="1867745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2"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1199420274"/>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80" r:id="rId3"/>
    <p:sldLayoutId id="214748368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txStyles>
    <p:titleStyle>
      <a:lvl1pPr algn="l" defTabSz="914400" rtl="0" eaLnBrk="1" latinLnBrk="0" hangingPunct="1">
        <a:lnSpc>
          <a:spcPts val="4500"/>
        </a:lnSpc>
        <a:spcBef>
          <a:spcPct val="0"/>
        </a:spcBef>
        <a:buNone/>
        <a:defRPr lang="en-US" sz="4500" b="1" kern="1200" dirty="0">
          <a:solidFill>
            <a:srgbClr val="7B9B2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B8A2D"/>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latin typeface="Arial" panose="020B0604020202020204" pitchFamily="34" charset="0"/>
                <a:cs typeface="Arial" panose="020B0604020202020204" pitchFamily="34" charset="0"/>
              </a:rPr>
              <a:t>Lesson One: </a:t>
            </a:r>
          </a:p>
          <a:p>
            <a:r>
              <a:rPr lang="en-US" i="1" u="sng" dirty="0" smtClean="0">
                <a:latin typeface="Arial" panose="020B0604020202020204" pitchFamily="34" charset="0"/>
                <a:cs typeface="Arial" panose="020B0604020202020204" pitchFamily="34" charset="0"/>
              </a:rPr>
              <a:t>Let’s Get Cooking! </a:t>
            </a:r>
            <a:endParaRPr lang="en-US" i="1" u="sng"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533400" y="4097215"/>
            <a:ext cx="6407150" cy="2243260"/>
          </a:xfrm>
        </p:spPr>
        <p:txBody>
          <a:bodyPr>
            <a:normAutofit/>
          </a:bodyPr>
          <a:lstStyle/>
          <a:p>
            <a:r>
              <a:rPr lang="en-US" dirty="0" smtClean="0">
                <a:latin typeface="Arial" panose="020B0604020202020204" pitchFamily="34" charset="0"/>
                <a:cs typeface="Arial" panose="020B0604020202020204" pitchFamily="34" charset="0"/>
              </a:rPr>
              <a:t>Introduce participants to tools they can use to choose and prepare healthy foods at home.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4685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598" y="394857"/>
            <a:ext cx="6705600" cy="1143000"/>
          </a:xfrm>
        </p:spPr>
        <p:txBody>
          <a:bodyPr/>
          <a:lstStyle/>
          <a:p>
            <a:r>
              <a:rPr lang="en-US" dirty="0" smtClean="0"/>
              <a:t>Debrief</a:t>
            </a:r>
            <a:endParaRPr lang="en-US" dirty="0"/>
          </a:p>
        </p:txBody>
      </p:sp>
      <p:sp>
        <p:nvSpPr>
          <p:cNvPr id="5" name="TextBox 4"/>
          <p:cNvSpPr txBox="1"/>
          <p:nvPr/>
        </p:nvSpPr>
        <p:spPr>
          <a:xfrm>
            <a:off x="7052095" y="531186"/>
            <a:ext cx="1863306" cy="707886"/>
          </a:xfrm>
          <a:prstGeom prst="rect">
            <a:avLst/>
          </a:prstGeom>
          <a:solidFill>
            <a:srgbClr val="ED3124"/>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Culinary</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7052095" y="1234185"/>
            <a:ext cx="1863306" cy="707886"/>
          </a:xfrm>
          <a:prstGeom prst="rect">
            <a:avLst/>
          </a:prstGeom>
          <a:solidFill>
            <a:srgbClr val="00B0F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7357"/>
          <a:stretch/>
        </p:blipFill>
        <p:spPr>
          <a:xfrm>
            <a:off x="2260598" y="3538272"/>
            <a:ext cx="3445934" cy="3114199"/>
          </a:xfrm>
          <a:prstGeom prst="rect">
            <a:avLst/>
          </a:prstGeom>
          <a:ln>
            <a:solidFill>
              <a:schemeClr val="tx1">
                <a:lumMod val="50000"/>
              </a:schemeClr>
            </a:solidFill>
          </a:ln>
        </p:spPr>
      </p:pic>
      <p:sp>
        <p:nvSpPr>
          <p:cNvPr id="8" name="Rectangle 7"/>
          <p:cNvSpPr/>
          <p:nvPr/>
        </p:nvSpPr>
        <p:spPr>
          <a:xfrm rot="16200000">
            <a:off x="-1221651" y="1866264"/>
            <a:ext cx="5000854" cy="186204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1500" dirty="0" smtClean="0">
                <a:ln w="0"/>
                <a:solidFill>
                  <a:srgbClr val="EB8A2D"/>
                </a:solidFill>
                <a:effectLst>
                  <a:outerShdw blurRad="38100" dist="25400" dir="5400000" algn="ctr" rotWithShape="0">
                    <a:srgbClr val="6E747A">
                      <a:alpha val="43000"/>
                    </a:srgbClr>
                  </a:outerShdw>
                </a:effectLst>
              </a:rPr>
              <a:t>ADULTS</a:t>
            </a:r>
            <a:endParaRPr lang="en-US" sz="11500" b="1" dirty="0">
              <a:ln w="9525">
                <a:solidFill>
                  <a:schemeClr val="bg1"/>
                </a:solidFill>
                <a:prstDash val="solid"/>
              </a:ln>
              <a:solidFill>
                <a:srgbClr val="EB8A2D"/>
              </a:solidFill>
              <a:effectLst>
                <a:outerShdw blurRad="12700" dist="38100" dir="2700000" algn="tl" rotWithShape="0">
                  <a:schemeClr val="accent5">
                    <a:lumMod val="60000"/>
                    <a:lumOff val="40000"/>
                  </a:schemeClr>
                </a:outerShdw>
              </a:effectLst>
            </a:endParaRPr>
          </a:p>
        </p:txBody>
      </p:sp>
      <p:sp>
        <p:nvSpPr>
          <p:cNvPr id="9" name="TextBox 8"/>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2209801" y="1310793"/>
            <a:ext cx="6705600" cy="523405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smtClean="0">
              <a:solidFill>
                <a:srgbClr val="EB8A2D"/>
              </a:solidFill>
            </a:endParaRPr>
          </a:p>
          <a:p>
            <a:r>
              <a:rPr lang="en-US" sz="2800" b="1" dirty="0" smtClean="0">
                <a:solidFill>
                  <a:srgbClr val="EB8A2D"/>
                </a:solidFill>
              </a:rPr>
              <a:t>What went well?</a:t>
            </a:r>
          </a:p>
          <a:p>
            <a:r>
              <a:rPr lang="en-US" sz="2800" b="1" dirty="0" smtClean="0">
                <a:solidFill>
                  <a:srgbClr val="EB8A2D"/>
                </a:solidFill>
              </a:rPr>
              <a:t>What could have been better?</a:t>
            </a:r>
          </a:p>
          <a:p>
            <a:r>
              <a:rPr lang="en-US" sz="2800" b="1" dirty="0" smtClean="0">
                <a:solidFill>
                  <a:srgbClr val="EB8A2D"/>
                </a:solidFill>
              </a:rPr>
              <a:t>What resources do we need?</a:t>
            </a:r>
          </a:p>
          <a:p>
            <a:endParaRPr lang="en-US" sz="2800" b="1" dirty="0" smtClean="0">
              <a:solidFill>
                <a:srgbClr val="EB8A2D"/>
              </a:solidFill>
            </a:endParaRPr>
          </a:p>
          <a:p>
            <a:pPr>
              <a:spcBef>
                <a:spcPts val="0"/>
              </a:spcBef>
            </a:pPr>
            <a:r>
              <a:rPr lang="en-US" sz="2800" b="1" dirty="0" smtClean="0">
                <a:solidFill>
                  <a:srgbClr val="EB8A2D"/>
                </a:solidFill>
              </a:rPr>
              <a:t>				How can we 					incorporate 					the suggestions 				for next week?</a:t>
            </a:r>
          </a:p>
        </p:txBody>
      </p:sp>
    </p:spTree>
    <p:extLst>
      <p:ext uri="{BB962C8B-B14F-4D97-AF65-F5344CB8AC3E}">
        <p14:creationId xmlns:p14="http://schemas.microsoft.com/office/powerpoint/2010/main" val="4106974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07189"/>
            <a:ext cx="6705600" cy="1143000"/>
          </a:xfrm>
        </p:spPr>
        <p:txBody>
          <a:bodyPr>
            <a:normAutofit/>
          </a:bodyPr>
          <a:lstStyle/>
          <a:p>
            <a:r>
              <a:rPr lang="en-US" dirty="0" smtClean="0">
                <a:solidFill>
                  <a:srgbClr val="007160"/>
                </a:solidFill>
              </a:rPr>
              <a:t>Enrollment &amp; Surveys</a:t>
            </a:r>
            <a:endParaRPr lang="en-US" dirty="0">
              <a:solidFill>
                <a:srgbClr val="007160"/>
              </a:solidFill>
            </a:endParaRPr>
          </a:p>
        </p:txBody>
      </p:sp>
      <p:sp>
        <p:nvSpPr>
          <p:cNvPr id="3" name="Content Placeholder 2"/>
          <p:cNvSpPr>
            <a:spLocks noGrp="1"/>
          </p:cNvSpPr>
          <p:nvPr>
            <p:ph idx="1"/>
          </p:nvPr>
        </p:nvSpPr>
        <p:spPr>
          <a:xfrm>
            <a:off x="2209799" y="1623945"/>
            <a:ext cx="6330696" cy="5234055"/>
          </a:xfrm>
        </p:spPr>
        <p:txBody>
          <a:bodyPr>
            <a:normAutofit/>
          </a:bodyPr>
          <a:lstStyle/>
          <a:p>
            <a:endParaRPr lang="en-US" b="1" dirty="0" smtClean="0">
              <a:solidFill>
                <a:srgbClr val="EB8A2D"/>
              </a:solidFill>
            </a:endParaRPr>
          </a:p>
          <a:p>
            <a:r>
              <a:rPr lang="en-US" sz="2800" b="1" dirty="0" smtClean="0">
                <a:solidFill>
                  <a:srgbClr val="EB8A2D"/>
                </a:solidFill>
              </a:rPr>
              <a:t>Pre-class E-survey</a:t>
            </a:r>
          </a:p>
          <a:p>
            <a:r>
              <a:rPr lang="en-US" sz="2800" b="1" dirty="0" smtClean="0">
                <a:solidFill>
                  <a:srgbClr val="EB8A2D"/>
                </a:solidFill>
              </a:rPr>
              <a:t>Participation Waivers</a:t>
            </a:r>
          </a:p>
          <a:p>
            <a:r>
              <a:rPr lang="en-US" sz="2800" b="1" dirty="0" smtClean="0">
                <a:solidFill>
                  <a:srgbClr val="EB8A2D"/>
                </a:solidFill>
              </a:rPr>
              <a:t>Note All Allergies</a:t>
            </a:r>
          </a:p>
          <a:p>
            <a:r>
              <a:rPr lang="en-US" sz="2800" b="1" dirty="0" smtClean="0">
                <a:solidFill>
                  <a:srgbClr val="EB8A2D"/>
                </a:solidFill>
              </a:rPr>
              <a:t>Attendance Sheet</a:t>
            </a:r>
            <a:endParaRPr lang="en-US" sz="2800" dirty="0" smtClean="0"/>
          </a:p>
        </p:txBody>
      </p:sp>
      <p:sp>
        <p:nvSpPr>
          <p:cNvPr id="9" name="TextBox 8"/>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
        <p:nvSpPr>
          <p:cNvPr id="5" name="Rectangle 4"/>
          <p:cNvSpPr/>
          <p:nvPr/>
        </p:nvSpPr>
        <p:spPr>
          <a:xfrm rot="16200000">
            <a:off x="-1221651" y="1866264"/>
            <a:ext cx="5000854" cy="186204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1500" dirty="0" smtClean="0">
                <a:ln w="0"/>
                <a:solidFill>
                  <a:srgbClr val="EB8A2D"/>
                </a:solidFill>
                <a:effectLst>
                  <a:outerShdw blurRad="38100" dist="25400" dir="5400000" algn="ctr" rotWithShape="0">
                    <a:srgbClr val="6E747A">
                      <a:alpha val="43000"/>
                    </a:srgbClr>
                  </a:outerShdw>
                </a:effectLst>
              </a:rPr>
              <a:t>ADULTS</a:t>
            </a:r>
            <a:endParaRPr lang="en-US" sz="11500" b="1" dirty="0">
              <a:ln w="9525">
                <a:solidFill>
                  <a:schemeClr val="bg1"/>
                </a:solidFill>
                <a:prstDash val="solid"/>
              </a:ln>
              <a:solidFill>
                <a:srgbClr val="EB8A2D"/>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274536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23607"/>
          <a:stretch/>
        </p:blipFill>
        <p:spPr>
          <a:xfrm>
            <a:off x="5850293" y="3270738"/>
            <a:ext cx="3093478" cy="3024553"/>
          </a:xfrm>
          <a:prstGeom prst="rect">
            <a:avLst/>
          </a:prstGeom>
          <a:ln>
            <a:solidFill>
              <a:schemeClr val="tx1">
                <a:lumMod val="50000"/>
              </a:schemeClr>
            </a:solidFill>
          </a:ln>
        </p:spPr>
      </p:pic>
      <p:sp>
        <p:nvSpPr>
          <p:cNvPr id="6" name="Rectangle 5"/>
          <p:cNvSpPr/>
          <p:nvPr/>
        </p:nvSpPr>
        <p:spPr>
          <a:xfrm rot="16200000">
            <a:off x="-1221651" y="1866264"/>
            <a:ext cx="5000854" cy="186204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1500" dirty="0" smtClean="0">
                <a:ln w="0"/>
                <a:solidFill>
                  <a:srgbClr val="EB8A2D"/>
                </a:solidFill>
                <a:effectLst>
                  <a:outerShdw blurRad="38100" dist="25400" dir="5400000" algn="ctr" rotWithShape="0">
                    <a:srgbClr val="6E747A">
                      <a:alpha val="43000"/>
                    </a:srgbClr>
                  </a:outerShdw>
                </a:effectLst>
              </a:rPr>
              <a:t>ADULTS</a:t>
            </a:r>
            <a:endParaRPr lang="en-US" sz="11500" b="1" dirty="0">
              <a:ln w="9525">
                <a:solidFill>
                  <a:schemeClr val="bg1"/>
                </a:solidFill>
                <a:prstDash val="solid"/>
              </a:ln>
              <a:solidFill>
                <a:srgbClr val="EB8A2D"/>
              </a:solidFill>
              <a:effectLst>
                <a:outerShdw blurRad="12700" dist="38100" dir="2700000" algn="tl" rotWithShape="0">
                  <a:schemeClr val="accent5">
                    <a:lumMod val="60000"/>
                    <a:lumOff val="40000"/>
                  </a:schemeClr>
                </a:outerShdw>
              </a:effectLst>
            </a:endParaRPr>
          </a:p>
        </p:txBody>
      </p:sp>
      <p:sp>
        <p:nvSpPr>
          <p:cNvPr id="7" name="TextBox 6"/>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
        <p:nvSpPr>
          <p:cNvPr id="8" name="Title 1"/>
          <p:cNvSpPr txBox="1">
            <a:spLocks/>
          </p:cNvSpPr>
          <p:nvPr/>
        </p:nvSpPr>
        <p:spPr>
          <a:xfrm>
            <a:off x="2238171" y="527371"/>
            <a:ext cx="6705600" cy="1143000"/>
          </a:xfrm>
          <a:prstGeom prst="rect">
            <a:avLst/>
          </a:prstGeom>
        </p:spPr>
        <p:txBody>
          <a:bodyPr vert="horz" lIns="91440" tIns="45720" rIns="91440" bIns="45720" rtlCol="0" anchor="b" anchorCtr="0">
            <a:normAutofit/>
          </a:bodyPr>
          <a:lstStyle>
            <a:lvl1pPr algn="l" defTabSz="914400" rtl="0" eaLnBrk="1" latinLnBrk="0" hangingPunct="1">
              <a:lnSpc>
                <a:spcPts val="4200"/>
              </a:lnSpc>
              <a:spcBef>
                <a:spcPct val="0"/>
              </a:spcBef>
              <a:buNone/>
              <a:defRPr lang="en-US" sz="4500" b="1" kern="1200">
                <a:solidFill>
                  <a:srgbClr val="007063"/>
                </a:solidFill>
                <a:latin typeface="Arial" panose="020B0604020202020204" pitchFamily="34" charset="0"/>
                <a:ea typeface="+mj-ea"/>
                <a:cs typeface="Arial" panose="020B0604020202020204" pitchFamily="34" charset="0"/>
              </a:defRPr>
            </a:lvl1pPr>
          </a:lstStyle>
          <a:p>
            <a:r>
              <a:rPr lang="es-US" dirty="0" err="1" smtClean="0">
                <a:solidFill>
                  <a:srgbClr val="007160"/>
                </a:solidFill>
              </a:rPr>
              <a:t>Welcome</a:t>
            </a:r>
            <a:endParaRPr lang="es-US" dirty="0">
              <a:solidFill>
                <a:srgbClr val="007160"/>
              </a:solidFill>
            </a:endParaRPr>
          </a:p>
        </p:txBody>
      </p:sp>
      <p:sp>
        <p:nvSpPr>
          <p:cNvPr id="10" name="Content Placeholder 2"/>
          <p:cNvSpPr txBox="1">
            <a:spLocks/>
          </p:cNvSpPr>
          <p:nvPr/>
        </p:nvSpPr>
        <p:spPr>
          <a:xfrm>
            <a:off x="2209799" y="1690553"/>
            <a:ext cx="6330696" cy="523405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smtClean="0">
              <a:solidFill>
                <a:srgbClr val="EB8A2D"/>
              </a:solidFill>
            </a:endParaRPr>
          </a:p>
          <a:p>
            <a:r>
              <a:rPr lang="en-US" sz="2800" b="1" dirty="0" smtClean="0">
                <a:solidFill>
                  <a:srgbClr val="EB8A2D"/>
                </a:solidFill>
              </a:rPr>
              <a:t>Course Reminders</a:t>
            </a:r>
          </a:p>
          <a:p>
            <a:r>
              <a:rPr lang="en-US" sz="2800" b="1" dirty="0" smtClean="0">
                <a:solidFill>
                  <a:srgbClr val="EB8A2D"/>
                </a:solidFill>
              </a:rPr>
              <a:t>Cooking Matters Overview</a:t>
            </a:r>
          </a:p>
          <a:p>
            <a:r>
              <a:rPr lang="en-US" sz="2800" b="1" dirty="0" smtClean="0">
                <a:solidFill>
                  <a:srgbClr val="EB8A2D"/>
                </a:solidFill>
              </a:rPr>
              <a:t>Introductions</a:t>
            </a:r>
          </a:p>
          <a:p>
            <a:r>
              <a:rPr lang="en-US" sz="2800" b="1" dirty="0" smtClean="0">
                <a:solidFill>
                  <a:srgbClr val="EB8A2D"/>
                </a:solidFill>
              </a:rPr>
              <a:t>Class Expectations</a:t>
            </a:r>
          </a:p>
        </p:txBody>
      </p:sp>
    </p:spTree>
    <p:extLst>
      <p:ext uri="{BB962C8B-B14F-4D97-AF65-F5344CB8AC3E}">
        <p14:creationId xmlns:p14="http://schemas.microsoft.com/office/powerpoint/2010/main" val="970558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64630"/>
            <a:ext cx="6705600" cy="1870732"/>
          </a:xfrm>
        </p:spPr>
        <p:txBody>
          <a:bodyPr>
            <a:normAutofit fontScale="90000"/>
          </a:bodyPr>
          <a:lstStyle/>
          <a:p>
            <a:r>
              <a:rPr lang="en-US" dirty="0" smtClean="0">
                <a:solidFill>
                  <a:srgbClr val="007160"/>
                </a:solidFill>
              </a:rPr>
              <a:t/>
            </a:r>
            <a:br>
              <a:rPr lang="en-US" dirty="0" smtClean="0">
                <a:solidFill>
                  <a:srgbClr val="007160"/>
                </a:solidFill>
              </a:rPr>
            </a:br>
            <a:r>
              <a:rPr lang="en-US" dirty="0" smtClean="0">
                <a:solidFill>
                  <a:srgbClr val="007160"/>
                </a:solidFill>
              </a:rPr>
              <a:t>Practice recipes </a:t>
            </a:r>
            <a:br>
              <a:rPr lang="en-US" dirty="0" smtClean="0">
                <a:solidFill>
                  <a:srgbClr val="007160"/>
                </a:solidFill>
              </a:rPr>
            </a:br>
            <a:r>
              <a:rPr lang="en-US" dirty="0" smtClean="0">
                <a:solidFill>
                  <a:srgbClr val="007160"/>
                </a:solidFill>
              </a:rPr>
              <a:t>with foods from multiple food groups.</a:t>
            </a:r>
            <a:endParaRPr lang="en-US" dirty="0">
              <a:solidFill>
                <a:srgbClr val="007160"/>
              </a:solidFill>
            </a:endParaRPr>
          </a:p>
        </p:txBody>
      </p:sp>
      <p:sp>
        <p:nvSpPr>
          <p:cNvPr id="3" name="Content Placeholder 2"/>
          <p:cNvSpPr>
            <a:spLocks noGrp="1"/>
          </p:cNvSpPr>
          <p:nvPr>
            <p:ph idx="1"/>
          </p:nvPr>
        </p:nvSpPr>
        <p:spPr>
          <a:xfrm>
            <a:off x="2217704" y="1631439"/>
            <a:ext cx="6721415" cy="747936"/>
          </a:xfrm>
        </p:spPr>
        <p:txBody>
          <a:bodyPr>
            <a:normAutofit/>
          </a:bodyPr>
          <a:lstStyle/>
          <a:p>
            <a:endParaRPr lang="en-US" dirty="0" smtClean="0"/>
          </a:p>
          <a:p>
            <a:pPr marL="457200" indent="-457200">
              <a:buAutoNum type="arabicPeriod"/>
            </a:pPr>
            <a:endParaRPr lang="en-US" dirty="0"/>
          </a:p>
        </p:txBody>
      </p:sp>
      <p:sp>
        <p:nvSpPr>
          <p:cNvPr id="7" name="TextBox 6"/>
          <p:cNvSpPr txBox="1"/>
          <p:nvPr/>
        </p:nvSpPr>
        <p:spPr>
          <a:xfrm>
            <a:off x="7052094" y="160476"/>
            <a:ext cx="1863306" cy="707886"/>
          </a:xfrm>
          <a:prstGeom prst="rect">
            <a:avLst/>
          </a:prstGeom>
          <a:solidFill>
            <a:srgbClr val="00B0F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rot="16200000">
            <a:off x="-1221651" y="1866264"/>
            <a:ext cx="5000854" cy="186204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1500" dirty="0" smtClean="0">
                <a:ln w="0"/>
                <a:solidFill>
                  <a:srgbClr val="EB8A2D"/>
                </a:solidFill>
                <a:effectLst>
                  <a:outerShdw blurRad="38100" dist="25400" dir="5400000" algn="ctr" rotWithShape="0">
                    <a:srgbClr val="6E747A">
                      <a:alpha val="43000"/>
                    </a:srgbClr>
                  </a:outerShdw>
                </a:effectLst>
              </a:rPr>
              <a:t>ADULTS</a:t>
            </a:r>
            <a:endParaRPr lang="en-US" sz="11500" b="1" dirty="0">
              <a:ln w="9525">
                <a:solidFill>
                  <a:schemeClr val="bg1"/>
                </a:solidFill>
                <a:prstDash val="solid"/>
              </a:ln>
              <a:solidFill>
                <a:srgbClr val="EB8A2D"/>
              </a:solidFill>
              <a:effectLst>
                <a:outerShdw blurRad="12700" dist="38100" dir="2700000" algn="tl" rotWithShape="0">
                  <a:schemeClr val="accent5">
                    <a:lumMod val="60000"/>
                    <a:lumOff val="40000"/>
                  </a:schemeClr>
                </a:outerShdw>
              </a:effectLst>
            </a:endParaRPr>
          </a:p>
        </p:txBody>
      </p:sp>
      <p:sp>
        <p:nvSpPr>
          <p:cNvPr id="12" name="Content Placeholder 2"/>
          <p:cNvSpPr txBox="1">
            <a:spLocks/>
          </p:cNvSpPr>
          <p:nvPr/>
        </p:nvSpPr>
        <p:spPr>
          <a:xfrm>
            <a:off x="5205046" y="3318135"/>
            <a:ext cx="3938954" cy="44811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smtClean="0">
              <a:solidFill>
                <a:srgbClr val="EB8A2D"/>
              </a:solidFill>
            </a:endParaRPr>
          </a:p>
          <a:p>
            <a:r>
              <a:rPr lang="en-US" sz="2800" b="1" dirty="0" smtClean="0">
                <a:solidFill>
                  <a:srgbClr val="EB8A2D"/>
                </a:solidFill>
              </a:rPr>
              <a:t>Facilitated Dialogue</a:t>
            </a:r>
          </a:p>
          <a:p>
            <a:r>
              <a:rPr lang="en-US" sz="2800" b="1" dirty="0" smtClean="0">
                <a:solidFill>
                  <a:srgbClr val="EB8A2D"/>
                </a:solidFill>
              </a:rPr>
              <a:t>Healthy Eating</a:t>
            </a:r>
          </a:p>
          <a:p>
            <a:r>
              <a:rPr lang="en-US" sz="2800" b="1" dirty="0" err="1" smtClean="0">
                <a:solidFill>
                  <a:srgbClr val="EB8A2D"/>
                </a:solidFill>
              </a:rPr>
              <a:t>MyPlate</a:t>
            </a:r>
            <a:r>
              <a:rPr lang="en-US" sz="2800" b="1" dirty="0" smtClean="0">
                <a:solidFill>
                  <a:srgbClr val="EB8A2D"/>
                </a:solidFill>
              </a:rPr>
              <a:t> – Page 2</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06" y="3215407"/>
            <a:ext cx="2814760" cy="2814760"/>
          </a:xfrm>
          <a:prstGeom prst="rect">
            <a:avLst/>
          </a:prstGeom>
        </p:spPr>
      </p:pic>
    </p:spTree>
    <p:extLst>
      <p:ext uri="{BB962C8B-B14F-4D97-AF65-F5344CB8AC3E}">
        <p14:creationId xmlns:p14="http://schemas.microsoft.com/office/powerpoint/2010/main" val="1952136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353" y="2689610"/>
            <a:ext cx="3141116" cy="4009265"/>
          </a:xfrm>
          <a:prstGeom prst="rect">
            <a:avLst/>
          </a:prstGeom>
        </p:spPr>
      </p:pic>
      <p:sp>
        <p:nvSpPr>
          <p:cNvPr id="2" name="Title 1"/>
          <p:cNvSpPr>
            <a:spLocks noGrp="1"/>
          </p:cNvSpPr>
          <p:nvPr>
            <p:ph type="title"/>
          </p:nvPr>
        </p:nvSpPr>
        <p:spPr>
          <a:xfrm>
            <a:off x="2177901" y="814965"/>
            <a:ext cx="6705600" cy="1719414"/>
          </a:xfrm>
        </p:spPr>
        <p:txBody>
          <a:bodyPr>
            <a:noAutofit/>
          </a:bodyPr>
          <a:lstStyle/>
          <a:p>
            <a:r>
              <a:rPr lang="en-US" dirty="0">
                <a:solidFill>
                  <a:srgbClr val="346452"/>
                </a:solidFill>
              </a:rPr>
              <a:t>Practice proper </a:t>
            </a:r>
            <a:r>
              <a:rPr lang="en-US" dirty="0" smtClean="0">
                <a:solidFill>
                  <a:srgbClr val="346452"/>
                </a:solidFill>
              </a:rPr>
              <a:t/>
            </a:r>
            <a:br>
              <a:rPr lang="en-US" dirty="0" smtClean="0">
                <a:solidFill>
                  <a:srgbClr val="346452"/>
                </a:solidFill>
              </a:rPr>
            </a:br>
            <a:r>
              <a:rPr lang="en-US" dirty="0" smtClean="0">
                <a:solidFill>
                  <a:srgbClr val="346452"/>
                </a:solidFill>
              </a:rPr>
              <a:t>hand </a:t>
            </a:r>
            <a:r>
              <a:rPr lang="en-US" dirty="0">
                <a:solidFill>
                  <a:srgbClr val="346452"/>
                </a:solidFill>
              </a:rPr>
              <a:t>washing and basic knife </a:t>
            </a:r>
            <a:r>
              <a:rPr lang="en-US" dirty="0" smtClean="0">
                <a:solidFill>
                  <a:srgbClr val="346452"/>
                </a:solidFill>
              </a:rPr>
              <a:t>safety</a:t>
            </a:r>
            <a:endParaRPr lang="en-US" dirty="0">
              <a:solidFill>
                <a:srgbClr val="346452"/>
              </a:solidFill>
            </a:endParaRPr>
          </a:p>
        </p:txBody>
      </p:sp>
      <p:sp>
        <p:nvSpPr>
          <p:cNvPr id="3" name="Content Placeholder 2"/>
          <p:cNvSpPr>
            <a:spLocks noGrp="1"/>
          </p:cNvSpPr>
          <p:nvPr>
            <p:ph idx="1"/>
          </p:nvPr>
        </p:nvSpPr>
        <p:spPr>
          <a:xfrm>
            <a:off x="2177901" y="2954214"/>
            <a:ext cx="6934200" cy="3744661"/>
          </a:xfrm>
        </p:spPr>
        <p:txBody>
          <a:bodyPr>
            <a:normAutofit/>
          </a:bodyPr>
          <a:lstStyle/>
          <a:p>
            <a:endParaRPr lang="en-US" b="1" dirty="0" smtClean="0">
              <a:solidFill>
                <a:srgbClr val="007160"/>
              </a:solidFill>
            </a:endParaRPr>
          </a:p>
          <a:p>
            <a:endParaRPr lang="en-US" b="1" dirty="0">
              <a:solidFill>
                <a:srgbClr val="007160"/>
              </a:solidFill>
            </a:endParaRPr>
          </a:p>
        </p:txBody>
      </p:sp>
      <p:sp>
        <p:nvSpPr>
          <p:cNvPr id="7" name="TextBox 6"/>
          <p:cNvSpPr txBox="1"/>
          <p:nvPr/>
        </p:nvSpPr>
        <p:spPr>
          <a:xfrm>
            <a:off x="7052095" y="107079"/>
            <a:ext cx="1863306" cy="707886"/>
          </a:xfrm>
          <a:prstGeom prst="rect">
            <a:avLst/>
          </a:prstGeom>
          <a:solidFill>
            <a:srgbClr val="ED3124"/>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Culinary</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rot="16200000">
            <a:off x="-1221651" y="1866264"/>
            <a:ext cx="5000854" cy="186204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1500" dirty="0" smtClean="0">
                <a:ln w="0"/>
                <a:solidFill>
                  <a:srgbClr val="EB8A2D"/>
                </a:solidFill>
                <a:effectLst>
                  <a:outerShdw blurRad="38100" dist="25400" dir="5400000" algn="ctr" rotWithShape="0">
                    <a:srgbClr val="6E747A">
                      <a:alpha val="43000"/>
                    </a:srgbClr>
                  </a:outerShdw>
                </a:effectLst>
              </a:rPr>
              <a:t>ADULTS</a:t>
            </a:r>
            <a:endParaRPr lang="en-US" sz="11500" b="1" dirty="0">
              <a:ln w="9525">
                <a:solidFill>
                  <a:schemeClr val="bg1"/>
                </a:solidFill>
                <a:prstDash val="solid"/>
              </a:ln>
              <a:solidFill>
                <a:srgbClr val="EB8A2D"/>
              </a:solidFill>
              <a:effectLst>
                <a:outerShdw blurRad="12700" dist="38100" dir="2700000" algn="tl" rotWithShape="0">
                  <a:schemeClr val="accent5">
                    <a:lumMod val="60000"/>
                    <a:lumOff val="40000"/>
                  </a:schemeClr>
                </a:outerShdw>
              </a:effectLst>
            </a:endParaRPr>
          </a:p>
        </p:txBody>
      </p:sp>
      <p:sp>
        <p:nvSpPr>
          <p:cNvPr id="11" name="Content Placeholder 2"/>
          <p:cNvSpPr txBox="1">
            <a:spLocks/>
          </p:cNvSpPr>
          <p:nvPr/>
        </p:nvSpPr>
        <p:spPr>
          <a:xfrm>
            <a:off x="2146001" y="2379375"/>
            <a:ext cx="6330696" cy="523405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smtClean="0">
              <a:solidFill>
                <a:srgbClr val="EB8A2D"/>
              </a:solidFill>
            </a:endParaRPr>
          </a:p>
          <a:p>
            <a:r>
              <a:rPr lang="en-US" sz="2800" b="1" dirty="0" smtClean="0">
                <a:solidFill>
                  <a:srgbClr val="EB8A2D"/>
                </a:solidFill>
              </a:rPr>
              <a:t>Hand Washing</a:t>
            </a:r>
          </a:p>
          <a:p>
            <a:r>
              <a:rPr lang="en-US" sz="2800" b="1" dirty="0" smtClean="0">
                <a:solidFill>
                  <a:srgbClr val="EB8A2D"/>
                </a:solidFill>
              </a:rPr>
              <a:t>Knife Basics – Page 15</a:t>
            </a:r>
          </a:p>
          <a:p>
            <a:r>
              <a:rPr lang="en-US" sz="2800" b="1" dirty="0" smtClean="0">
                <a:solidFill>
                  <a:srgbClr val="EB8A2D"/>
                </a:solidFill>
              </a:rPr>
              <a:t>Cooking Terms – Page 17</a:t>
            </a:r>
          </a:p>
          <a:p>
            <a:r>
              <a:rPr lang="en-US" sz="2800" b="1" dirty="0" smtClean="0">
                <a:solidFill>
                  <a:srgbClr val="EB8A2D"/>
                </a:solidFill>
              </a:rPr>
              <a:t>Measure Up – Page 18</a:t>
            </a:r>
          </a:p>
          <a:p>
            <a:r>
              <a:rPr lang="en-US" sz="2800" b="1" dirty="0" smtClean="0">
                <a:solidFill>
                  <a:srgbClr val="EB8A2D"/>
                </a:solidFill>
              </a:rPr>
              <a:t>How to Use Recipes</a:t>
            </a:r>
          </a:p>
        </p:txBody>
      </p:sp>
    </p:spTree>
    <p:extLst>
      <p:ext uri="{BB962C8B-B14F-4D97-AF65-F5344CB8AC3E}">
        <p14:creationId xmlns:p14="http://schemas.microsoft.com/office/powerpoint/2010/main" val="2670844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814965"/>
            <a:ext cx="6705600" cy="2949403"/>
          </a:xfrm>
        </p:spPr>
        <p:txBody>
          <a:bodyPr>
            <a:noAutofit/>
          </a:bodyPr>
          <a:lstStyle/>
          <a:p>
            <a:r>
              <a:rPr lang="en-US" dirty="0"/>
              <a:t>Discuss using </a:t>
            </a:r>
            <a:r>
              <a:rPr lang="en-US" dirty="0" smtClean="0"/>
              <a:t/>
            </a:r>
            <a:br>
              <a:rPr lang="en-US" dirty="0" smtClean="0"/>
            </a:br>
            <a:r>
              <a:rPr lang="en-US" dirty="0" smtClean="0"/>
              <a:t>recipes </a:t>
            </a:r>
            <a:r>
              <a:rPr lang="en-US" dirty="0"/>
              <a:t>as a framework that can be adjusted to save money and improve health.</a:t>
            </a:r>
          </a:p>
        </p:txBody>
      </p:sp>
      <p:sp>
        <p:nvSpPr>
          <p:cNvPr id="3" name="Content Placeholder 2"/>
          <p:cNvSpPr>
            <a:spLocks noGrp="1"/>
          </p:cNvSpPr>
          <p:nvPr>
            <p:ph idx="1"/>
          </p:nvPr>
        </p:nvSpPr>
        <p:spPr>
          <a:xfrm>
            <a:off x="-5541752" y="794639"/>
            <a:ext cx="6705600" cy="3169471"/>
          </a:xfrm>
        </p:spPr>
        <p:txBody>
          <a:bodyPr/>
          <a:lstStyle/>
          <a:p>
            <a:r>
              <a:rPr lang="en-US" b="1" dirty="0" smtClean="0">
                <a:solidFill>
                  <a:srgbClr val="EB8A2D"/>
                </a:solidFill>
              </a:rPr>
              <a:t>Page 19</a:t>
            </a:r>
          </a:p>
          <a:p>
            <a:pPr marL="342900" indent="-342900">
              <a:buFont typeface="Arial" panose="020B0604020202020204" pitchFamily="34" charset="0"/>
              <a:buChar char="•"/>
            </a:pPr>
            <a:r>
              <a:rPr lang="en-US" dirty="0" smtClean="0"/>
              <a:t>Discuss substitutions</a:t>
            </a:r>
          </a:p>
        </p:txBody>
      </p:sp>
      <p:sp>
        <p:nvSpPr>
          <p:cNvPr id="9" name="Rectangle 8"/>
          <p:cNvSpPr/>
          <p:nvPr/>
        </p:nvSpPr>
        <p:spPr>
          <a:xfrm rot="16200000">
            <a:off x="-1221651" y="1866264"/>
            <a:ext cx="5000854" cy="186204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1500" dirty="0" smtClean="0">
                <a:ln w="0"/>
                <a:solidFill>
                  <a:srgbClr val="EB8A2D"/>
                </a:solidFill>
                <a:effectLst>
                  <a:outerShdw blurRad="38100" dist="25400" dir="5400000" algn="ctr" rotWithShape="0">
                    <a:srgbClr val="6E747A">
                      <a:alpha val="43000"/>
                    </a:srgbClr>
                  </a:outerShdw>
                </a:effectLst>
              </a:rPr>
              <a:t>ADULTS</a:t>
            </a:r>
            <a:endParaRPr lang="en-US" sz="11500" b="1" dirty="0">
              <a:ln w="9525">
                <a:solidFill>
                  <a:schemeClr val="bg1"/>
                </a:solidFill>
                <a:prstDash val="solid"/>
              </a:ln>
              <a:solidFill>
                <a:srgbClr val="EB8A2D"/>
              </a:solidFill>
              <a:effectLst>
                <a:outerShdw blurRad="12700" dist="38100" dir="2700000" algn="tl" rotWithShape="0">
                  <a:schemeClr val="accent5">
                    <a:lumMod val="60000"/>
                    <a:lumOff val="40000"/>
                  </a:schemeClr>
                </a:outerShdw>
              </a:effectLst>
            </a:endParaRPr>
          </a:p>
        </p:txBody>
      </p:sp>
      <p:sp>
        <p:nvSpPr>
          <p:cNvPr id="10" name="TextBox 9"/>
          <p:cNvSpPr txBox="1"/>
          <p:nvPr/>
        </p:nvSpPr>
        <p:spPr>
          <a:xfrm>
            <a:off x="7052095" y="107079"/>
            <a:ext cx="1863306" cy="707886"/>
          </a:xfrm>
          <a:prstGeom prst="rect">
            <a:avLst/>
          </a:prstGeom>
          <a:solidFill>
            <a:srgbClr val="ED3124"/>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Culinary</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2209800" y="3642573"/>
            <a:ext cx="6934199" cy="523405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smtClean="0">
              <a:solidFill>
                <a:srgbClr val="EB8A2D"/>
              </a:solidFill>
            </a:endParaRPr>
          </a:p>
          <a:p>
            <a:r>
              <a:rPr lang="en-US" sz="2800" b="1" dirty="0" smtClean="0">
                <a:solidFill>
                  <a:srgbClr val="EB8A2D"/>
                </a:solidFill>
              </a:rPr>
              <a:t>Solicit opportunities for substitutions</a:t>
            </a:r>
          </a:p>
          <a:p>
            <a:r>
              <a:rPr lang="en-US" sz="2800" b="1" dirty="0" smtClean="0">
                <a:solidFill>
                  <a:srgbClr val="EB8A2D"/>
                </a:solidFill>
              </a:rPr>
              <a:t>Making Recipes Work for You – Page 19</a:t>
            </a:r>
          </a:p>
        </p:txBody>
      </p:sp>
    </p:spTree>
    <p:extLst>
      <p:ext uri="{BB962C8B-B14F-4D97-AF65-F5344CB8AC3E}">
        <p14:creationId xmlns:p14="http://schemas.microsoft.com/office/powerpoint/2010/main" val="2260083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894290"/>
            <a:ext cx="6705600" cy="1143000"/>
          </a:xfrm>
        </p:spPr>
        <p:txBody>
          <a:bodyPr>
            <a:normAutofit fontScale="90000"/>
          </a:bodyPr>
          <a:lstStyle/>
          <a:p>
            <a:r>
              <a:rPr lang="en-US" dirty="0"/>
              <a:t>Practice reading </a:t>
            </a:r>
            <a:r>
              <a:rPr lang="en-US" dirty="0" smtClean="0"/>
              <a:t/>
            </a:r>
            <a:br>
              <a:rPr lang="en-US" dirty="0" smtClean="0"/>
            </a:br>
            <a:r>
              <a:rPr lang="en-US" dirty="0" smtClean="0"/>
              <a:t>food </a:t>
            </a:r>
            <a:r>
              <a:rPr lang="en-US" dirty="0"/>
              <a:t>labels. </a:t>
            </a:r>
          </a:p>
        </p:txBody>
      </p:sp>
      <p:pic>
        <p:nvPicPr>
          <p:cNvPr id="10" name="Picture 6" descr="P:\File Swap\Cooking Matters\Resource Center\Photos\Annual Report FY09\Volunteers\Tarrant Area Food Bank Fort Worth-Side By Side-Buckner-061008-TAFB_SBS_061008_Nutritionist teaching label reading.jpg"/>
          <p:cNvPicPr>
            <a:picLocks noChangeAspect="1" noChangeArrowheads="1"/>
          </p:cNvPicPr>
          <p:nvPr/>
        </p:nvPicPr>
        <p:blipFill>
          <a:blip r:embed="rId3" cstate="print"/>
          <a:srcRect l="2593" t="7778" r="4074" b="40000"/>
          <a:stretch>
            <a:fillRect/>
          </a:stretch>
        </p:blipFill>
        <p:spPr bwMode="auto">
          <a:xfrm>
            <a:off x="3212694" y="3451430"/>
            <a:ext cx="4324909" cy="3226520"/>
          </a:xfrm>
          <a:prstGeom prst="rect">
            <a:avLst/>
          </a:prstGeom>
          <a:noFill/>
        </p:spPr>
      </p:pic>
      <p:sp>
        <p:nvSpPr>
          <p:cNvPr id="8" name="Rectangle 7"/>
          <p:cNvSpPr/>
          <p:nvPr/>
        </p:nvSpPr>
        <p:spPr>
          <a:xfrm rot="16200000">
            <a:off x="-1221651" y="1866264"/>
            <a:ext cx="5000854" cy="186204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1500" dirty="0" smtClean="0">
                <a:ln w="0"/>
                <a:solidFill>
                  <a:srgbClr val="EB8A2D"/>
                </a:solidFill>
                <a:effectLst>
                  <a:outerShdw blurRad="38100" dist="25400" dir="5400000" algn="ctr" rotWithShape="0">
                    <a:srgbClr val="6E747A">
                      <a:alpha val="43000"/>
                    </a:srgbClr>
                  </a:outerShdw>
                </a:effectLst>
              </a:rPr>
              <a:t>ADULTS</a:t>
            </a:r>
            <a:endParaRPr lang="en-US" sz="11500" b="1" dirty="0">
              <a:ln w="9525">
                <a:solidFill>
                  <a:schemeClr val="bg1"/>
                </a:solidFill>
                <a:prstDash val="solid"/>
              </a:ln>
              <a:solidFill>
                <a:srgbClr val="EB8A2D"/>
              </a:solidFill>
              <a:effectLst>
                <a:outerShdw blurRad="12700" dist="38100" dir="2700000" algn="tl" rotWithShape="0">
                  <a:schemeClr val="accent5">
                    <a:lumMod val="60000"/>
                    <a:lumOff val="40000"/>
                  </a:schemeClr>
                </a:outerShdw>
              </a:effectLst>
            </a:endParaRPr>
          </a:p>
        </p:txBody>
      </p:sp>
      <p:sp>
        <p:nvSpPr>
          <p:cNvPr id="11" name="TextBox 10"/>
          <p:cNvSpPr txBox="1"/>
          <p:nvPr/>
        </p:nvSpPr>
        <p:spPr>
          <a:xfrm>
            <a:off x="7052094" y="160476"/>
            <a:ext cx="1863306" cy="707886"/>
          </a:xfrm>
          <a:prstGeom prst="rect">
            <a:avLst/>
          </a:prstGeom>
          <a:solidFill>
            <a:srgbClr val="00B0F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2209801" y="1918756"/>
            <a:ext cx="6330696" cy="523405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smtClean="0">
              <a:solidFill>
                <a:srgbClr val="EB8A2D"/>
              </a:solidFill>
            </a:endParaRPr>
          </a:p>
          <a:p>
            <a:r>
              <a:rPr lang="en-US" sz="2800" b="1" dirty="0" smtClean="0">
                <a:solidFill>
                  <a:srgbClr val="EB8A2D"/>
                </a:solidFill>
              </a:rPr>
              <a:t>Reading Food Labels – Page 3</a:t>
            </a:r>
          </a:p>
          <a:p>
            <a:r>
              <a:rPr lang="en-US" sz="2800" b="1" dirty="0" smtClean="0">
                <a:solidFill>
                  <a:srgbClr val="EB8A2D"/>
                </a:solidFill>
              </a:rPr>
              <a:t>Portion Distortion – Page 4 </a:t>
            </a:r>
          </a:p>
          <a:p>
            <a:endParaRPr lang="en-US" sz="2800" b="1" dirty="0" smtClean="0">
              <a:solidFill>
                <a:srgbClr val="EB8A2D"/>
              </a:solidFill>
            </a:endParaRPr>
          </a:p>
        </p:txBody>
      </p:sp>
    </p:spTree>
    <p:extLst>
      <p:ext uri="{BB962C8B-B14F-4D97-AF65-F5344CB8AC3E}">
        <p14:creationId xmlns:p14="http://schemas.microsoft.com/office/powerpoint/2010/main" val="2155251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427" t="4222" r="6627" b="9740"/>
          <a:stretch/>
        </p:blipFill>
        <p:spPr>
          <a:xfrm>
            <a:off x="4893733" y="3749298"/>
            <a:ext cx="4007943" cy="2875313"/>
          </a:xfrm>
          <a:prstGeom prst="rect">
            <a:avLst/>
          </a:prstGeom>
          <a:ln>
            <a:solidFill>
              <a:schemeClr val="tx1">
                <a:lumMod val="50000"/>
              </a:schemeClr>
            </a:solidFill>
          </a:ln>
        </p:spPr>
      </p:pic>
      <p:sp>
        <p:nvSpPr>
          <p:cNvPr id="7" name="Rectangle 6"/>
          <p:cNvSpPr/>
          <p:nvPr/>
        </p:nvSpPr>
        <p:spPr>
          <a:xfrm rot="16200000">
            <a:off x="-1221651" y="1866264"/>
            <a:ext cx="5000854" cy="186204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1500" dirty="0" smtClean="0">
                <a:ln w="0"/>
                <a:solidFill>
                  <a:srgbClr val="EB8A2D"/>
                </a:solidFill>
                <a:effectLst>
                  <a:outerShdw blurRad="38100" dist="25400" dir="5400000" algn="ctr" rotWithShape="0">
                    <a:srgbClr val="6E747A">
                      <a:alpha val="43000"/>
                    </a:srgbClr>
                  </a:outerShdw>
                </a:effectLst>
              </a:rPr>
              <a:t>ADULTS</a:t>
            </a:r>
            <a:endParaRPr lang="en-US" sz="11500" b="1" dirty="0">
              <a:ln w="9525">
                <a:solidFill>
                  <a:schemeClr val="bg1"/>
                </a:solidFill>
                <a:prstDash val="solid"/>
              </a:ln>
              <a:solidFill>
                <a:srgbClr val="EB8A2D"/>
              </a:solidFill>
              <a:effectLst>
                <a:outerShdw blurRad="12700" dist="38100" dir="2700000" algn="tl" rotWithShape="0">
                  <a:schemeClr val="accent5">
                    <a:lumMod val="60000"/>
                    <a:lumOff val="40000"/>
                  </a:schemeClr>
                </a:outerShdw>
              </a:effectLst>
            </a:endParaRPr>
          </a:p>
        </p:txBody>
      </p:sp>
      <p:sp>
        <p:nvSpPr>
          <p:cNvPr id="8" name="TextBox 7"/>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
        <p:nvSpPr>
          <p:cNvPr id="11" name="Content Placeholder 2"/>
          <p:cNvSpPr>
            <a:spLocks noGrp="1"/>
          </p:cNvSpPr>
          <p:nvPr>
            <p:ph idx="1"/>
          </p:nvPr>
        </p:nvSpPr>
        <p:spPr>
          <a:xfrm>
            <a:off x="-3748765" y="1483056"/>
            <a:ext cx="6934200" cy="3744661"/>
          </a:xfrm>
        </p:spPr>
        <p:txBody>
          <a:bodyPr>
            <a:normAutofit/>
          </a:bodyPr>
          <a:lstStyle/>
          <a:p>
            <a:endParaRPr lang="en-US" b="1" dirty="0" smtClean="0">
              <a:solidFill>
                <a:srgbClr val="007160"/>
              </a:solidFill>
            </a:endParaRPr>
          </a:p>
          <a:p>
            <a:endParaRPr lang="en-US" b="1" dirty="0">
              <a:solidFill>
                <a:srgbClr val="007160"/>
              </a:solidFill>
            </a:endParaRPr>
          </a:p>
        </p:txBody>
      </p:sp>
      <p:sp>
        <p:nvSpPr>
          <p:cNvPr id="12" name="Content Placeholder 2"/>
          <p:cNvSpPr txBox="1">
            <a:spLocks/>
          </p:cNvSpPr>
          <p:nvPr/>
        </p:nvSpPr>
        <p:spPr>
          <a:xfrm>
            <a:off x="2209800" y="1693050"/>
            <a:ext cx="6330696" cy="523405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smtClean="0">
              <a:solidFill>
                <a:srgbClr val="EB8A2D"/>
              </a:solidFill>
            </a:endParaRPr>
          </a:p>
          <a:p>
            <a:r>
              <a:rPr lang="en-US" sz="2800" b="1" dirty="0" smtClean="0">
                <a:solidFill>
                  <a:srgbClr val="EB8A2D"/>
                </a:solidFill>
              </a:rPr>
              <a:t>Serve, eat, clean-up</a:t>
            </a:r>
          </a:p>
          <a:p>
            <a:r>
              <a:rPr lang="en-US" sz="2800" b="1" dirty="0" smtClean="0">
                <a:solidFill>
                  <a:srgbClr val="EB8A2D"/>
                </a:solidFill>
              </a:rPr>
              <a:t>Review objectives</a:t>
            </a:r>
          </a:p>
          <a:p>
            <a:r>
              <a:rPr lang="en-US" sz="2800" b="1" dirty="0" smtClean="0">
                <a:solidFill>
                  <a:srgbClr val="EB8A2D"/>
                </a:solidFill>
              </a:rPr>
              <a:t>Weekly Challenge – Page 55</a:t>
            </a:r>
          </a:p>
          <a:p>
            <a:r>
              <a:rPr lang="en-US" sz="2800" b="1" dirty="0" smtClean="0">
                <a:solidFill>
                  <a:srgbClr val="EB8A2D"/>
                </a:solidFill>
              </a:rPr>
              <a:t>Goal Setting</a:t>
            </a:r>
          </a:p>
        </p:txBody>
      </p:sp>
      <p:sp>
        <p:nvSpPr>
          <p:cNvPr id="13" name="Title 1"/>
          <p:cNvSpPr txBox="1">
            <a:spLocks/>
          </p:cNvSpPr>
          <p:nvPr/>
        </p:nvSpPr>
        <p:spPr>
          <a:xfrm>
            <a:off x="2196076" y="507189"/>
            <a:ext cx="6705600" cy="1452638"/>
          </a:xfrm>
          <a:prstGeom prst="rect">
            <a:avLst/>
          </a:prstGeom>
        </p:spPr>
        <p:txBody>
          <a:bodyPr vert="horz" lIns="91440" tIns="45720" rIns="91440" bIns="45720" rtlCol="0" anchor="b" anchorCtr="0">
            <a:noAutofit/>
          </a:bodyPr>
          <a:lstStyle>
            <a:lvl1pPr algn="l" defTabSz="914400" rtl="0" eaLnBrk="1" latinLnBrk="0" hangingPunct="1">
              <a:lnSpc>
                <a:spcPts val="4200"/>
              </a:lnSpc>
              <a:spcBef>
                <a:spcPct val="0"/>
              </a:spcBef>
              <a:buNone/>
              <a:defRPr lang="en-US" sz="4500" b="1" kern="1200">
                <a:solidFill>
                  <a:srgbClr val="007063"/>
                </a:solidFill>
                <a:latin typeface="Arial" panose="020B0604020202020204" pitchFamily="34" charset="0"/>
                <a:ea typeface="+mj-ea"/>
                <a:cs typeface="Arial" panose="020B0604020202020204" pitchFamily="34" charset="0"/>
              </a:defRPr>
            </a:lvl1pPr>
          </a:lstStyle>
          <a:p>
            <a:r>
              <a:rPr lang="en-US" dirty="0" smtClean="0"/>
              <a:t>Eat Together </a:t>
            </a:r>
          </a:p>
          <a:p>
            <a:r>
              <a:rPr lang="en-US" dirty="0" smtClean="0"/>
              <a:t>and Wrap Up</a:t>
            </a:r>
            <a:endParaRPr lang="en-US" dirty="0"/>
          </a:p>
        </p:txBody>
      </p:sp>
    </p:spTree>
    <p:extLst>
      <p:ext uri="{BB962C8B-B14F-4D97-AF65-F5344CB8AC3E}">
        <p14:creationId xmlns:p14="http://schemas.microsoft.com/office/powerpoint/2010/main" val="1619157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427" t="4222" r="6627" b="9740"/>
          <a:stretch/>
        </p:blipFill>
        <p:spPr>
          <a:xfrm>
            <a:off x="4893733" y="3749298"/>
            <a:ext cx="4007943" cy="2875313"/>
          </a:xfrm>
          <a:prstGeom prst="rect">
            <a:avLst/>
          </a:prstGeom>
          <a:ln>
            <a:solidFill>
              <a:schemeClr val="tx1">
                <a:lumMod val="50000"/>
              </a:schemeClr>
            </a:solidFill>
          </a:ln>
        </p:spPr>
      </p:pic>
      <p:sp>
        <p:nvSpPr>
          <p:cNvPr id="7" name="Rectangle 6"/>
          <p:cNvSpPr/>
          <p:nvPr/>
        </p:nvSpPr>
        <p:spPr>
          <a:xfrm rot="16200000">
            <a:off x="-1221651" y="1866264"/>
            <a:ext cx="5000854" cy="186204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1500" dirty="0" smtClean="0">
                <a:ln w="0"/>
                <a:solidFill>
                  <a:srgbClr val="EB8A2D"/>
                </a:solidFill>
                <a:effectLst>
                  <a:outerShdw blurRad="38100" dist="25400" dir="5400000" algn="ctr" rotWithShape="0">
                    <a:srgbClr val="6E747A">
                      <a:alpha val="43000"/>
                    </a:srgbClr>
                  </a:outerShdw>
                </a:effectLst>
              </a:rPr>
              <a:t>ADULTS</a:t>
            </a:r>
            <a:endParaRPr lang="en-US" sz="11500" b="1" dirty="0">
              <a:ln w="9525">
                <a:solidFill>
                  <a:schemeClr val="bg1"/>
                </a:solidFill>
                <a:prstDash val="solid"/>
              </a:ln>
              <a:solidFill>
                <a:srgbClr val="EB8A2D"/>
              </a:solidFill>
              <a:effectLst>
                <a:outerShdw blurRad="12700" dist="38100" dir="2700000" algn="tl" rotWithShape="0">
                  <a:schemeClr val="accent5">
                    <a:lumMod val="60000"/>
                    <a:lumOff val="40000"/>
                  </a:schemeClr>
                </a:outerShdw>
              </a:effectLst>
            </a:endParaRPr>
          </a:p>
        </p:txBody>
      </p:sp>
      <p:sp>
        <p:nvSpPr>
          <p:cNvPr id="8" name="TextBox 7"/>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
        <p:nvSpPr>
          <p:cNvPr id="11" name="Content Placeholder 2"/>
          <p:cNvSpPr>
            <a:spLocks noGrp="1"/>
          </p:cNvSpPr>
          <p:nvPr>
            <p:ph idx="1"/>
          </p:nvPr>
        </p:nvSpPr>
        <p:spPr>
          <a:xfrm>
            <a:off x="-3748765" y="1483056"/>
            <a:ext cx="6934200" cy="3744661"/>
          </a:xfrm>
        </p:spPr>
        <p:txBody>
          <a:bodyPr>
            <a:normAutofit/>
          </a:bodyPr>
          <a:lstStyle/>
          <a:p>
            <a:endParaRPr lang="en-US" b="1" dirty="0" smtClean="0">
              <a:solidFill>
                <a:srgbClr val="007160"/>
              </a:solidFill>
            </a:endParaRPr>
          </a:p>
          <a:p>
            <a:endParaRPr lang="en-US" b="1" dirty="0">
              <a:solidFill>
                <a:srgbClr val="007160"/>
              </a:solidFill>
            </a:endParaRPr>
          </a:p>
        </p:txBody>
      </p:sp>
      <p:sp>
        <p:nvSpPr>
          <p:cNvPr id="12" name="Content Placeholder 2"/>
          <p:cNvSpPr txBox="1">
            <a:spLocks/>
          </p:cNvSpPr>
          <p:nvPr/>
        </p:nvSpPr>
        <p:spPr>
          <a:xfrm>
            <a:off x="2209800" y="1693050"/>
            <a:ext cx="6330696" cy="523405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smtClean="0">
              <a:solidFill>
                <a:srgbClr val="EB8A2D"/>
              </a:solidFill>
            </a:endParaRPr>
          </a:p>
          <a:p>
            <a:r>
              <a:rPr lang="en-US" sz="2800" b="1" dirty="0" smtClean="0">
                <a:solidFill>
                  <a:srgbClr val="EB8A2D"/>
                </a:solidFill>
              </a:rPr>
              <a:t>Serve, eat, clean-up</a:t>
            </a:r>
          </a:p>
          <a:p>
            <a:r>
              <a:rPr lang="en-US" sz="2800" b="1" dirty="0" smtClean="0">
                <a:solidFill>
                  <a:srgbClr val="EB8A2D"/>
                </a:solidFill>
              </a:rPr>
              <a:t>Review objectives</a:t>
            </a:r>
          </a:p>
          <a:p>
            <a:r>
              <a:rPr lang="en-US" sz="2800" b="1" dirty="0" smtClean="0">
                <a:solidFill>
                  <a:srgbClr val="EB8A2D"/>
                </a:solidFill>
              </a:rPr>
              <a:t>Weekly Challenge – Page 55</a:t>
            </a:r>
          </a:p>
          <a:p>
            <a:r>
              <a:rPr lang="en-US" sz="2800" b="1" dirty="0" smtClean="0">
                <a:solidFill>
                  <a:srgbClr val="EB8A2D"/>
                </a:solidFill>
              </a:rPr>
              <a:t>Goal Setting</a:t>
            </a:r>
          </a:p>
        </p:txBody>
      </p:sp>
      <p:sp>
        <p:nvSpPr>
          <p:cNvPr id="13" name="Title 1"/>
          <p:cNvSpPr txBox="1">
            <a:spLocks/>
          </p:cNvSpPr>
          <p:nvPr/>
        </p:nvSpPr>
        <p:spPr>
          <a:xfrm>
            <a:off x="2196076" y="507189"/>
            <a:ext cx="6705600" cy="1452638"/>
          </a:xfrm>
          <a:prstGeom prst="rect">
            <a:avLst/>
          </a:prstGeom>
        </p:spPr>
        <p:txBody>
          <a:bodyPr vert="horz" lIns="91440" tIns="45720" rIns="91440" bIns="45720" rtlCol="0" anchor="b" anchorCtr="0">
            <a:noAutofit/>
          </a:bodyPr>
          <a:lstStyle>
            <a:lvl1pPr algn="l" defTabSz="914400" rtl="0" eaLnBrk="1" latinLnBrk="0" hangingPunct="1">
              <a:lnSpc>
                <a:spcPts val="4200"/>
              </a:lnSpc>
              <a:spcBef>
                <a:spcPct val="0"/>
              </a:spcBef>
              <a:buNone/>
              <a:defRPr lang="en-US" sz="4500" b="1" kern="1200">
                <a:solidFill>
                  <a:srgbClr val="007063"/>
                </a:solidFill>
                <a:latin typeface="Arial" panose="020B0604020202020204" pitchFamily="34" charset="0"/>
                <a:ea typeface="+mj-ea"/>
                <a:cs typeface="Arial" panose="020B0604020202020204" pitchFamily="34" charset="0"/>
              </a:defRPr>
            </a:lvl1pPr>
          </a:lstStyle>
          <a:p>
            <a:r>
              <a:rPr lang="en-US" dirty="0" smtClean="0"/>
              <a:t>Eat Together </a:t>
            </a:r>
          </a:p>
          <a:p>
            <a:r>
              <a:rPr lang="en-US" dirty="0" smtClean="0"/>
              <a:t>and Wrap Up</a:t>
            </a:r>
            <a:endParaRPr lang="en-US" dirty="0"/>
          </a:p>
        </p:txBody>
      </p:sp>
    </p:spTree>
    <p:extLst>
      <p:ext uri="{BB962C8B-B14F-4D97-AF65-F5344CB8AC3E}">
        <p14:creationId xmlns:p14="http://schemas.microsoft.com/office/powerpoint/2010/main" val="2956180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M Theme">
  <a:themeElements>
    <a:clrScheme name="Cooking Matters Template Colors">
      <a:dk1>
        <a:srgbClr val="5A492E"/>
      </a:dk1>
      <a:lt1>
        <a:sysClr val="window" lastClr="FFFFFF"/>
      </a:lt1>
      <a:dk2>
        <a:srgbClr val="EB5D0B"/>
      </a:dk2>
      <a:lt2>
        <a:srgbClr val="ECA833"/>
      </a:lt2>
      <a:accent1>
        <a:srgbClr val="7B9B22"/>
      </a:accent1>
      <a:accent2>
        <a:srgbClr val="4E651F"/>
      </a:accent2>
      <a:accent3>
        <a:srgbClr val="981A31"/>
      </a:accent3>
      <a:accent4>
        <a:srgbClr val="640527"/>
      </a:accent4>
      <a:accent5>
        <a:srgbClr val="EB5D0B"/>
      </a:accent5>
      <a:accent6>
        <a:srgbClr val="ECA833"/>
      </a:accent6>
      <a:hlink>
        <a:srgbClr val="5A492E"/>
      </a:hlink>
      <a:folHlink>
        <a:srgbClr val="7B9B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 Theme" id="{25BE5778-239B-48B7-BAF8-6DCF2C1FC729}" vid="{292A546E-8D7E-40D4-9446-A7D91736EA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22706</TotalTime>
  <Words>2132</Words>
  <Application>Microsoft Office PowerPoint</Application>
  <PresentationFormat>On-screen Show (4:3)</PresentationFormat>
  <Paragraphs>167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Georgia</vt:lpstr>
      <vt:lpstr>CM Theme</vt:lpstr>
      <vt:lpstr>PowerPoint Presentation</vt:lpstr>
      <vt:lpstr>Enrollment &amp; Surveys</vt:lpstr>
      <vt:lpstr>PowerPoint Presentation</vt:lpstr>
      <vt:lpstr> Practice recipes  with foods from multiple food groups.</vt:lpstr>
      <vt:lpstr>Practice proper  hand washing and basic knife safety</vt:lpstr>
      <vt:lpstr>Discuss using  recipes as a framework that can be adjusted to save money and improve health.</vt:lpstr>
      <vt:lpstr>Practice reading  food labels. </vt:lpstr>
      <vt:lpstr>PowerPoint Presentation</vt:lpstr>
      <vt:lpstr>PowerPoint Presentation</vt:lpstr>
      <vt:lpstr>Debrief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intern1</dc:creator>
  <cp:lastModifiedBy>Ervin, Amy</cp:lastModifiedBy>
  <cp:revision>425</cp:revision>
  <cp:lastPrinted>2014-11-25T14:45:57Z</cp:lastPrinted>
  <dcterms:created xsi:type="dcterms:W3CDTF">2014-08-06T17:27:00Z</dcterms:created>
  <dcterms:modified xsi:type="dcterms:W3CDTF">2018-07-03T16:53:15Z</dcterms:modified>
</cp:coreProperties>
</file>