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5" r:id="rId2"/>
    <p:sldId id="267" r:id="rId3"/>
    <p:sldId id="268" r:id="rId4"/>
    <p:sldId id="269" r:id="rId5"/>
    <p:sldId id="270"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4" clrIdx="0">
    <p:extLst>
      <p:ext uri="{19B8F6BF-5375-455C-9EA6-DF929625EA0E}">
        <p15:presenceInfo xmlns:p15="http://schemas.microsoft.com/office/powerpoint/2012/main" userId="S-1-5-21-3888808960-4246117648-3153288409-2130" providerId="AD"/>
      </p:ext>
    </p:extLst>
  </p:cmAuthor>
  <p:cmAuthor id="2" name="Katherine Moser" initials="KM" lastIdx="3" clrIdx="1">
    <p:extLst>
      <p:ext uri="{19B8F6BF-5375-455C-9EA6-DF929625EA0E}">
        <p15:presenceInfo xmlns:p15="http://schemas.microsoft.com/office/powerpoint/2012/main" userId="S-1-5-21-3888808960-4246117648-3153288409-1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9A35"/>
    <a:srgbClr val="F1AC1B"/>
    <a:srgbClr val="EB8A2D"/>
    <a:srgbClr val="FFD508"/>
    <a:srgbClr val="007160"/>
    <a:srgbClr val="ED3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60377" autoAdjust="0"/>
  </p:normalViewPr>
  <p:slideViewPr>
    <p:cSldViewPr snapToGrid="0">
      <p:cViewPr varScale="1">
        <p:scale>
          <a:sx n="53" d="100"/>
          <a:sy n="53" d="100"/>
        </p:scale>
        <p:origin x="2112" y="48"/>
      </p:cViewPr>
      <p:guideLst/>
    </p:cSldViewPr>
  </p:slideViewPr>
  <p:outlineViewPr>
    <p:cViewPr>
      <p:scale>
        <a:sx n="33" d="100"/>
        <a:sy n="33" d="100"/>
      </p:scale>
      <p:origin x="0" y="-34572"/>
    </p:cViewPr>
  </p:outlineViewPr>
  <p:notesTextViewPr>
    <p:cViewPr>
      <p:scale>
        <a:sx n="1" d="1"/>
        <a:sy n="1" d="1"/>
      </p:scale>
      <p:origin x="0" y="0"/>
    </p:cViewPr>
  </p:notesTextViewPr>
  <p:notesViewPr>
    <p:cSldViewPr snapToGrid="0">
      <p:cViewPr varScale="1">
        <p:scale>
          <a:sx n="69" d="100"/>
          <a:sy n="69" d="100"/>
        </p:scale>
        <p:origin x="27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7/20/2017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7/20/2017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t>
            </a:r>
            <a:r>
              <a:rPr lang="en-US" baseline="0" dirty="0" smtClean="0"/>
              <a:t>your team has navigated Lesson 1, you will be more familiar with the pattern and flow of the lesson plans, making the following lessons easier to coordinate. Lesson 2 helps the participants learn about the benefits of home-cooking as well as strategies to select more of these options in their daily food choices.</a:t>
            </a:r>
          </a:p>
          <a:p>
            <a:endParaRPr lang="en-US" baseline="0" dirty="0" smtClean="0"/>
          </a:p>
          <a:p>
            <a:r>
              <a:rPr lang="en-US" baseline="0" dirty="0" smtClean="0"/>
              <a:t>Even though this is not your first week, it’s recommended that the facilitator, instructors, and assistants still arrive 30 minutes prior to class to help set up and talk about the flow of class. Spend at least 5 to 10 minutes talking about roles and how you will coordinate timing for today’s lesson.</a:t>
            </a: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1</a:t>
            </a:fld>
            <a:endParaRPr lang="en-US" dirty="0"/>
          </a:p>
        </p:txBody>
      </p:sp>
    </p:spTree>
    <p:extLst>
      <p:ext uri="{BB962C8B-B14F-4D97-AF65-F5344CB8AC3E}">
        <p14:creationId xmlns:p14="http://schemas.microsoft.com/office/powerpoint/2010/main" val="333642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Welcome </a:t>
            </a:r>
            <a:r>
              <a:rPr lang="en-US" u="none" baseline="0" dirty="0" smtClean="0"/>
              <a:t>the group and engage them in a conversation reviewing last module’s topic. </a:t>
            </a:r>
          </a:p>
          <a:p>
            <a:endParaRPr lang="en-US" u="none" baseline="0" dirty="0" smtClean="0"/>
          </a:p>
          <a:p>
            <a:r>
              <a:rPr lang="en-US" u="none" baseline="0" dirty="0" smtClean="0"/>
              <a:t>If you have any last minute additions to your roll or you want to reinforce the structure of the class, feel free to go over the typical flow of the modules.</a:t>
            </a:r>
          </a:p>
          <a:p>
            <a:endParaRPr lang="en-US" u="none" baseline="0" dirty="0" smtClean="0"/>
          </a:p>
          <a:p>
            <a:r>
              <a:rPr lang="en-US" u="none" baseline="0" dirty="0" smtClean="0"/>
              <a:t>After reviewing the past lesson, transition to the topic of the module for that day. </a:t>
            </a:r>
            <a:endParaRPr lang="en-US" u="sng" dirty="0"/>
          </a:p>
        </p:txBody>
      </p:sp>
      <p:sp>
        <p:nvSpPr>
          <p:cNvPr id="4" name="Slide Number Placeholder 3"/>
          <p:cNvSpPr>
            <a:spLocks noGrp="1"/>
          </p:cNvSpPr>
          <p:nvPr>
            <p:ph type="sldNum" sz="quarter" idx="10"/>
          </p:nvPr>
        </p:nvSpPr>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201612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17500"/>
            <a:ext cx="2436812" cy="1827213"/>
          </a:xfrm>
        </p:spPr>
      </p:sp>
      <p:sp>
        <p:nvSpPr>
          <p:cNvPr id="3" name="Notes Placeholder 2"/>
          <p:cNvSpPr>
            <a:spLocks noGrp="1"/>
          </p:cNvSpPr>
          <p:nvPr>
            <p:ph type="body" idx="1"/>
          </p:nvPr>
        </p:nvSpPr>
        <p:spPr>
          <a:xfrm>
            <a:off x="701040" y="2493818"/>
            <a:ext cx="5608320" cy="5640532"/>
          </a:xfrm>
        </p:spPr>
        <p:txBody>
          <a:bodyPr/>
          <a:lstStyle/>
          <a:p>
            <a:r>
              <a:rPr lang="en-US" b="0" u="none" baseline="0" dirty="0" smtClean="0"/>
              <a:t>These slideshow notes are in your Instructor Guide, but we will review them briefly now.</a:t>
            </a:r>
          </a:p>
        </p:txBody>
      </p:sp>
      <p:sp>
        <p:nvSpPr>
          <p:cNvPr id="4" name="Slide Number Placeholder 3"/>
          <p:cNvSpPr>
            <a:spLocks noGrp="1"/>
          </p:cNvSpPr>
          <p:nvPr>
            <p:ph type="sldNum" sz="quarter" idx="10"/>
          </p:nvPr>
        </p:nvSpPr>
        <p:spPr/>
        <p:txBody>
          <a:bodyPr/>
          <a:lstStyle/>
          <a:p>
            <a:fld id="{6944AE27-8551-48CA-A1D4-30E78F85A302}" type="slidenum">
              <a:rPr lang="en-US" smtClean="0"/>
              <a:t>3</a:t>
            </a:fld>
            <a:endParaRPr lang="en-US" dirty="0"/>
          </a:p>
        </p:txBody>
      </p:sp>
    </p:spTree>
    <p:extLst>
      <p:ext uri="{BB962C8B-B14F-4D97-AF65-F5344CB8AC3E}">
        <p14:creationId xmlns:p14="http://schemas.microsoft.com/office/powerpoint/2010/main" val="342057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Delegate tasks and cook together, following the tips in your instructor guide for topics of conversation to go over as you cook. </a:t>
            </a:r>
            <a:r>
              <a:rPr lang="en-US" u="none" baseline="0" dirty="0" smtClean="0"/>
              <a:t>Be sure to discuss how to modify recipes to save money, time, and to engage kids in age-appropriate cooking activities.</a:t>
            </a:r>
            <a:endParaRPr lang="en-US"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156630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While everyone is eating together, the facilitator should engage the group in conversation, following the suggestions laid out in the instructor guide. </a:t>
            </a:r>
          </a:p>
          <a:p>
            <a:r>
              <a:rPr lang="en-US" b="0" u="none" baseline="0" dirty="0" smtClean="0"/>
              <a:t>The facilitator should end the class by summarizing the key messages and introducing the weekly challenge. </a:t>
            </a:r>
            <a:br>
              <a:rPr lang="en-US" b="0" u="none" baseline="0" dirty="0" smtClean="0"/>
            </a:br>
            <a:r>
              <a:rPr lang="en-US" b="0" u="none" baseline="0" dirty="0" smtClean="0"/>
              <a:t>After listening to their goals, the facilitator should invite the participants to help clean up, delegating tasks as necessary.</a:t>
            </a:r>
          </a:p>
          <a:p>
            <a:r>
              <a:rPr lang="en-US" b="0" u="none" baseline="0" smtClean="0"/>
              <a:t>Don’t forget </a:t>
            </a:r>
            <a:r>
              <a:rPr lang="en-US" b="0" u="none" baseline="0" dirty="0" smtClean="0"/>
              <a:t>to spend 5 to 10 minutes debriefing as a teaching team. Be sure to talk about what went well, what to improve on, and how to prepare for next week before heading your separate ways.</a:t>
            </a:r>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994717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descr="C:\Users\Sorby\Dropbox\Opus-Jade\cooking matters\round 1\final graphics\cover-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Users\Sorby\Dropbox\Opus-Jade\cooking matters\round 1\final graphics\logo-color-02.png"/>
          <p:cNvPicPr>
            <a:picLocks noChangeAspect="1" noChangeArrowheads="1"/>
          </p:cNvPicPr>
          <p:nvPr/>
        </p:nvPicPr>
        <p:blipFill>
          <a:blip r:embed="rId3" cstate="print"/>
          <a:srcRect/>
          <a:stretch>
            <a:fillRect/>
          </a:stretch>
        </p:blipFill>
        <p:spPr bwMode="auto">
          <a:xfrm>
            <a:off x="609598" y="304800"/>
            <a:ext cx="1528335" cy="256032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4"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267200"/>
            <a:ext cx="1423419" cy="22098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01384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7367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70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1687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559" y="3863195"/>
            <a:ext cx="1510095" cy="1251356"/>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05" r="51035"/>
          <a:stretch/>
        </p:blipFill>
        <p:spPr>
          <a:xfrm>
            <a:off x="5947089" y="5226627"/>
            <a:ext cx="2473036" cy="1453896"/>
          </a:xfrm>
          <a:prstGeom prst="rect">
            <a:avLst/>
          </a:prstGeom>
        </p:spPr>
      </p:pic>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sp>
        <p:nvSpPr>
          <p:cNvPr id="14" name="TextBox 13"/>
          <p:cNvSpPr txBox="1"/>
          <p:nvPr userDrawn="1"/>
        </p:nvSpPr>
        <p:spPr>
          <a:xfrm>
            <a:off x="5789783" y="3122052"/>
            <a:ext cx="2940627" cy="646331"/>
          </a:xfrm>
          <a:prstGeom prst="rect">
            <a:avLst/>
          </a:prstGeom>
          <a:noFill/>
        </p:spPr>
        <p:txBody>
          <a:bodyPr wrap="square" rtlCol="0">
            <a:spAutoFit/>
          </a:bodyPr>
          <a:lstStyle/>
          <a:p>
            <a:r>
              <a:rPr lang="en-US" i="1" dirty="0" smtClean="0">
                <a:solidFill>
                  <a:srgbClr val="007063"/>
                </a:solidFill>
                <a:latin typeface="+mj-lt"/>
              </a:rPr>
              <a:t>Presented to you by…</a:t>
            </a:r>
          </a:p>
          <a:p>
            <a:pPr algn="ctr"/>
            <a:r>
              <a:rPr lang="en-US" i="1" dirty="0" smtClean="0">
                <a:solidFill>
                  <a:srgbClr val="007063"/>
                </a:solidFill>
                <a:latin typeface="+mj-lt"/>
              </a:rPr>
              <a:t>Inter-Faith</a:t>
            </a:r>
            <a:r>
              <a:rPr lang="en-US" i="1" baseline="0" dirty="0" smtClean="0">
                <a:solidFill>
                  <a:srgbClr val="007063"/>
                </a:solidFill>
                <a:latin typeface="+mj-lt"/>
              </a:rPr>
              <a:t> Food Shuttle</a:t>
            </a:r>
            <a:endParaRPr lang="en-US" i="1" dirty="0">
              <a:solidFill>
                <a:srgbClr val="007063"/>
              </a:solidFill>
              <a:latin typeface="+mj-lt"/>
            </a:endParaRPr>
          </a:p>
        </p:txBody>
      </p:sp>
      <p:pic>
        <p:nvPicPr>
          <p:cNvPr id="9" name="Picture 3"/>
          <p:cNvPicPr>
            <a:picLocks noChangeAspect="1" noChangeArrowheads="1"/>
          </p:cNvPicPr>
          <p:nvPr userDrawn="1"/>
        </p:nvPicPr>
        <p:blipFill>
          <a:blip r:embed="rId4"/>
          <a:srcRect/>
          <a:stretch>
            <a:fillRect/>
          </a:stretch>
        </p:blipFill>
        <p:spPr bwMode="auto">
          <a:xfrm>
            <a:off x="-1" y="0"/>
            <a:ext cx="5159295" cy="6858000"/>
          </a:xfrm>
          <a:prstGeom prst="rect">
            <a:avLst/>
          </a:prstGeom>
          <a:noFill/>
          <a:ln w="9525">
            <a:noFill/>
            <a:miter lim="800000"/>
            <a:headEnd/>
            <a:tailEnd/>
          </a:ln>
          <a:effectLst>
            <a:outerShdw blurRad="50800" dist="50800" dir="5400000" algn="ctr" rotWithShape="0">
              <a:schemeClr val="tx1">
                <a:alpha val="55000"/>
              </a:schemeClr>
            </a:outerShdw>
          </a:effectLst>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52921" y="3429000"/>
            <a:ext cx="2267204" cy="1832864"/>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346487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2194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267200"/>
            <a:ext cx="1423419" cy="22098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90" y="5355771"/>
            <a:ext cx="1669702" cy="1349829"/>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Module Two: </a:t>
            </a:r>
          </a:p>
          <a:p>
            <a:r>
              <a:rPr lang="en-US" i="1" dirty="0" smtClean="0"/>
              <a:t>Safe Cooking with Confidence</a:t>
            </a:r>
            <a:endParaRPr lang="en-US" i="1" dirty="0"/>
          </a:p>
        </p:txBody>
      </p:sp>
      <p:sp>
        <p:nvSpPr>
          <p:cNvPr id="3" name="Text Placeholder 2"/>
          <p:cNvSpPr>
            <a:spLocks noGrp="1"/>
          </p:cNvSpPr>
          <p:nvPr>
            <p:ph type="body" sz="quarter" idx="13"/>
          </p:nvPr>
        </p:nvSpPr>
        <p:spPr/>
        <p:txBody>
          <a:bodyPr>
            <a:normAutofit fontScale="77500" lnSpcReduction="20000"/>
          </a:bodyPr>
          <a:lstStyle/>
          <a:p>
            <a:r>
              <a:rPr lang="en-US" dirty="0" smtClean="0"/>
              <a:t>Goal: Encourage providers to safely prepare more home-cooked meals for the children in their care</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85695" y="6599695"/>
            <a:ext cx="258305" cy="258305"/>
          </a:xfrm>
          <a:prstGeom prst="rect">
            <a:avLst/>
          </a:prstGeom>
        </p:spPr>
      </p:pic>
    </p:spTree>
    <p:extLst>
      <p:ext uri="{BB962C8B-B14F-4D97-AF65-F5344CB8AC3E}">
        <p14:creationId xmlns:p14="http://schemas.microsoft.com/office/powerpoint/2010/main" val="2187101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73" fill="hold"/>
                                        <p:tgtEl>
                                          <p:spTgt spid="4"/>
                                        </p:tgtEl>
                                      </p:cBhvr>
                                    </p:cmd>
                                  </p:childTnLst>
                                </p:cTn>
                              </p:par>
                            </p:childTnLst>
                          </p:cTn>
                        </p:par>
                      </p:childTnLst>
                    </p:cTn>
                  </p:par>
                </p:childTnLst>
              </p:cTn>
              <p:nextCondLst>
                <p:cond evt="onClick" delay="0">
                  <p:tgtEl>
                    <p:spTgt spid="4"/>
                  </p:tgtEl>
                </p:cond>
              </p:nextCondLst>
            </p:seq>
            <p:audio>
              <p:cMediaNode vol="92424">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2209800" y="1439862"/>
            <a:ext cx="6705600" cy="4419599"/>
          </a:xfrm>
        </p:spPr>
        <p:txBody>
          <a:bodyPr>
            <a:normAutofit/>
          </a:bodyPr>
          <a:lstStyle/>
          <a:p>
            <a:r>
              <a:rPr lang="en-US" b="1" dirty="0" smtClean="0">
                <a:solidFill>
                  <a:srgbClr val="EB8A2D"/>
                </a:solidFill>
              </a:rPr>
              <a:t>Review</a:t>
            </a:r>
          </a:p>
          <a:p>
            <a:pPr marL="342900" indent="-342900">
              <a:buFont typeface="Arial" panose="020B0604020202020204" pitchFamily="34" charset="0"/>
              <a:buChar char="•"/>
            </a:pPr>
            <a:r>
              <a:rPr lang="en-US" dirty="0" smtClean="0"/>
              <a:t>Open discussion to see what they remember</a:t>
            </a:r>
          </a:p>
          <a:p>
            <a:pPr marL="342900" indent="-342900">
              <a:buFont typeface="Arial" panose="020B0604020202020204" pitchFamily="34" charset="0"/>
              <a:buChar char="•"/>
            </a:pPr>
            <a:r>
              <a:rPr lang="en-US" dirty="0" smtClean="0"/>
              <a:t>After hearing comments, sum up last week’s theme</a:t>
            </a:r>
          </a:p>
          <a:p>
            <a:pPr marL="342900" indent="-342900">
              <a:buFont typeface="Arial" panose="020B0604020202020204" pitchFamily="34" charset="0"/>
              <a:buChar char="•"/>
            </a:pPr>
            <a:r>
              <a:rPr lang="en-US" dirty="0" smtClean="0"/>
              <a:t>Ask how the weekly challenge went</a:t>
            </a:r>
          </a:p>
          <a:p>
            <a:endParaRPr lang="en-US" dirty="0"/>
          </a:p>
          <a:p>
            <a:r>
              <a:rPr lang="en-US" b="1" dirty="0" smtClean="0">
                <a:solidFill>
                  <a:srgbClr val="EB8A2D"/>
                </a:solidFill>
              </a:rPr>
              <a:t>Introduce the new lesson</a:t>
            </a:r>
          </a:p>
          <a:p>
            <a:pPr marL="342900" indent="-342900">
              <a:buFont typeface="Arial" panose="020B0604020202020204" pitchFamily="34" charset="0"/>
              <a:buChar char="•"/>
            </a:pPr>
            <a:r>
              <a:rPr lang="en-US" dirty="0" smtClean="0"/>
              <a:t>Start with questions to get the participants involved</a:t>
            </a:r>
          </a:p>
          <a:p>
            <a:pPr marL="342900" indent="-342900">
              <a:buFont typeface="Arial" panose="020B0604020202020204" pitchFamily="34" charset="0"/>
              <a:buChar char="•"/>
            </a:pPr>
            <a:r>
              <a:rPr lang="en-US" dirty="0" smtClean="0"/>
              <a:t>Share theme</a:t>
            </a:r>
          </a:p>
          <a:p>
            <a:pPr marL="342900" indent="-342900">
              <a:buFont typeface="Arial" panose="020B0604020202020204" pitchFamily="34" charset="0"/>
              <a:buChar char="•"/>
            </a:pPr>
            <a:r>
              <a:rPr lang="en-US" dirty="0" smtClean="0"/>
              <a:t>Explain flow of class</a:t>
            </a:r>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598" y="4144430"/>
            <a:ext cx="3464028" cy="2598021"/>
          </a:xfrm>
          <a:prstGeom prst="rect">
            <a:avLst/>
          </a:prstGeom>
          <a:ln>
            <a:solidFill>
              <a:schemeClr val="tx1">
                <a:lumMod val="50000"/>
              </a:schemeClr>
            </a:solidFill>
          </a:ln>
          <a:effectLst/>
        </p:spPr>
      </p:pic>
    </p:spTree>
    <p:extLst>
      <p:ext uri="{BB962C8B-B14F-4D97-AF65-F5344CB8AC3E}">
        <p14:creationId xmlns:p14="http://schemas.microsoft.com/office/powerpoint/2010/main" val="117257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Slideshow </a:t>
            </a:r>
            <a:endParaRPr lang="en-US" dirty="0"/>
          </a:p>
        </p:txBody>
      </p:sp>
      <p:sp>
        <p:nvSpPr>
          <p:cNvPr id="4" name="TextBox 3"/>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1" name="TextBox 4"/>
          <p:cNvSpPr txBox="1"/>
          <p:nvPr/>
        </p:nvSpPr>
        <p:spPr>
          <a:xfrm>
            <a:off x="2190229" y="1429210"/>
            <a:ext cx="6807201" cy="47089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smtClean="0">
                <a:solidFill>
                  <a:srgbClr val="EB8A2D"/>
                </a:solidFill>
                <a:latin typeface="Arial" panose="020B0604020202020204" pitchFamily="34" charset="0"/>
                <a:cs typeface="Arial" panose="020B0604020202020204" pitchFamily="34" charset="0"/>
              </a:rPr>
              <a:t>Slide one:</a:t>
            </a:r>
            <a:r>
              <a:rPr lang="en-US" sz="2000" dirty="0" smtClean="0">
                <a:solidFill>
                  <a:srgbClr val="EB8A2D"/>
                </a:solidFill>
                <a:latin typeface="Arial" panose="020B0604020202020204" pitchFamily="34" charset="0"/>
                <a:cs typeface="Arial" panose="020B0604020202020204" pitchFamily="34" charset="0"/>
              </a:rPr>
              <a:t> </a:t>
            </a:r>
            <a:r>
              <a:rPr lang="en-US" sz="2000" dirty="0" smtClean="0">
                <a:solidFill>
                  <a:schemeClr val="tx1">
                    <a:lumMod val="50000"/>
                  </a:schemeClr>
                </a:solidFill>
                <a:latin typeface="Arial" panose="020B0604020202020204" pitchFamily="34" charset="0"/>
                <a:cs typeface="Arial" panose="020B0604020202020204" pitchFamily="34" charset="0"/>
              </a:rPr>
              <a:t>Ask why food safety should be a top priority</a:t>
            </a:r>
          </a:p>
          <a:p>
            <a:pPr marL="342900" indent="-342900">
              <a:buFont typeface="Arial" panose="020B0604020202020204" pitchFamily="34" charset="0"/>
              <a:buChar char="•"/>
            </a:pPr>
            <a:r>
              <a:rPr lang="en-US" sz="2000" b="1" dirty="0">
                <a:solidFill>
                  <a:srgbClr val="EB8A2D"/>
                </a:solidFill>
                <a:latin typeface="Arial" panose="020B0604020202020204" pitchFamily="34" charset="0"/>
                <a:cs typeface="Arial" panose="020B0604020202020204" pitchFamily="34" charset="0"/>
              </a:rPr>
              <a:t>Slide </a:t>
            </a:r>
            <a:r>
              <a:rPr lang="en-US" sz="2000" b="1" dirty="0" smtClean="0">
                <a:solidFill>
                  <a:srgbClr val="EB8A2D"/>
                </a:solidFill>
                <a:latin typeface="Arial" panose="020B0604020202020204" pitchFamily="34" charset="0"/>
                <a:cs typeface="Arial" panose="020B0604020202020204" pitchFamily="34" charset="0"/>
              </a:rPr>
              <a:t>two: </a:t>
            </a:r>
            <a:r>
              <a:rPr lang="en-US" sz="2000" dirty="0" smtClean="0">
                <a:solidFill>
                  <a:schemeClr val="tx1">
                    <a:lumMod val="50000"/>
                  </a:schemeClr>
                </a:solidFill>
                <a:latin typeface="Arial" panose="020B0604020202020204" pitchFamily="34" charset="0"/>
                <a:cs typeface="Arial" panose="020B0604020202020204" pitchFamily="34" charset="0"/>
              </a:rPr>
              <a:t>Highlight the immune system characteristics of children 5 and under</a:t>
            </a:r>
          </a:p>
          <a:p>
            <a:pPr marL="342900" indent="-342900">
              <a:buFont typeface="Arial" panose="020B0604020202020204" pitchFamily="34" charset="0"/>
              <a:buChar char="•"/>
            </a:pPr>
            <a:r>
              <a:rPr lang="en-US" sz="2000" b="1" dirty="0">
                <a:solidFill>
                  <a:srgbClr val="EB8A2D"/>
                </a:solidFill>
                <a:latin typeface="Arial" panose="020B0604020202020204" pitchFamily="34" charset="0"/>
                <a:cs typeface="Arial" panose="020B0604020202020204" pitchFamily="34" charset="0"/>
              </a:rPr>
              <a:t>Slide </a:t>
            </a:r>
            <a:r>
              <a:rPr lang="en-US" sz="2000" b="1" dirty="0" smtClean="0">
                <a:solidFill>
                  <a:srgbClr val="EB8A2D"/>
                </a:solidFill>
                <a:latin typeface="Arial" panose="020B0604020202020204" pitchFamily="34" charset="0"/>
                <a:cs typeface="Arial" panose="020B0604020202020204" pitchFamily="34" charset="0"/>
              </a:rPr>
              <a:t>three: </a:t>
            </a:r>
            <a:r>
              <a:rPr lang="en-US" sz="2000" dirty="0" smtClean="0">
                <a:solidFill>
                  <a:schemeClr val="tx1">
                    <a:lumMod val="50000"/>
                  </a:schemeClr>
                </a:solidFill>
                <a:latin typeface="Arial" panose="020B0604020202020204" pitchFamily="34" charset="0"/>
                <a:cs typeface="Arial" panose="020B0604020202020204" pitchFamily="34" charset="0"/>
              </a:rPr>
              <a:t>Explain that food safety reduces risk with just a few steps and pass out Keeping Food Safe handout</a:t>
            </a:r>
          </a:p>
          <a:p>
            <a:pPr marL="342900" indent="-342900">
              <a:buFont typeface="Arial" panose="020B0604020202020204" pitchFamily="34" charset="0"/>
              <a:buChar char="•"/>
            </a:pPr>
            <a:r>
              <a:rPr lang="en-US" sz="2000" b="1" dirty="0">
                <a:solidFill>
                  <a:srgbClr val="EB8A2D"/>
                </a:solidFill>
                <a:latin typeface="Arial" panose="020B0604020202020204" pitchFamily="34" charset="0"/>
                <a:cs typeface="Arial" panose="020B0604020202020204" pitchFamily="34" charset="0"/>
              </a:rPr>
              <a:t>Slide </a:t>
            </a:r>
            <a:r>
              <a:rPr lang="en-US" sz="2000" b="1" dirty="0" smtClean="0">
                <a:solidFill>
                  <a:srgbClr val="EB8A2D"/>
                </a:solidFill>
                <a:latin typeface="Arial" panose="020B0604020202020204" pitchFamily="34" charset="0"/>
                <a:cs typeface="Arial" panose="020B0604020202020204" pitchFamily="34" charset="0"/>
              </a:rPr>
              <a:t>four: </a:t>
            </a:r>
            <a:r>
              <a:rPr lang="en-US" sz="2000" dirty="0" smtClean="0">
                <a:solidFill>
                  <a:schemeClr val="tx1">
                    <a:lumMod val="50000"/>
                  </a:schemeClr>
                </a:solidFill>
                <a:latin typeface="Arial" panose="020B0604020202020204" pitchFamily="34" charset="0"/>
                <a:cs typeface="Arial" panose="020B0604020202020204" pitchFamily="34" charset="0"/>
              </a:rPr>
              <a:t>Review hand washing</a:t>
            </a:r>
          </a:p>
          <a:p>
            <a:pPr marL="342900" indent="-342900">
              <a:buFont typeface="Arial" panose="020B0604020202020204" pitchFamily="34" charset="0"/>
              <a:buChar char="•"/>
            </a:pPr>
            <a:r>
              <a:rPr lang="en-US" sz="2000" b="1" dirty="0">
                <a:solidFill>
                  <a:srgbClr val="EB8A2D"/>
                </a:solidFill>
                <a:latin typeface="Arial" panose="020B0604020202020204" pitchFamily="34" charset="0"/>
                <a:cs typeface="Arial" panose="020B0604020202020204" pitchFamily="34" charset="0"/>
              </a:rPr>
              <a:t>Slide </a:t>
            </a:r>
            <a:r>
              <a:rPr lang="en-US" sz="2000" b="1" dirty="0" smtClean="0">
                <a:solidFill>
                  <a:srgbClr val="EB8A2D"/>
                </a:solidFill>
                <a:latin typeface="Arial" panose="020B0604020202020204" pitchFamily="34" charset="0"/>
                <a:cs typeface="Arial" panose="020B0604020202020204" pitchFamily="34" charset="0"/>
              </a:rPr>
              <a:t>five: </a:t>
            </a:r>
            <a:r>
              <a:rPr lang="en-US" sz="2000" dirty="0" smtClean="0">
                <a:solidFill>
                  <a:schemeClr val="tx1">
                    <a:lumMod val="50000"/>
                  </a:schemeClr>
                </a:solidFill>
                <a:latin typeface="Arial" panose="020B0604020202020204" pitchFamily="34" charset="0"/>
                <a:cs typeface="Arial" panose="020B0604020202020204" pitchFamily="34" charset="0"/>
              </a:rPr>
              <a:t>If time permits, conduct the cross-contamination demonstration</a:t>
            </a:r>
          </a:p>
          <a:p>
            <a:pPr marL="342900" indent="-342900">
              <a:buFont typeface="Arial" panose="020B0604020202020204" pitchFamily="34" charset="0"/>
              <a:buChar char="•"/>
            </a:pPr>
            <a:r>
              <a:rPr lang="en-US" sz="2000" b="1" dirty="0">
                <a:solidFill>
                  <a:srgbClr val="EB8A2D"/>
                </a:solidFill>
                <a:latin typeface="Arial" panose="020B0604020202020204" pitchFamily="34" charset="0"/>
                <a:cs typeface="Arial" panose="020B0604020202020204" pitchFamily="34" charset="0"/>
              </a:rPr>
              <a:t>Slide </a:t>
            </a:r>
            <a:r>
              <a:rPr lang="en-US" sz="2000" b="1" dirty="0" smtClean="0">
                <a:solidFill>
                  <a:srgbClr val="EB8A2D"/>
                </a:solidFill>
                <a:latin typeface="Arial" panose="020B0604020202020204" pitchFamily="34" charset="0"/>
                <a:cs typeface="Arial" panose="020B0604020202020204" pitchFamily="34" charset="0"/>
              </a:rPr>
              <a:t>six: </a:t>
            </a:r>
            <a:r>
              <a:rPr lang="en-US" sz="2000" dirty="0" smtClean="0">
                <a:solidFill>
                  <a:schemeClr val="tx1">
                    <a:lumMod val="50000"/>
                  </a:schemeClr>
                </a:solidFill>
                <a:latin typeface="Arial" panose="020B0604020202020204" pitchFamily="34" charset="0"/>
                <a:cs typeface="Arial" panose="020B0604020202020204" pitchFamily="34" charset="0"/>
              </a:rPr>
              <a:t>Discuss cleaning solutions and state regulations</a:t>
            </a:r>
          </a:p>
          <a:p>
            <a:pPr marL="342900" indent="-342900">
              <a:buFont typeface="Arial" panose="020B0604020202020204" pitchFamily="34" charset="0"/>
              <a:buChar char="•"/>
            </a:pPr>
            <a:r>
              <a:rPr lang="en-US" sz="2000" b="1" dirty="0">
                <a:solidFill>
                  <a:srgbClr val="EB8A2D"/>
                </a:solidFill>
                <a:latin typeface="Arial" panose="020B0604020202020204" pitchFamily="34" charset="0"/>
                <a:cs typeface="Arial" panose="020B0604020202020204" pitchFamily="34" charset="0"/>
              </a:rPr>
              <a:t>Slide </a:t>
            </a:r>
            <a:r>
              <a:rPr lang="en-US" sz="2000" b="1" dirty="0" smtClean="0">
                <a:solidFill>
                  <a:srgbClr val="EB8A2D"/>
                </a:solidFill>
                <a:latin typeface="Arial" panose="020B0604020202020204" pitchFamily="34" charset="0"/>
                <a:cs typeface="Arial" panose="020B0604020202020204" pitchFamily="34" charset="0"/>
              </a:rPr>
              <a:t>seven: </a:t>
            </a:r>
            <a:r>
              <a:rPr lang="en-US" sz="2000" dirty="0" smtClean="0">
                <a:solidFill>
                  <a:schemeClr val="tx1">
                    <a:lumMod val="50000"/>
                  </a:schemeClr>
                </a:solidFill>
                <a:latin typeface="Arial" panose="020B0604020202020204" pitchFamily="34" charset="0"/>
                <a:cs typeface="Arial" panose="020B0604020202020204" pitchFamily="34" charset="0"/>
              </a:rPr>
              <a:t>Discuss relationship between time and temperature for food storage</a:t>
            </a:r>
          </a:p>
          <a:p>
            <a:pPr marL="342900" indent="-342900">
              <a:buFont typeface="Arial" panose="020B0604020202020204" pitchFamily="34" charset="0"/>
              <a:buChar char="•"/>
            </a:pPr>
            <a:endParaRPr lang="en-US" sz="2000" dirty="0">
              <a:solidFill>
                <a:schemeClr val="tx1">
                  <a:lumMod val="50000"/>
                </a:schemeClr>
              </a:solidFill>
              <a:latin typeface="Arial" panose="020B0604020202020204" pitchFamily="34" charset="0"/>
              <a:cs typeface="Arial" panose="020B0604020202020204" pitchFamily="34" charset="0"/>
            </a:endParaRPr>
          </a:p>
          <a:p>
            <a:endParaRPr lang="en-US" sz="2000" b="1" i="1" dirty="0">
              <a:solidFill>
                <a:schemeClr val="tx1">
                  <a:lumMod val="50000"/>
                </a:schemeClr>
              </a:solidFill>
              <a:latin typeface="Arial" panose="020B0604020202020204" pitchFamily="34" charset="0"/>
              <a:cs typeface="Arial" panose="020B0604020202020204" pitchFamily="34" charset="0"/>
            </a:endParaRPr>
          </a:p>
        </p:txBody>
      </p:sp>
      <p:sp>
        <p:nvSpPr>
          <p:cNvPr id="12" name="TextBox 4"/>
          <p:cNvSpPr txBox="1"/>
          <p:nvPr/>
        </p:nvSpPr>
        <p:spPr>
          <a:xfrm>
            <a:off x="2158999" y="5411304"/>
            <a:ext cx="6807201"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smtClean="0">
                <a:solidFill>
                  <a:srgbClr val="EB8A2D"/>
                </a:solidFill>
                <a:latin typeface="Arial" panose="020B0604020202020204" pitchFamily="34" charset="0"/>
                <a:cs typeface="Arial" panose="020B0604020202020204" pitchFamily="34" charset="0"/>
              </a:rPr>
              <a:t>Slide eight:</a:t>
            </a:r>
            <a:r>
              <a:rPr lang="en-US" sz="2000" dirty="0" smtClean="0">
                <a:solidFill>
                  <a:srgbClr val="EB8A2D"/>
                </a:solidFill>
                <a:latin typeface="Arial" panose="020B0604020202020204" pitchFamily="34" charset="0"/>
                <a:cs typeface="Arial" panose="020B0604020202020204" pitchFamily="34" charset="0"/>
              </a:rPr>
              <a:t> </a:t>
            </a:r>
            <a:r>
              <a:rPr lang="en-US" sz="2000" dirty="0" smtClean="0">
                <a:solidFill>
                  <a:schemeClr val="tx1">
                    <a:lumMod val="50000"/>
                  </a:schemeClr>
                </a:solidFill>
                <a:latin typeface="Arial" panose="020B0604020202020204" pitchFamily="34" charset="0"/>
                <a:cs typeface="Arial" panose="020B0604020202020204" pitchFamily="34" charset="0"/>
              </a:rPr>
              <a:t>Review physical safety boundaries for caretaker kitchens</a:t>
            </a:r>
          </a:p>
          <a:p>
            <a:pPr marL="342900" indent="-342900">
              <a:buFont typeface="Arial" panose="020B0604020202020204" pitchFamily="34" charset="0"/>
              <a:buChar char="•"/>
            </a:pPr>
            <a:r>
              <a:rPr lang="en-US" sz="2000" b="1" dirty="0">
                <a:solidFill>
                  <a:srgbClr val="EB8A2D"/>
                </a:solidFill>
                <a:latin typeface="Arial" panose="020B0604020202020204" pitchFamily="34" charset="0"/>
                <a:cs typeface="Arial" panose="020B0604020202020204" pitchFamily="34" charset="0"/>
              </a:rPr>
              <a:t>Slide </a:t>
            </a:r>
            <a:r>
              <a:rPr lang="en-US" sz="2000" b="1" dirty="0" smtClean="0">
                <a:solidFill>
                  <a:srgbClr val="EB8A2D"/>
                </a:solidFill>
                <a:latin typeface="Arial" panose="020B0604020202020204" pitchFamily="34" charset="0"/>
                <a:cs typeface="Arial" panose="020B0604020202020204" pitchFamily="34" charset="0"/>
              </a:rPr>
              <a:t>nine: </a:t>
            </a:r>
            <a:r>
              <a:rPr lang="en-US" sz="2000" dirty="0" smtClean="0">
                <a:solidFill>
                  <a:schemeClr val="tx1">
                    <a:lumMod val="50000"/>
                  </a:schemeClr>
                </a:solidFill>
                <a:latin typeface="Arial" panose="020B0604020202020204" pitchFamily="34" charset="0"/>
                <a:cs typeface="Arial" panose="020B0604020202020204" pitchFamily="34" charset="0"/>
              </a:rPr>
              <a:t>Culinary instructor facilitates dialogue about cooking likes, dislikes, and strategy</a:t>
            </a:r>
            <a:endParaRPr lang="en-US" sz="2000" b="1" i="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09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Cooking &amp; Food Safety </a:t>
            </a:r>
            <a:endParaRPr lang="en-US" dirty="0"/>
          </a:p>
        </p:txBody>
      </p:sp>
      <p:sp>
        <p:nvSpPr>
          <p:cNvPr id="3" name="Content Placeholder 2"/>
          <p:cNvSpPr>
            <a:spLocks noGrp="1"/>
          </p:cNvSpPr>
          <p:nvPr>
            <p:ph idx="1"/>
          </p:nvPr>
        </p:nvSpPr>
        <p:spPr>
          <a:xfrm>
            <a:off x="2209800" y="2086193"/>
            <a:ext cx="6705600" cy="4771807"/>
          </a:xfrm>
        </p:spPr>
        <p:txBody>
          <a:bodyPr/>
          <a:lstStyle/>
          <a:p>
            <a:r>
              <a:rPr lang="en-US" b="1" dirty="0" smtClean="0">
                <a:solidFill>
                  <a:srgbClr val="EB8A2D"/>
                </a:solidFill>
              </a:rPr>
              <a:t>Reinforce food safety</a:t>
            </a:r>
          </a:p>
          <a:p>
            <a:pPr marL="342900" indent="-342900">
              <a:buFont typeface="Arial" panose="020B0604020202020204" pitchFamily="34" charset="0"/>
              <a:buChar char="•"/>
            </a:pPr>
            <a:r>
              <a:rPr lang="en-US" dirty="0" smtClean="0"/>
              <a:t>Review hand washing and knife safety</a:t>
            </a:r>
          </a:p>
          <a:p>
            <a:pPr marL="342900" indent="-342900">
              <a:buFont typeface="Arial" panose="020B0604020202020204" pitchFamily="34" charset="0"/>
              <a:buChar char="•"/>
            </a:pPr>
            <a:endParaRPr lang="en-US" dirty="0" smtClean="0"/>
          </a:p>
          <a:p>
            <a:r>
              <a:rPr lang="en-US" b="1" dirty="0" smtClean="0">
                <a:solidFill>
                  <a:srgbClr val="EB8A2D"/>
                </a:solidFill>
              </a:rPr>
              <a:t>Creating Connections</a:t>
            </a:r>
          </a:p>
          <a:p>
            <a:pPr marL="342900" indent="-342900">
              <a:buFont typeface="Arial" panose="020B0604020202020204" pitchFamily="34" charset="0"/>
              <a:buChar char="•"/>
            </a:pPr>
            <a:r>
              <a:rPr lang="en-US" dirty="0" smtClean="0"/>
              <a:t>Discuss recipes as frameworks</a:t>
            </a:r>
          </a:p>
          <a:p>
            <a:pPr marL="342900" indent="-342900">
              <a:buFont typeface="Arial" panose="020B0604020202020204" pitchFamily="34" charset="0"/>
              <a:buChar char="•"/>
            </a:pPr>
            <a:r>
              <a:rPr lang="en-US" dirty="0" smtClean="0"/>
              <a:t>Discuss modifying recipes to make them less expensive</a:t>
            </a:r>
          </a:p>
          <a:p>
            <a:pPr marL="342900" indent="-342900">
              <a:buFont typeface="Arial" panose="020B0604020202020204" pitchFamily="34" charset="0"/>
              <a:buChar char="•"/>
            </a:pPr>
            <a:r>
              <a:rPr lang="en-US" dirty="0" smtClean="0"/>
              <a:t>Discuss time-saving techniques</a:t>
            </a:r>
            <a:r>
              <a:rPr lang="en-US" dirty="0"/>
              <a:t> </a:t>
            </a:r>
            <a:r>
              <a:rPr lang="en-US" dirty="0" smtClean="0"/>
              <a:t>and pass out Cook It Up Quick handout</a:t>
            </a:r>
          </a:p>
          <a:p>
            <a:pPr marL="342900" indent="-342900">
              <a:buFont typeface="Arial" panose="020B0604020202020204" pitchFamily="34" charset="0"/>
              <a:buChar char="•"/>
            </a:pPr>
            <a:r>
              <a:rPr lang="en-US" dirty="0" smtClean="0"/>
              <a:t>Highlight kid-friendly steps in the recipe</a:t>
            </a:r>
          </a:p>
        </p:txBody>
      </p:sp>
      <p:sp>
        <p:nvSpPr>
          <p:cNvPr id="4" name="TextBox 3"/>
          <p:cNvSpPr txBox="1"/>
          <p:nvPr/>
        </p:nvSpPr>
        <p:spPr>
          <a:xfrm>
            <a:off x="0" y="721324"/>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97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Together </a:t>
            </a:r>
            <a:endParaRPr lang="en-US" dirty="0"/>
          </a:p>
        </p:txBody>
      </p:sp>
      <p:sp>
        <p:nvSpPr>
          <p:cNvPr id="3" name="Content Placeholder 2"/>
          <p:cNvSpPr>
            <a:spLocks noGrp="1"/>
          </p:cNvSpPr>
          <p:nvPr>
            <p:ph idx="1"/>
          </p:nvPr>
        </p:nvSpPr>
        <p:spPr>
          <a:xfrm>
            <a:off x="2209800" y="1650207"/>
            <a:ext cx="6705600" cy="5207793"/>
          </a:xfrm>
        </p:spPr>
        <p:txBody>
          <a:bodyPr>
            <a:normAutofit/>
          </a:bodyPr>
          <a:lstStyle/>
          <a:p>
            <a:pPr marL="457200" indent="-457200">
              <a:buFont typeface="Arial" pitchFamily="34" charset="0"/>
              <a:buAutoNum type="arabicPeriod"/>
            </a:pPr>
            <a:endParaRPr lang="en-US" dirty="0"/>
          </a:p>
          <a:p>
            <a:pPr marL="457200" indent="-457200">
              <a:buFont typeface="Arial" pitchFamily="34" charset="0"/>
              <a:buAutoNum type="arabicPeriod"/>
            </a:pPr>
            <a:endParaRPr lang="en-US" dirty="0" smtClean="0"/>
          </a:p>
          <a:p>
            <a:pPr marL="457200" indent="-457200">
              <a:buFont typeface="Arial" pitchFamily="34" charset="0"/>
              <a:buAutoNum type="arabicPeriod"/>
            </a:pPr>
            <a:endParaRPr lang="en-US" dirty="0" smtClean="0"/>
          </a:p>
          <a:p>
            <a:pPr marL="457200" indent="-457200">
              <a:buAutoNum type="arabicPeriod"/>
            </a:pPr>
            <a:endParaRPr lang="en-US" dirty="0"/>
          </a:p>
          <a:p>
            <a:endParaRPr lang="en-US" dirty="0"/>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2209800" y="1680082"/>
            <a:ext cx="648324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Have participants summarize food safety tips</a:t>
            </a:r>
          </a:p>
          <a:p>
            <a:pPr marL="285750" indent="-28575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Ask participants what skills they feel better about after class</a:t>
            </a:r>
          </a:p>
          <a:p>
            <a:pPr marL="285750" indent="-28575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Have participants complete the Set Goals: Safe Cooking with Confidence worksheet</a:t>
            </a:r>
            <a:endParaRPr lang="en-US" sz="2000" dirty="0">
              <a:solidFill>
                <a:schemeClr val="tx1">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81" t="25457" r="10087" b="287"/>
          <a:stretch/>
        </p:blipFill>
        <p:spPr>
          <a:xfrm>
            <a:off x="3513302" y="3770413"/>
            <a:ext cx="4098595" cy="2958449"/>
          </a:xfrm>
          <a:prstGeom prst="rect">
            <a:avLst/>
          </a:prstGeom>
          <a:ln>
            <a:solidFill>
              <a:schemeClr val="tx1">
                <a:lumMod val="50000"/>
              </a:schemeClr>
            </a:solidFill>
          </a:ln>
        </p:spPr>
      </p:pic>
    </p:spTree>
    <p:extLst>
      <p:ext uri="{BB962C8B-B14F-4D97-AF65-F5344CB8AC3E}">
        <p14:creationId xmlns:p14="http://schemas.microsoft.com/office/powerpoint/2010/main" val="234580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20356</TotalTime>
  <Words>548</Words>
  <Application>Microsoft Office PowerPoint</Application>
  <PresentationFormat>On-screen Show (4:3)</PresentationFormat>
  <Paragraphs>63</Paragraphs>
  <Slides>5</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Georgia</vt:lpstr>
      <vt:lpstr>CM Theme</vt:lpstr>
      <vt:lpstr>PowerPoint Presentation</vt:lpstr>
      <vt:lpstr>Introduction </vt:lpstr>
      <vt:lpstr>Module 2 Slideshow </vt:lpstr>
      <vt:lpstr>Cooking &amp; Food Safety </vt:lpstr>
      <vt:lpstr>Eating Together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Dovico, Kelsey</cp:lastModifiedBy>
  <cp:revision>293</cp:revision>
  <dcterms:created xsi:type="dcterms:W3CDTF">2014-08-06T17:27:00Z</dcterms:created>
  <dcterms:modified xsi:type="dcterms:W3CDTF">2017-07-20T12:40:33Z</dcterms:modified>
</cp:coreProperties>
</file>