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74" r:id="rId2"/>
    <p:sldId id="275" r:id="rId3"/>
    <p:sldId id="276" r:id="rId4"/>
    <p:sldId id="277" r:id="rId5"/>
    <p:sldId id="256" r:id="rId6"/>
    <p:sldId id="278" r:id="rId7"/>
    <p:sldId id="280" r:id="rId8"/>
    <p:sldId id="284" r:id="rId9"/>
    <p:sldId id="282" r:id="rId10"/>
    <p:sldId id="283" r:id="rId11"/>
    <p:sldId id="267" r:id="rId12"/>
    <p:sldId id="268" r:id="rId13"/>
    <p:sldId id="285" r:id="rId14"/>
    <p:sldId id="272" r:id="rId15"/>
    <p:sldId id="269" r:id="rId16"/>
    <p:sldId id="270" r:id="rId17"/>
    <p:sldId id="271" r:id="rId18"/>
    <p:sldId id="286" r:id="rId19"/>
    <p:sldId id="287" r:id="rId20"/>
    <p:sldId id="289" r:id="rId21"/>
    <p:sldId id="319" r:id="rId22"/>
    <p:sldId id="291" r:id="rId23"/>
    <p:sldId id="294" r:id="rId24"/>
    <p:sldId id="293" r:id="rId25"/>
    <p:sldId id="288" r:id="rId26"/>
    <p:sldId id="295" r:id="rId27"/>
    <p:sldId id="298" r:id="rId28"/>
    <p:sldId id="302" r:id="rId29"/>
    <p:sldId id="299" r:id="rId30"/>
    <p:sldId id="300" r:id="rId31"/>
    <p:sldId id="301" r:id="rId32"/>
    <p:sldId id="297" r:id="rId33"/>
    <p:sldId id="303" r:id="rId34"/>
    <p:sldId id="304" r:id="rId35"/>
    <p:sldId id="305" r:id="rId36"/>
    <p:sldId id="290" r:id="rId37"/>
    <p:sldId id="306" r:id="rId38"/>
    <p:sldId id="307" r:id="rId39"/>
    <p:sldId id="308" r:id="rId40"/>
    <p:sldId id="309" r:id="rId41"/>
    <p:sldId id="310" r:id="rId42"/>
    <p:sldId id="311" r:id="rId43"/>
    <p:sldId id="317" r:id="rId44"/>
    <p:sldId id="314" r:id="rId45"/>
    <p:sldId id="315" r:id="rId46"/>
    <p:sldId id="312" r:id="rId47"/>
    <p:sldId id="313" r:id="rId48"/>
    <p:sldId id="316" r:id="rId49"/>
    <p:sldId id="318"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4" autoAdjust="0"/>
    <p:restoredTop sz="84386" autoAdjust="0"/>
  </p:normalViewPr>
  <p:slideViewPr>
    <p:cSldViewPr snapToObjects="1">
      <p:cViewPr varScale="1">
        <p:scale>
          <a:sx n="75" d="100"/>
          <a:sy n="75" d="100"/>
        </p:scale>
        <p:origin x="90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p:cViewPr varScale="1">
        <p:scale>
          <a:sx n="60" d="100"/>
          <a:sy n="60" d="100"/>
        </p:scale>
        <p:origin x="-249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89DB23E-CAD8-4B8A-8A1A-B5F67697BBD1}" type="datetimeFigureOut">
              <a:rPr lang="en-US"/>
              <a:pPr>
                <a:defRPr/>
              </a:pPr>
              <a:t>7/2/2018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A4B82B0-4BCD-4C25-9CEE-E982A9B36243}" type="slidenum">
              <a:rPr lang="en-US"/>
              <a:pPr>
                <a:defRPr/>
              </a:pPr>
              <a:t>‹#›</a:t>
            </a:fld>
            <a:endParaRPr lang="en-US"/>
          </a:p>
        </p:txBody>
      </p:sp>
    </p:spTree>
    <p:extLst>
      <p:ext uri="{BB962C8B-B14F-4D97-AF65-F5344CB8AC3E}">
        <p14:creationId xmlns:p14="http://schemas.microsoft.com/office/powerpoint/2010/main" val="14305599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pPr>
              <a:defRPr/>
            </a:pPr>
            <a:endParaRPr lang="en-US" b="0" i="0" u="none" baseline="0" dirty="0" smtClean="0">
              <a:solidFill>
                <a:srgbClr val="FFFF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1</a:t>
            </a:fld>
            <a:endParaRPr lang="en-US"/>
          </a:p>
        </p:txBody>
      </p:sp>
    </p:spTree>
    <p:extLst>
      <p:ext uri="{BB962C8B-B14F-4D97-AF65-F5344CB8AC3E}">
        <p14:creationId xmlns:p14="http://schemas.microsoft.com/office/powerpoint/2010/main" val="1066666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r>
              <a:rPr lang="en-US" b="1" baseline="0" dirty="0" smtClean="0"/>
              <a:t>Ask</a:t>
            </a:r>
            <a:r>
              <a:rPr lang="en-US" b="0" baseline="0" dirty="0" smtClean="0"/>
              <a:t>:</a:t>
            </a:r>
            <a:r>
              <a:rPr lang="en-US" b="1" baseline="0" dirty="0" smtClean="0"/>
              <a:t> </a:t>
            </a:r>
            <a:r>
              <a:rPr lang="en-US" b="0" i="0" baseline="0" dirty="0" smtClean="0"/>
              <a:t>Do you sit and share meals with the children in your care? Why or why not? Why is this important?</a:t>
            </a:r>
          </a:p>
          <a:p>
            <a:endParaRPr lang="en-US" b="0" i="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baseline="0" dirty="0" smtClean="0"/>
              <a:t>Share</a:t>
            </a:r>
            <a:r>
              <a:rPr lang="en-US" b="0" i="0" baseline="0" dirty="0" smtClean="0"/>
              <a:t>: </a:t>
            </a:r>
            <a:r>
              <a:rPr lang="en-US" baseline="0" dirty="0" smtClean="0"/>
              <a:t>It gives you the opportunity to teach and model healthy eating behaviors, such as: How to use serving utensils, appropriate portion sizes and pacing, socializing, eating a variety of healthy foods, etc. It also gives you the opportunity to make mealtimes a pleasant, social experience, and facilitate discussion among children (or narrate, for the younger ones). </a:t>
            </a:r>
          </a:p>
          <a:p>
            <a:endParaRPr lang="en-US" b="0" i="0" baseline="0" dirty="0" smtClean="0"/>
          </a:p>
          <a:p>
            <a:r>
              <a:rPr lang="en-US" b="0" baseline="0" dirty="0" smtClean="0"/>
              <a:t>Positive role modeling correlates with an increased interest in food and less food fussiness among children. A child is more likely to try a food if he or she observes an adult enjoying it.</a:t>
            </a:r>
          </a:p>
          <a:p>
            <a:endParaRPr lang="en-US" b="0" baseline="0" dirty="0" smtClean="0"/>
          </a:p>
          <a:p>
            <a:r>
              <a:rPr lang="en-US" b="1" i="0" baseline="0" dirty="0" smtClean="0"/>
              <a:t>Ask</a:t>
            </a:r>
            <a:r>
              <a:rPr lang="en-US" b="0" i="1" baseline="0" dirty="0" smtClean="0"/>
              <a:t>: </a:t>
            </a:r>
            <a:r>
              <a:rPr lang="en-US" b="0" i="0" baseline="0" dirty="0" smtClean="0"/>
              <a:t>What are some other ways adults can model positive behaviors or attitudes? Poor behaviors or attitudes?</a:t>
            </a:r>
          </a:p>
          <a:p>
            <a:endParaRPr lang="en-US" b="1" baseline="0" dirty="0" smtClean="0"/>
          </a:p>
          <a:p>
            <a:endParaRPr lang="en-US" b="0" dirty="0" smtClean="0"/>
          </a:p>
          <a:p>
            <a:endParaRPr lang="en-US" b="0" dirty="0" smtClean="0"/>
          </a:p>
          <a:p>
            <a:endParaRPr lang="en-US" b="1" baseline="0" dirty="0" smtClean="0"/>
          </a:p>
          <a:p>
            <a:endParaRPr lang="en-US" b="1" baseline="0" dirty="0" smtClean="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13</a:t>
            </a:fld>
            <a:endParaRPr lang="en-US"/>
          </a:p>
        </p:txBody>
      </p:sp>
    </p:spTree>
    <p:extLst>
      <p:ext uri="{BB962C8B-B14F-4D97-AF65-F5344CB8AC3E}">
        <p14:creationId xmlns:p14="http://schemas.microsoft.com/office/powerpoint/2010/main" val="373774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r>
              <a:rPr lang="en-US" b="1" dirty="0" smtClean="0"/>
              <a:t>Don’t need to read slide, just notes below: </a:t>
            </a:r>
          </a:p>
          <a:p>
            <a:endParaRPr lang="en-US" b="1" dirty="0" smtClean="0"/>
          </a:p>
          <a:p>
            <a:r>
              <a:rPr lang="en-US" b="1" dirty="0" smtClean="0"/>
              <a:t>Share:</a:t>
            </a:r>
            <a:r>
              <a:rPr lang="en-US" b="1" baseline="0" dirty="0" smtClean="0"/>
              <a:t> </a:t>
            </a:r>
            <a:r>
              <a:rPr lang="en-US" b="0" baseline="0" dirty="0" smtClean="0"/>
              <a:t>Food </a:t>
            </a:r>
            <a:r>
              <a:rPr lang="en-US" b="0" baseline="0" dirty="0" err="1" smtClean="0"/>
              <a:t>neophobia</a:t>
            </a:r>
            <a:r>
              <a:rPr lang="en-US" b="0" baseline="0" dirty="0" smtClean="0"/>
              <a:t> is the r</a:t>
            </a:r>
            <a:r>
              <a:rPr lang="en-US" b="0" dirty="0" smtClean="0"/>
              <a:t>ejection of new, unfamiliar foods (while picky eating is the rejection of familiar foods)</a:t>
            </a:r>
          </a:p>
          <a:p>
            <a:endParaRPr lang="en-US" dirty="0" smtClean="0"/>
          </a:p>
          <a:p>
            <a:r>
              <a:rPr lang="en-US" baseline="0" dirty="0" smtClean="0"/>
              <a:t>As a protective factor, humans have a predisposition towards sweet and salty and away from bitter and sour – this predisposition can be modified through experience and exposure!!!</a:t>
            </a:r>
          </a:p>
          <a:p>
            <a:endParaRPr lang="en-US" baseline="0" dirty="0" smtClean="0"/>
          </a:p>
          <a:p>
            <a:pPr defTabSz="938083">
              <a:defRPr/>
            </a:pPr>
            <a:r>
              <a:rPr lang="en-US" b="0" baseline="0" dirty="0" smtClean="0"/>
              <a:t>The acceptance of new foods is a slow process, but persistence is essential; it is important to continue introducing a variety of foods throughout early childhood – the variety of foods they accept is actually greater now (2-5 y.) than in later childhood. Children establish food preferences and dietary habits through age 6. </a:t>
            </a:r>
          </a:p>
          <a:p>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18</a:t>
            </a:fld>
            <a:endParaRPr lang="en-US"/>
          </a:p>
        </p:txBody>
      </p:sp>
    </p:spTree>
    <p:extLst>
      <p:ext uri="{BB962C8B-B14F-4D97-AF65-F5344CB8AC3E}">
        <p14:creationId xmlns:p14="http://schemas.microsoft.com/office/powerpoint/2010/main" val="3309230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r>
              <a:rPr lang="en-US" b="1" dirty="0" smtClean="0"/>
              <a:t>Share: </a:t>
            </a:r>
            <a:r>
              <a:rPr lang="en-US" dirty="0" smtClean="0"/>
              <a:t>Here is a list of tips for overcoming food </a:t>
            </a:r>
            <a:r>
              <a:rPr lang="en-US" dirty="0" err="1" smtClean="0"/>
              <a:t>neophobia</a:t>
            </a:r>
            <a:r>
              <a:rPr lang="en-US" dirty="0" smtClean="0"/>
              <a:t>.</a:t>
            </a:r>
            <a:r>
              <a:rPr lang="en-US" baseline="0" dirty="0" smtClean="0"/>
              <a:t> </a:t>
            </a:r>
          </a:p>
          <a:p>
            <a:endParaRPr lang="en-US" baseline="0" dirty="0" smtClean="0"/>
          </a:p>
          <a:p>
            <a:r>
              <a:rPr lang="en-US" b="1" baseline="0" dirty="0" smtClean="0"/>
              <a:t>Ask: </a:t>
            </a:r>
            <a:r>
              <a:rPr lang="en-US" baseline="0" dirty="0" smtClean="0"/>
              <a:t>Have any of these tips worked well for you in introducing new foods?</a:t>
            </a:r>
          </a:p>
          <a:p>
            <a:endParaRPr lang="en-US" baseline="0" dirty="0" smtClean="0"/>
          </a:p>
          <a:p>
            <a:r>
              <a:rPr lang="en-US" baseline="0" dirty="0" smtClean="0"/>
              <a:t>How can we offer the same food in three different ways, for example with carrots (or choose another food)? </a:t>
            </a:r>
            <a:r>
              <a:rPr lang="en-US" i="1" baseline="0" dirty="0" smtClean="0"/>
              <a:t>Ex. Steamed carrots with butter/olive oil and seasoning, carrot sticks with hummus or peanut butter, mashed carrots (like mashed potatoes)</a:t>
            </a:r>
            <a:endParaRPr lang="en-US" i="1"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19</a:t>
            </a:fld>
            <a:endParaRPr lang="en-US"/>
          </a:p>
        </p:txBody>
      </p:sp>
    </p:spTree>
    <p:extLst>
      <p:ext uri="{BB962C8B-B14F-4D97-AF65-F5344CB8AC3E}">
        <p14:creationId xmlns:p14="http://schemas.microsoft.com/office/powerpoint/2010/main" val="2225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r>
              <a:rPr lang="en-US" b="0" baseline="0" dirty="0" smtClean="0"/>
              <a:t>Offer healthy options so children can learn to make healthy choices!!! </a:t>
            </a:r>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20</a:t>
            </a:fld>
            <a:endParaRPr lang="en-US"/>
          </a:p>
        </p:txBody>
      </p:sp>
    </p:spTree>
    <p:extLst>
      <p:ext uri="{BB962C8B-B14F-4D97-AF65-F5344CB8AC3E}">
        <p14:creationId xmlns:p14="http://schemas.microsoft.com/office/powerpoint/2010/main" val="420271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pPr defTabSz="928046">
              <a:defRPr/>
            </a:pPr>
            <a:r>
              <a:rPr lang="en-US" b="1" dirty="0" smtClean="0"/>
              <a:t>Share</a:t>
            </a:r>
            <a:r>
              <a:rPr lang="en-US" dirty="0" smtClean="0"/>
              <a:t>: Turn to page 30</a:t>
            </a:r>
            <a:r>
              <a:rPr lang="en-US" baseline="0" dirty="0" smtClean="0"/>
              <a:t> and take a few minutes to jot down notes on the review and reflection page</a:t>
            </a:r>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907745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normAutofit/>
          </a:bodyPr>
          <a:lstStyle/>
          <a:p>
            <a:pPr defTabSz="928046">
              <a:defRPr/>
            </a:pPr>
            <a:r>
              <a:rPr lang="en-US" b="0" i="0" dirty="0" smtClean="0"/>
              <a:t>Who: Chef Educator</a:t>
            </a:r>
          </a:p>
          <a:p>
            <a:pPr defTabSz="928046">
              <a:defRPr/>
            </a:pPr>
            <a:endParaRPr lang="en-US" b="0" i="0" dirty="0" smtClean="0"/>
          </a:p>
          <a:p>
            <a:pPr defTabSz="928046">
              <a:defRPr/>
            </a:pPr>
            <a:r>
              <a:rPr lang="en-US" b="0" i="0" dirty="0" smtClean="0"/>
              <a:t>Share:</a:t>
            </a:r>
            <a:r>
              <a:rPr lang="en-US" b="0" i="0" baseline="0" dirty="0" smtClean="0"/>
              <a:t> </a:t>
            </a:r>
            <a:r>
              <a:rPr lang="en-US" b="0" i="0" dirty="0" smtClean="0"/>
              <a:t>All recipes prepared today can be </a:t>
            </a:r>
            <a:r>
              <a:rPr lang="en-US" b="0" i="0" baseline="0" dirty="0" smtClean="0"/>
              <a:t>found in your CMCCP participant guide</a:t>
            </a:r>
          </a:p>
          <a:p>
            <a:pPr defTabSz="928046">
              <a:defRPr/>
            </a:pPr>
            <a:endParaRPr lang="en-US" b="0" i="0" baseline="0" dirty="0" smtClean="0"/>
          </a:p>
          <a:p>
            <a:pPr defTabSz="928046">
              <a:defRPr/>
            </a:pPr>
            <a:r>
              <a:rPr lang="en-US" b="0" i="0" baseline="0" dirty="0" smtClean="0"/>
              <a:t>To Do: Start hands-on cooking with knife skills/safety demo</a:t>
            </a:r>
            <a:endParaRPr lang="en-US" b="0" i="0"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22</a:t>
            </a:fld>
            <a:endParaRPr lang="en-US"/>
          </a:p>
        </p:txBody>
      </p:sp>
    </p:spTree>
    <p:extLst>
      <p:ext uri="{BB962C8B-B14F-4D97-AF65-F5344CB8AC3E}">
        <p14:creationId xmlns:p14="http://schemas.microsoft.com/office/powerpoint/2010/main" val="2132395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r>
              <a:rPr lang="en-US" dirty="0" smtClean="0"/>
              <a:t>Discussion</a:t>
            </a:r>
            <a:r>
              <a:rPr lang="en-US" baseline="0" dirty="0" smtClean="0"/>
              <a:t> prompts while we are eating lunch</a:t>
            </a:r>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23</a:t>
            </a:fld>
            <a:endParaRPr lang="en-US"/>
          </a:p>
        </p:txBody>
      </p:sp>
    </p:spTree>
    <p:extLst>
      <p:ext uri="{BB962C8B-B14F-4D97-AF65-F5344CB8AC3E}">
        <p14:creationId xmlns:p14="http://schemas.microsoft.com/office/powerpoint/2010/main" val="1264804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25</a:t>
            </a:fld>
            <a:endParaRPr lang="en-US"/>
          </a:p>
        </p:txBody>
      </p:sp>
    </p:spTree>
    <p:extLst>
      <p:ext uri="{BB962C8B-B14F-4D97-AF65-F5344CB8AC3E}">
        <p14:creationId xmlns:p14="http://schemas.microsoft.com/office/powerpoint/2010/main" val="293242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r>
              <a:rPr lang="en-US" sz="2100" u="sng" dirty="0"/>
              <a:t>I-7</a:t>
            </a:r>
            <a:r>
              <a:rPr lang="en-US" dirty="0" smtClean="0"/>
              <a:t> </a:t>
            </a:r>
          </a:p>
          <a:p>
            <a:r>
              <a:rPr lang="en-US" b="1" dirty="0" smtClean="0"/>
              <a:t>Share</a:t>
            </a:r>
            <a:r>
              <a:rPr lang="en-US" dirty="0" smtClean="0"/>
              <a:t>:</a:t>
            </a:r>
            <a:r>
              <a:rPr lang="en-US" baseline="0" dirty="0" smtClean="0"/>
              <a:t> </a:t>
            </a:r>
            <a:r>
              <a:rPr lang="en-US" dirty="0" smtClean="0"/>
              <a:t>Children under 5 are highly susceptible to foodborne illness because their immune systems are not fully developed. This makes it extremely important to practice safe</a:t>
            </a:r>
            <a:r>
              <a:rPr lang="en-US" baseline="0" dirty="0" smtClean="0"/>
              <a:t> food handling. You can refer to </a:t>
            </a:r>
            <a:r>
              <a:rPr lang="en-US" b="1" baseline="0" dirty="0" smtClean="0"/>
              <a:t>Pg. 12 </a:t>
            </a:r>
            <a:r>
              <a:rPr lang="en-US" b="0" baseline="0" dirty="0" smtClean="0"/>
              <a:t>in your books, “Keeping Food Safe” </a:t>
            </a:r>
          </a:p>
          <a:p>
            <a:endParaRPr lang="en-US" baseline="0" dirty="0" smtClean="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26</a:t>
            </a:fld>
            <a:endParaRPr lang="en-US"/>
          </a:p>
        </p:txBody>
      </p:sp>
    </p:spTree>
    <p:extLst>
      <p:ext uri="{BB962C8B-B14F-4D97-AF65-F5344CB8AC3E}">
        <p14:creationId xmlns:p14="http://schemas.microsoft.com/office/powerpoint/2010/main" val="1776323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r>
              <a:rPr lang="en-US" b="1" dirty="0" smtClean="0"/>
              <a:t>Ask </a:t>
            </a:r>
            <a:r>
              <a:rPr lang="en-US" dirty="0" smtClean="0"/>
              <a:t>Does anyone have children in their centers with food allergies?</a:t>
            </a:r>
            <a:r>
              <a:rPr lang="en-US" baseline="0" dirty="0" smtClean="0"/>
              <a:t>  What substitutions do you make? What precautions do you take in the kitchen?</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32</a:t>
            </a:fld>
            <a:endParaRPr lang="en-US"/>
          </a:p>
        </p:txBody>
      </p:sp>
    </p:spTree>
    <p:extLst>
      <p:ext uri="{BB962C8B-B14F-4D97-AF65-F5344CB8AC3E}">
        <p14:creationId xmlns:p14="http://schemas.microsoft.com/office/powerpoint/2010/main" val="408693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891" y="4518345"/>
            <a:ext cx="5680694" cy="3696975"/>
          </a:xfrm>
          <a:prstGeom prst="rect">
            <a:avLst/>
          </a:prstGeom>
        </p:spPr>
        <p:txBody>
          <a:bodyPr lIns="92805" tIns="46402" rIns="92805" bIns="46402"/>
          <a:lstStyle/>
          <a:p>
            <a:pPr defTabSz="938083">
              <a:defRPr/>
            </a:pPr>
            <a:r>
              <a:rPr lang="en-US" b="1" i="0" u="none" baseline="0" dirty="0" smtClean="0">
                <a:solidFill>
                  <a:srgbClr val="FFFF00"/>
                </a:solidFill>
                <a:effectLst/>
                <a:latin typeface="Arial" panose="020B0604020202020204" pitchFamily="34" charset="0"/>
                <a:cs typeface="Arial" panose="020B0604020202020204" pitchFamily="34" charset="0"/>
              </a:rPr>
              <a:t>Who</a:t>
            </a:r>
            <a:r>
              <a:rPr lang="en-US" b="0" i="0" u="none" baseline="0" dirty="0" smtClean="0">
                <a:solidFill>
                  <a:srgbClr val="FFFF00"/>
                </a:solidFill>
                <a:effectLst/>
                <a:latin typeface="Arial" panose="020B0604020202020204" pitchFamily="34" charset="0"/>
                <a:cs typeface="Arial" panose="020B0604020202020204" pitchFamily="34" charset="0"/>
              </a:rPr>
              <a:t>: Coordinator</a:t>
            </a:r>
          </a:p>
          <a:p>
            <a:pPr defTabSz="938083">
              <a:defRPr/>
            </a:pPr>
            <a:endParaRPr lang="en-US" b="0" i="0" u="none" baseline="0" dirty="0" smtClean="0">
              <a:solidFill>
                <a:srgbClr val="FFFF00"/>
              </a:solidFill>
              <a:effectLst/>
              <a:latin typeface="Arial" panose="020B0604020202020204" pitchFamily="34" charset="0"/>
              <a:cs typeface="Arial" panose="020B0604020202020204" pitchFamily="34" charset="0"/>
            </a:endParaRPr>
          </a:p>
          <a:p>
            <a:pPr defTabSz="938083">
              <a:defRPr/>
            </a:pPr>
            <a:r>
              <a:rPr lang="en-US" b="0" i="0" u="none" baseline="0" dirty="0" smtClean="0">
                <a:solidFill>
                  <a:srgbClr val="FFFF00"/>
                </a:solidFill>
                <a:effectLst/>
                <a:latin typeface="Arial" panose="020B0604020202020204" pitchFamily="34" charset="0"/>
                <a:cs typeface="Arial" panose="020B0604020202020204" pitchFamily="34" charset="0"/>
              </a:rPr>
              <a:t>Full-group share for smaller classes (12 and under), turn-and-talk or pair-share for larger classes (15 plus)</a:t>
            </a:r>
          </a:p>
          <a:p>
            <a:endParaRPr lang="en-US" dirty="0" smtClean="0"/>
          </a:p>
          <a:p>
            <a:r>
              <a:rPr lang="en-US" dirty="0" smtClean="0"/>
              <a:t>Use big paper</a:t>
            </a:r>
            <a:r>
              <a:rPr lang="en-US" baseline="0" dirty="0" smtClean="0"/>
              <a:t> to record “What I Want to Learn”</a:t>
            </a:r>
          </a:p>
          <a:p>
            <a:endParaRPr lang="en-US" baseline="0" dirty="0" smtClean="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2</a:t>
            </a:fld>
            <a:endParaRPr lang="en-US"/>
          </a:p>
        </p:txBody>
      </p:sp>
    </p:spTree>
    <p:extLst>
      <p:ext uri="{BB962C8B-B14F-4D97-AF65-F5344CB8AC3E}">
        <p14:creationId xmlns:p14="http://schemas.microsoft.com/office/powerpoint/2010/main" val="3970605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pPr defTabSz="938083">
              <a:defRPr/>
            </a:pPr>
            <a:r>
              <a:rPr lang="en-US" b="1" i="0" baseline="0" dirty="0" smtClean="0"/>
              <a:t>Ask</a:t>
            </a:r>
            <a:r>
              <a:rPr lang="en-US" i="0" baseline="0" dirty="0" smtClean="0"/>
              <a:t>: What order should these steps go in? (correct order on next slide)</a:t>
            </a:r>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33</a:t>
            </a:fld>
            <a:endParaRPr lang="en-US"/>
          </a:p>
        </p:txBody>
      </p:sp>
    </p:spTree>
    <p:extLst>
      <p:ext uri="{BB962C8B-B14F-4D97-AF65-F5344CB8AC3E}">
        <p14:creationId xmlns:p14="http://schemas.microsoft.com/office/powerpoint/2010/main" val="4240969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pPr defTabSz="938083">
              <a:defRPr/>
            </a:pPr>
            <a:r>
              <a:rPr lang="en-US" b="0" i="0" u="sng" dirty="0" smtClean="0"/>
              <a:t>I-9</a:t>
            </a:r>
            <a:r>
              <a:rPr lang="en-US" b="0" i="0" u="sng" baseline="0" dirty="0" smtClean="0"/>
              <a:t> </a:t>
            </a:r>
            <a:endParaRPr lang="en-US" b="0" i="0" u="none" baseline="0" dirty="0" smtClean="0"/>
          </a:p>
          <a:p>
            <a:pPr defTabSz="938083">
              <a:defRPr/>
            </a:pPr>
            <a:r>
              <a:rPr lang="en-US" b="1" i="0" u="none" baseline="0" dirty="0" smtClean="0"/>
              <a:t>Ask</a:t>
            </a:r>
            <a:r>
              <a:rPr lang="en-US" b="0" i="0" u="none" baseline="0" dirty="0" smtClean="0"/>
              <a:t>: What do you enjoy most about cooking? What do you enjoy least?</a:t>
            </a:r>
          </a:p>
          <a:p>
            <a:pPr defTabSz="938083">
              <a:defRPr/>
            </a:pPr>
            <a:r>
              <a:rPr lang="en-US" b="0" i="0" u="none" baseline="0" dirty="0" smtClean="0"/>
              <a:t>Why is it important to read the recipe in advance? Prepping ingredients before cooking?</a:t>
            </a:r>
            <a:endParaRPr lang="en-US" b="0" i="0" u="none" dirty="0" smtClean="0"/>
          </a:p>
          <a:p>
            <a:pPr defTabSz="938083">
              <a:defRPr/>
            </a:pPr>
            <a:endParaRPr lang="en-US" b="0" i="0" u="sng" dirty="0" smtClean="0"/>
          </a:p>
          <a:p>
            <a:pPr defTabSz="938083">
              <a:defRPr/>
            </a:pPr>
            <a:r>
              <a:rPr lang="en-US" b="0" i="0" u="sng" dirty="0" smtClean="0"/>
              <a:t>I-10</a:t>
            </a:r>
            <a:r>
              <a:rPr lang="en-US" b="1" i="0" dirty="0" smtClean="0"/>
              <a:t> </a:t>
            </a:r>
          </a:p>
          <a:p>
            <a:pPr defTabSz="938083">
              <a:defRPr/>
            </a:pPr>
            <a:r>
              <a:rPr lang="en-US" b="1" i="0" dirty="0" smtClean="0"/>
              <a:t>Share: Pg. 18 </a:t>
            </a:r>
            <a:r>
              <a:rPr lang="en-US" b="0" i="0" dirty="0" smtClean="0"/>
              <a:t>in</a:t>
            </a:r>
            <a:r>
              <a:rPr lang="en-US" b="0" i="0" baseline="0" dirty="0" smtClean="0"/>
              <a:t> your books show time-saving strategies. </a:t>
            </a:r>
            <a:r>
              <a:rPr lang="en-US" i="0" baseline="0" dirty="0" smtClean="0"/>
              <a:t>Reserving food that has already been offered is not allowed in CACFP, but foods can be prepared, divided, safely stored, and served later. </a:t>
            </a:r>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34</a:t>
            </a:fld>
            <a:endParaRPr lang="en-US"/>
          </a:p>
        </p:txBody>
      </p:sp>
    </p:spTree>
    <p:extLst>
      <p:ext uri="{BB962C8B-B14F-4D97-AF65-F5344CB8AC3E}">
        <p14:creationId xmlns:p14="http://schemas.microsoft.com/office/powerpoint/2010/main" val="871911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r>
              <a:rPr lang="en-US" dirty="0" smtClean="0"/>
              <a:t>Discussion</a:t>
            </a:r>
            <a:r>
              <a:rPr lang="en-US" baseline="0" dirty="0" smtClean="0"/>
              <a:t> prompts while we are eating lunch</a:t>
            </a:r>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35</a:t>
            </a:fld>
            <a:endParaRPr lang="en-US"/>
          </a:p>
        </p:txBody>
      </p:sp>
    </p:spTree>
    <p:extLst>
      <p:ext uri="{BB962C8B-B14F-4D97-AF65-F5344CB8AC3E}">
        <p14:creationId xmlns:p14="http://schemas.microsoft.com/office/powerpoint/2010/main" val="3705696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891" y="4518345"/>
            <a:ext cx="5680694" cy="3696975"/>
          </a:xfrm>
          <a:prstGeom prst="rect">
            <a:avLst/>
          </a:prstGeom>
        </p:spPr>
        <p:txBody>
          <a:bodyPr lIns="92805" tIns="46402" rIns="92805" bIns="46402"/>
          <a:lstStyle/>
          <a:p>
            <a:r>
              <a:rPr lang="en-US" b="1" dirty="0" smtClean="0"/>
              <a:t>Share: </a:t>
            </a:r>
            <a:r>
              <a:rPr lang="en-US" dirty="0" smtClean="0"/>
              <a:t>Turn to page 9 of your books and take a few minutes for reflection and goal setting</a:t>
            </a:r>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36</a:t>
            </a:fld>
            <a:endParaRPr lang="en-US"/>
          </a:p>
        </p:txBody>
      </p:sp>
    </p:spTree>
    <p:extLst>
      <p:ext uri="{BB962C8B-B14F-4D97-AF65-F5344CB8AC3E}">
        <p14:creationId xmlns:p14="http://schemas.microsoft.com/office/powerpoint/2010/main" val="2369684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pPr>
              <a:defRPr/>
            </a:pPr>
            <a:r>
              <a:rPr lang="en-US" b="0" u="sng" dirty="0" smtClean="0"/>
              <a:t>I-13</a:t>
            </a:r>
            <a:r>
              <a:rPr lang="en-US" u="sng" baseline="0" dirty="0" smtClean="0"/>
              <a:t> </a:t>
            </a:r>
          </a:p>
          <a:p>
            <a:pPr>
              <a:defRPr/>
            </a:pPr>
            <a:r>
              <a:rPr lang="en-US" b="1" u="none" dirty="0" smtClean="0"/>
              <a:t>Share</a:t>
            </a:r>
            <a:r>
              <a:rPr lang="en-US" u="none" dirty="0" smtClean="0"/>
              <a:t>: We will introduce several</a:t>
            </a:r>
            <a:r>
              <a:rPr lang="en-US" u="none" baseline="0" dirty="0" smtClean="0"/>
              <a:t> tools that can be used to support food choices</a:t>
            </a:r>
            <a:endParaRPr lang="en-US" u="none" dirty="0" smtClean="0"/>
          </a:p>
          <a:p>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37</a:t>
            </a:fld>
            <a:endParaRPr lang="en-US"/>
          </a:p>
        </p:txBody>
      </p:sp>
    </p:spTree>
    <p:extLst>
      <p:ext uri="{BB962C8B-B14F-4D97-AF65-F5344CB8AC3E}">
        <p14:creationId xmlns:p14="http://schemas.microsoft.com/office/powerpoint/2010/main" val="4291742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pPr defTabSz="928046">
              <a:defRPr/>
            </a:pPr>
            <a:r>
              <a:rPr lang="en-US" u="sng" dirty="0" smtClean="0"/>
              <a:t>I-13</a:t>
            </a:r>
            <a:r>
              <a:rPr lang="en-US" baseline="0" dirty="0" smtClean="0"/>
              <a:t> </a:t>
            </a:r>
          </a:p>
          <a:p>
            <a:pPr defTabSz="928046">
              <a:defRPr/>
            </a:pPr>
            <a:r>
              <a:rPr lang="en-US" b="1" dirty="0" smtClean="0"/>
              <a:t>Share:</a:t>
            </a:r>
            <a:r>
              <a:rPr lang="en-US" b="1" baseline="0" dirty="0" smtClean="0"/>
              <a:t> </a:t>
            </a:r>
            <a:r>
              <a:rPr lang="en-US" b="0" baseline="0" dirty="0" smtClean="0"/>
              <a:t>You can find </a:t>
            </a:r>
            <a:r>
              <a:rPr lang="en-US" b="0" dirty="0" smtClean="0"/>
              <a:t>CACFP</a:t>
            </a:r>
            <a:r>
              <a:rPr lang="en-US" b="0" baseline="0" dirty="0" smtClean="0"/>
              <a:t> Meal Patterns on</a:t>
            </a:r>
            <a:r>
              <a:rPr lang="en-US" b="1" baseline="0" dirty="0" smtClean="0"/>
              <a:t> pg. 22-24 </a:t>
            </a:r>
            <a:r>
              <a:rPr lang="en-US" b="0" baseline="0" dirty="0" smtClean="0"/>
              <a:t>in your books. </a:t>
            </a:r>
          </a:p>
          <a:p>
            <a:pPr defTabSz="928046">
              <a:defRPr/>
            </a:pPr>
            <a:endParaRPr lang="en-US" u="sng" baseline="0" dirty="0" smtClean="0"/>
          </a:p>
          <a:p>
            <a:pPr defTabSz="928046">
              <a:defRPr/>
            </a:pPr>
            <a:r>
              <a:rPr lang="en-US" u="sng" baseline="0" dirty="0" smtClean="0"/>
              <a:t>I-15</a:t>
            </a:r>
            <a:r>
              <a:rPr lang="en-US" baseline="0" dirty="0" smtClean="0"/>
              <a:t> </a:t>
            </a:r>
          </a:p>
          <a:p>
            <a:pPr defTabSz="928046">
              <a:defRPr/>
            </a:pPr>
            <a:r>
              <a:rPr lang="en-US" b="1" baseline="0" dirty="0" smtClean="0"/>
              <a:t>Ask: </a:t>
            </a:r>
            <a:r>
              <a:rPr lang="en-US" baseline="0" dirty="0" smtClean="0"/>
              <a:t>Looking at the meal patterns in your book, </a:t>
            </a:r>
            <a:r>
              <a:rPr lang="en-US" i="0" baseline="0" dirty="0" smtClean="0"/>
              <a:t>what do you notice about the portion sizes for each meal component? Do they seem large or small?</a:t>
            </a:r>
          </a:p>
          <a:p>
            <a:pPr defTabSz="928046">
              <a:defRPr/>
            </a:pPr>
            <a:endParaRPr lang="en-US" i="0" baseline="0" dirty="0" smtClean="0"/>
          </a:p>
          <a:p>
            <a:pPr defTabSz="928046">
              <a:defRPr/>
            </a:pPr>
            <a:r>
              <a:rPr lang="en-US" b="1" baseline="0" dirty="0" smtClean="0"/>
              <a:t>Share</a:t>
            </a:r>
            <a:r>
              <a:rPr lang="en-US" baseline="0" dirty="0" smtClean="0"/>
              <a:t>: </a:t>
            </a:r>
          </a:p>
          <a:p>
            <a:pPr defTabSz="928046">
              <a:defRPr/>
            </a:pPr>
            <a:r>
              <a:rPr lang="en-US" baseline="0" dirty="0" smtClean="0"/>
              <a:t>- Serving sizes are </a:t>
            </a:r>
            <a:r>
              <a:rPr lang="en-US" i="1" baseline="0" dirty="0" smtClean="0"/>
              <a:t>minimum</a:t>
            </a:r>
            <a:r>
              <a:rPr lang="en-US" baseline="0" dirty="0" smtClean="0"/>
              <a:t> amount required (no maximum)</a:t>
            </a:r>
          </a:p>
          <a:p>
            <a:pPr defTabSz="928046">
              <a:defRPr/>
            </a:pPr>
            <a:r>
              <a:rPr lang="en-US" baseline="0" dirty="0" smtClean="0"/>
              <a:t>- They are categorized by age and breakfast vs. snack vs. lunch/supper</a:t>
            </a:r>
          </a:p>
          <a:p>
            <a:pPr defTabSz="928046">
              <a:defRPr/>
            </a:pPr>
            <a:r>
              <a:rPr lang="en-US" baseline="0" dirty="0" smtClean="0"/>
              <a:t>- When meal planning, </a:t>
            </a:r>
            <a:r>
              <a:rPr lang="en-US" i="0" baseline="0" dirty="0" smtClean="0"/>
              <a:t>use the amount required</a:t>
            </a:r>
            <a:r>
              <a:rPr lang="en-US" i="1" baseline="0" dirty="0" smtClean="0"/>
              <a:t> </a:t>
            </a:r>
            <a:r>
              <a:rPr lang="en-US" i="0" baseline="0" dirty="0" smtClean="0"/>
              <a:t>for the oldest child </a:t>
            </a:r>
            <a:r>
              <a:rPr lang="en-US" baseline="0" dirty="0" smtClean="0"/>
              <a:t>as a guide for planning the appropriate total amount of food to prepare</a:t>
            </a:r>
          </a:p>
          <a:p>
            <a:pPr defTabSz="928046">
              <a:defRPr/>
            </a:pPr>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38</a:t>
            </a:fld>
            <a:endParaRPr lang="en-US"/>
          </a:p>
        </p:txBody>
      </p:sp>
    </p:spTree>
    <p:extLst>
      <p:ext uri="{BB962C8B-B14F-4D97-AF65-F5344CB8AC3E}">
        <p14:creationId xmlns:p14="http://schemas.microsoft.com/office/powerpoint/2010/main" val="678370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r>
              <a:rPr lang="en-US" u="sng" baseline="0" dirty="0" smtClean="0"/>
              <a:t>I-14</a:t>
            </a:r>
            <a:r>
              <a:rPr lang="en-US" baseline="0" dirty="0" smtClean="0"/>
              <a:t> </a:t>
            </a:r>
          </a:p>
          <a:p>
            <a:r>
              <a:rPr lang="en-US" b="1" baseline="0" dirty="0" smtClean="0"/>
              <a:t>Share</a:t>
            </a:r>
            <a:r>
              <a:rPr lang="en-US" baseline="0" dirty="0" smtClean="0"/>
              <a:t>:</a:t>
            </a:r>
          </a:p>
          <a:p>
            <a:r>
              <a:rPr lang="en-US" baseline="0" dirty="0" smtClean="0"/>
              <a:t>Fluid Milk – Does not include cheese or yogurt. Does not count in powdered form, or if part of recipe</a:t>
            </a:r>
          </a:p>
          <a:p>
            <a:r>
              <a:rPr lang="en-US" baseline="0" dirty="0" smtClean="0"/>
              <a:t>F/V – Can be fresh, frozen, canned, or dried. Includes starchy vegetables (</a:t>
            </a:r>
            <a:r>
              <a:rPr lang="en-US" baseline="0" dirty="0" err="1" smtClean="0"/>
              <a:t>ie</a:t>
            </a:r>
            <a:r>
              <a:rPr lang="en-US" baseline="0" dirty="0" smtClean="0"/>
              <a:t>. Potato, yucca, turnips)</a:t>
            </a:r>
          </a:p>
          <a:p>
            <a:r>
              <a:rPr lang="en-US" baseline="0" dirty="0" smtClean="0"/>
              <a:t>Bread/Bread Alt. – Includes grains such as rice, bulgur, cereal, pasta, crackers, cornmeal. Does not include popcorn, potatoes, or hominy. </a:t>
            </a:r>
          </a:p>
          <a:p>
            <a:r>
              <a:rPr lang="en-US" baseline="0" dirty="0" smtClean="0"/>
              <a:t>Meat/Meat Alt. – Includes fish, eggs, beans, nuts and seeds or their spreads, and dairy other than fluid milk. Now includes tofu. </a:t>
            </a:r>
          </a:p>
          <a:p>
            <a:r>
              <a:rPr lang="en-US" baseline="0" dirty="0" smtClean="0"/>
              <a:t>*Beans can count toward Meat or Veggie, but not both. </a:t>
            </a:r>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39</a:t>
            </a:fld>
            <a:endParaRPr lang="en-US"/>
          </a:p>
        </p:txBody>
      </p:sp>
    </p:spTree>
    <p:extLst>
      <p:ext uri="{BB962C8B-B14F-4D97-AF65-F5344CB8AC3E}">
        <p14:creationId xmlns:p14="http://schemas.microsoft.com/office/powerpoint/2010/main" val="1854700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normAutofit fontScale="77500" lnSpcReduction="20000"/>
          </a:bodyPr>
          <a:lstStyle/>
          <a:p>
            <a:r>
              <a:rPr lang="en-US" b="0" u="sng" dirty="0" smtClean="0"/>
              <a:t>I-15</a:t>
            </a:r>
            <a:r>
              <a:rPr lang="en-US" b="1" dirty="0" smtClean="0"/>
              <a:t> </a:t>
            </a:r>
          </a:p>
          <a:p>
            <a:r>
              <a:rPr lang="en-US" b="1" dirty="0" smtClean="0"/>
              <a:t>Share: </a:t>
            </a:r>
            <a:r>
              <a:rPr lang="en-US" b="0" dirty="0" smtClean="0"/>
              <a:t>You can see </a:t>
            </a:r>
            <a:r>
              <a:rPr lang="en-US" b="0" dirty="0" err="1" smtClean="0"/>
              <a:t>MyPlate</a:t>
            </a:r>
            <a:r>
              <a:rPr lang="en-US" b="0" baseline="0" dirty="0" smtClean="0"/>
              <a:t> on </a:t>
            </a:r>
            <a:r>
              <a:rPr lang="en-US" b="1" baseline="0" dirty="0" smtClean="0"/>
              <a:t>Pg. </a:t>
            </a:r>
            <a:r>
              <a:rPr lang="en-US" b="0" baseline="0" dirty="0" smtClean="0"/>
              <a:t>26 in your books </a:t>
            </a:r>
          </a:p>
          <a:p>
            <a:endParaRPr lang="en-US" b="1" dirty="0" smtClean="0"/>
          </a:p>
          <a:p>
            <a:r>
              <a:rPr lang="en-US" b="1" dirty="0" smtClean="0"/>
              <a:t>Ask: </a:t>
            </a:r>
            <a:r>
              <a:rPr lang="en-US" b="0" i="0" dirty="0" smtClean="0"/>
              <a:t>How many of you are familiar of </a:t>
            </a:r>
            <a:r>
              <a:rPr lang="en-US" b="0" i="0" dirty="0" err="1" smtClean="0"/>
              <a:t>MyPlate</a:t>
            </a:r>
            <a:r>
              <a:rPr lang="en-US" b="0" i="0" dirty="0" smtClean="0"/>
              <a:t>?</a:t>
            </a:r>
            <a:r>
              <a:rPr lang="en-US" b="0" i="0" baseline="0" dirty="0" smtClean="0"/>
              <a:t> </a:t>
            </a:r>
          </a:p>
          <a:p>
            <a:r>
              <a:rPr lang="en-US" b="1" i="0" baseline="0" dirty="0" smtClean="0"/>
              <a:t>Share</a:t>
            </a:r>
            <a:r>
              <a:rPr lang="en-US" b="0" i="0" baseline="0" dirty="0" smtClean="0"/>
              <a:t>: </a:t>
            </a:r>
            <a:r>
              <a:rPr lang="en-US" b="0" i="0" baseline="0" dirty="0" err="1" smtClean="0"/>
              <a:t>MyPlate</a:t>
            </a:r>
            <a:r>
              <a:rPr lang="en-US" b="0" i="0" baseline="0" dirty="0" smtClean="0"/>
              <a:t> is the </a:t>
            </a:r>
            <a:r>
              <a:rPr lang="en-US" b="0" baseline="0" dirty="0" smtClean="0"/>
              <a:t>s</a:t>
            </a:r>
            <a:r>
              <a:rPr lang="en-US" baseline="0" dirty="0" smtClean="0"/>
              <a:t>uccessor of the Food Pyramid. It is not meant to be an exact replica of our plate, but rather a symbol that can help remind us how to build a healthy diet</a:t>
            </a:r>
          </a:p>
          <a:p>
            <a:endParaRPr lang="en-US" b="0" baseline="0" dirty="0" smtClean="0"/>
          </a:p>
          <a:p>
            <a:r>
              <a:rPr lang="en-US" b="1" i="0" baseline="0" dirty="0" smtClean="0"/>
              <a:t>Ask</a:t>
            </a:r>
            <a:r>
              <a:rPr lang="en-US" b="0" i="1" baseline="0" dirty="0" smtClean="0"/>
              <a:t>: </a:t>
            </a:r>
            <a:r>
              <a:rPr lang="en-US" b="0" i="0" baseline="0" dirty="0" smtClean="0"/>
              <a:t>What do you notice about the way food is served on </a:t>
            </a:r>
            <a:r>
              <a:rPr lang="en-US" b="0" i="0" baseline="0" dirty="0" err="1" smtClean="0"/>
              <a:t>MyPlate</a:t>
            </a:r>
            <a:r>
              <a:rPr lang="en-US" b="0" i="0" baseline="0" dirty="0" smtClean="0"/>
              <a:t>? </a:t>
            </a:r>
          </a:p>
          <a:p>
            <a:r>
              <a:rPr lang="en-US" b="1" i="0" baseline="0" dirty="0" smtClean="0"/>
              <a:t>Share</a:t>
            </a:r>
            <a:r>
              <a:rPr lang="en-US" b="0" i="1" baseline="0" dirty="0" smtClean="0"/>
              <a:t>: </a:t>
            </a:r>
            <a:r>
              <a:rPr lang="en-US" b="0" baseline="0" dirty="0" smtClean="0"/>
              <a:t>½ fruits &amp; veggies; ¼ grains and ¼ protein</a:t>
            </a:r>
          </a:p>
          <a:p>
            <a:endParaRPr lang="en-US" b="1" baseline="0" dirty="0" smtClean="0"/>
          </a:p>
          <a:p>
            <a:r>
              <a:rPr lang="en-US" b="1" i="0" baseline="0" dirty="0" smtClean="0"/>
              <a:t>Ask</a:t>
            </a:r>
            <a:r>
              <a:rPr lang="en-US" b="0" i="1" baseline="0" dirty="0" smtClean="0"/>
              <a:t>: </a:t>
            </a:r>
            <a:r>
              <a:rPr lang="en-US" b="0" i="0" baseline="0" dirty="0" smtClean="0"/>
              <a:t>How does this compare to the way you usually serve your plate? What does </a:t>
            </a:r>
            <a:r>
              <a:rPr lang="en-US" b="0" i="0" baseline="0" dirty="0" err="1" smtClean="0"/>
              <a:t>MyPlate</a:t>
            </a:r>
            <a:r>
              <a:rPr lang="en-US" b="0" i="0" baseline="0" dirty="0" smtClean="0"/>
              <a:t> tell us about which food groups should form the base of our diet? Which food groups should we eat from in smaller amounts? </a:t>
            </a:r>
          </a:p>
          <a:p>
            <a:endParaRPr lang="en-US" b="0" i="1" baseline="0" dirty="0" smtClean="0"/>
          </a:p>
          <a:p>
            <a:r>
              <a:rPr lang="en-US" b="1" i="0" baseline="0" dirty="0" smtClean="0"/>
              <a:t>Ask</a:t>
            </a:r>
            <a:r>
              <a:rPr lang="en-US" b="0" i="1" baseline="0" dirty="0" smtClean="0"/>
              <a:t>: </a:t>
            </a:r>
            <a:r>
              <a:rPr lang="en-US" b="0" i="0" baseline="0" dirty="0" smtClean="0"/>
              <a:t>How can </a:t>
            </a:r>
            <a:r>
              <a:rPr lang="en-US" b="0" i="0" baseline="0" dirty="0" err="1" smtClean="0"/>
              <a:t>MyPlate</a:t>
            </a:r>
            <a:r>
              <a:rPr lang="en-US" b="0" i="0" baseline="0" dirty="0" smtClean="0"/>
              <a:t> help you think about making healthy choices when you’re serving a mixed dish like pizza or quesadillas? </a:t>
            </a:r>
          </a:p>
          <a:p>
            <a:r>
              <a:rPr lang="en-US" b="0" i="1" baseline="0" dirty="0" smtClean="0"/>
              <a:t>Break down a dish like pizza into food groups. Then, have them suggest ideas for adjusting ingredients to follow </a:t>
            </a:r>
            <a:r>
              <a:rPr lang="en-US" b="0" i="1" baseline="0" dirty="0" err="1" smtClean="0"/>
              <a:t>MyPlate</a:t>
            </a:r>
            <a:r>
              <a:rPr lang="en-US" b="0" i="1" baseline="0" dirty="0" smtClean="0"/>
              <a:t> themes, like topping the pizza with lots of veggies and smaller amounts of proteins and dairy, and using a whole wheat crust. </a:t>
            </a:r>
            <a:endParaRPr lang="en-US" b="0" i="1" dirty="0" smtClean="0"/>
          </a:p>
          <a:p>
            <a:endParaRPr lang="en-US" dirty="0" smtClean="0"/>
          </a:p>
          <a:p>
            <a:r>
              <a:rPr lang="en-US" u="sng" dirty="0" smtClean="0"/>
              <a:t>I-16</a:t>
            </a:r>
            <a:r>
              <a:rPr lang="en-US" dirty="0" smtClean="0"/>
              <a:t> </a:t>
            </a:r>
          </a:p>
          <a:p>
            <a:r>
              <a:rPr lang="en-US" b="1" dirty="0" smtClean="0"/>
              <a:t>Share</a:t>
            </a:r>
            <a:r>
              <a:rPr lang="en-US" dirty="0" smtClean="0"/>
              <a:t>:</a:t>
            </a:r>
          </a:p>
          <a:p>
            <a:r>
              <a:rPr lang="en-US" dirty="0" smtClean="0"/>
              <a:t>Grains</a:t>
            </a:r>
            <a:r>
              <a:rPr lang="en-US" baseline="0" dirty="0" smtClean="0"/>
              <a:t> – </a:t>
            </a:r>
            <a:r>
              <a:rPr lang="en-US" baseline="0" dirty="0" err="1" smtClean="0"/>
              <a:t>MyPlate</a:t>
            </a:r>
            <a:r>
              <a:rPr lang="en-US" baseline="0" dirty="0" smtClean="0"/>
              <a:t> recommends that half of your grains are whole, in order to consume enough fiber. We will discuss how to identify whole grains.</a:t>
            </a:r>
          </a:p>
          <a:p>
            <a:r>
              <a:rPr lang="en-US" baseline="0" dirty="0" smtClean="0"/>
              <a:t>F/V – Half of your diet should be a </a:t>
            </a:r>
            <a:r>
              <a:rPr lang="en-US" i="1" baseline="0" dirty="0" smtClean="0"/>
              <a:t>variety</a:t>
            </a:r>
            <a:r>
              <a:rPr lang="en-US" baseline="0" dirty="0" smtClean="0"/>
              <a:t> of fruits and veggies. See </a:t>
            </a:r>
            <a:r>
              <a:rPr lang="en-US" b="1" i="0" baseline="0" dirty="0" smtClean="0"/>
              <a:t>pg. 27 </a:t>
            </a:r>
            <a:r>
              <a:rPr lang="en-US" baseline="0" dirty="0" smtClean="0"/>
              <a:t>in your book for some ideas.</a:t>
            </a:r>
          </a:p>
          <a:p>
            <a:r>
              <a:rPr lang="en-US" baseline="0" dirty="0" smtClean="0"/>
              <a:t>Dairy – Low-fat and skim is recommended for children over two. Also look for low-fat varieties of cheese, yogurt, etc. </a:t>
            </a:r>
          </a:p>
          <a:p>
            <a:r>
              <a:rPr lang="en-US" baseline="0" dirty="0" smtClean="0"/>
              <a:t>Meat – Lean meat and plant-based protein options.  </a:t>
            </a:r>
          </a:p>
          <a:p>
            <a:endParaRPr lang="en-US" baseline="0" dirty="0" smtClean="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40</a:t>
            </a:fld>
            <a:endParaRPr lang="en-US"/>
          </a:p>
        </p:txBody>
      </p:sp>
    </p:spTree>
    <p:extLst>
      <p:ext uri="{BB962C8B-B14F-4D97-AF65-F5344CB8AC3E}">
        <p14:creationId xmlns:p14="http://schemas.microsoft.com/office/powerpoint/2010/main" val="2181547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r>
              <a:rPr lang="en-US" b="0" u="sng" baseline="0" dirty="0" smtClean="0"/>
              <a:t>I-16</a:t>
            </a:r>
            <a:r>
              <a:rPr lang="en-US" b="0" baseline="0" dirty="0" smtClean="0"/>
              <a:t> </a:t>
            </a:r>
          </a:p>
          <a:p>
            <a:r>
              <a:rPr lang="en-US" b="1" baseline="0" dirty="0" smtClean="0"/>
              <a:t>Share</a:t>
            </a:r>
            <a:r>
              <a:rPr lang="en-US" b="0" baseline="0" dirty="0" smtClean="0"/>
              <a:t>: </a:t>
            </a:r>
            <a:r>
              <a:rPr lang="en-US" b="0" baseline="0" dirty="0" err="1" smtClean="0"/>
              <a:t>MyPlate</a:t>
            </a:r>
            <a:r>
              <a:rPr lang="en-US" b="0" baseline="0" dirty="0" smtClean="0"/>
              <a:t> is not the basis for CACFP. If participating, you should defer to CACFP meal patterns to ensure reimbursement. </a:t>
            </a:r>
            <a:r>
              <a:rPr lang="en-US" b="0" baseline="0" dirty="0" err="1" smtClean="0"/>
              <a:t>MyPlate</a:t>
            </a:r>
            <a:r>
              <a:rPr lang="en-US" b="0" baseline="0" dirty="0" smtClean="0"/>
              <a:t> can be a teaching tool for kids and families – and a guide for making healthier choices </a:t>
            </a:r>
            <a:r>
              <a:rPr lang="en-US" b="0" i="1" baseline="0" dirty="0" smtClean="0"/>
              <a:t>among</a:t>
            </a:r>
            <a:r>
              <a:rPr lang="en-US" b="0" baseline="0" dirty="0" smtClean="0"/>
              <a:t> CACFP creditable foods. </a:t>
            </a:r>
          </a:p>
          <a:p>
            <a:endParaRPr lang="en-US" b="0" baseline="0" dirty="0" smtClean="0"/>
          </a:p>
          <a:p>
            <a:r>
              <a:rPr lang="en-US" b="0" baseline="0" dirty="0" smtClean="0"/>
              <a:t>For example. CACFP allows both whole grain and enriched grain products in the Grain/Grain Alternate group, but </a:t>
            </a:r>
            <a:r>
              <a:rPr lang="en-US" b="0" baseline="0" dirty="0" err="1" smtClean="0"/>
              <a:t>MyPlate</a:t>
            </a:r>
            <a:r>
              <a:rPr lang="en-US" b="0" baseline="0" dirty="0" smtClean="0"/>
              <a:t> recommends that we should make half of our grains whole.</a:t>
            </a:r>
          </a:p>
          <a:p>
            <a:endParaRPr lang="en-US" b="0" i="1" baseline="0" dirty="0" smtClean="0"/>
          </a:p>
          <a:p>
            <a:r>
              <a:rPr lang="en-US" b="1" i="0" baseline="0" dirty="0" smtClean="0"/>
              <a:t>Ask</a:t>
            </a:r>
            <a:r>
              <a:rPr lang="en-US" b="0" i="1" baseline="0" dirty="0" smtClean="0"/>
              <a:t>: </a:t>
            </a:r>
            <a:r>
              <a:rPr lang="en-US" b="0" i="0" baseline="0" dirty="0" smtClean="0"/>
              <a:t>Any other examples?</a:t>
            </a:r>
          </a:p>
          <a:p>
            <a:endParaRPr lang="en-US" b="1"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41</a:t>
            </a:fld>
            <a:endParaRPr lang="en-US"/>
          </a:p>
        </p:txBody>
      </p:sp>
    </p:spTree>
    <p:extLst>
      <p:ext uri="{BB962C8B-B14F-4D97-AF65-F5344CB8AC3E}">
        <p14:creationId xmlns:p14="http://schemas.microsoft.com/office/powerpoint/2010/main" val="165775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normAutofit lnSpcReduction="10000"/>
          </a:bodyPr>
          <a:lstStyle/>
          <a:p>
            <a:pPr defTabSz="928046">
              <a:defRPr/>
            </a:pPr>
            <a:r>
              <a:rPr lang="en-US" b="0" u="sng" dirty="0" smtClean="0"/>
              <a:t>I-17</a:t>
            </a:r>
            <a:r>
              <a:rPr lang="en-US" b="1" dirty="0" smtClean="0"/>
              <a:t> </a:t>
            </a:r>
          </a:p>
          <a:p>
            <a:pPr defTabSz="928046">
              <a:defRPr/>
            </a:pPr>
            <a:r>
              <a:rPr lang="en-US" b="1" dirty="0" smtClean="0"/>
              <a:t>Share: </a:t>
            </a:r>
            <a:r>
              <a:rPr lang="en-US" b="0" dirty="0" smtClean="0"/>
              <a:t>A handout</a:t>
            </a:r>
            <a:r>
              <a:rPr lang="en-US" b="0" baseline="0" dirty="0" smtClean="0"/>
              <a:t> on reading food labels in on </a:t>
            </a:r>
            <a:r>
              <a:rPr lang="en-US" b="1" baseline="0" dirty="0" smtClean="0"/>
              <a:t>pg. 28 </a:t>
            </a:r>
            <a:r>
              <a:rPr lang="en-US" b="0" baseline="0" dirty="0" smtClean="0"/>
              <a:t>of your books </a:t>
            </a:r>
          </a:p>
          <a:p>
            <a:pPr defTabSz="928046">
              <a:defRPr/>
            </a:pPr>
            <a:endParaRPr lang="en-US" b="1" dirty="0" smtClean="0"/>
          </a:p>
          <a:p>
            <a:pPr defTabSz="928046">
              <a:defRPr/>
            </a:pPr>
            <a:r>
              <a:rPr lang="en-US" b="1" dirty="0" smtClean="0"/>
              <a:t>Ask: </a:t>
            </a:r>
            <a:r>
              <a:rPr lang="en-US" b="0" i="0" dirty="0" smtClean="0"/>
              <a:t>Looking at the nutrition facts panel, which information </a:t>
            </a:r>
            <a:r>
              <a:rPr lang="en-US" b="0" i="0" baseline="0" dirty="0" smtClean="0"/>
              <a:t>do you already use? Serving size is the first thing you should look at. Why?</a:t>
            </a:r>
          </a:p>
          <a:p>
            <a:pPr defTabSz="928046">
              <a:defRPr/>
            </a:pPr>
            <a:endParaRPr lang="en-US" b="0" i="0" baseline="0" dirty="0" smtClean="0"/>
          </a:p>
          <a:p>
            <a:pPr defTabSz="928046">
              <a:defRPr/>
            </a:pPr>
            <a:r>
              <a:rPr lang="en-US" b="1" i="0" baseline="0" dirty="0" smtClean="0"/>
              <a:t>Share</a:t>
            </a:r>
            <a:r>
              <a:rPr lang="en-US" b="0" i="0" baseline="0" dirty="0" smtClean="0"/>
              <a:t>:</a:t>
            </a:r>
          </a:p>
          <a:p>
            <a:pPr defTabSz="928046">
              <a:defRPr/>
            </a:pPr>
            <a:r>
              <a:rPr lang="en-US" b="0" i="0" baseline="0" dirty="0" smtClean="0"/>
              <a:t>The serving size is the amount of food that the rest of the facts on the panel are based on. Ask yourself, “how many servings am I eating?” and multiply or divide the rest of the information as needed. </a:t>
            </a:r>
          </a:p>
          <a:p>
            <a:pPr defTabSz="928046">
              <a:defRPr/>
            </a:pPr>
            <a:endParaRPr lang="en-US" b="0" i="1" baseline="0" dirty="0" smtClean="0"/>
          </a:p>
          <a:p>
            <a:pPr defTabSz="928046">
              <a:defRPr/>
            </a:pPr>
            <a:r>
              <a:rPr lang="en-US" b="0" baseline="0" dirty="0" smtClean="0"/>
              <a:t>%DV tells us whether a food is high or low in a nutrient: 20% or more is high; 5% or less is low </a:t>
            </a:r>
          </a:p>
          <a:p>
            <a:pPr defTabSz="928046">
              <a:defRPr/>
            </a:pPr>
            <a:endParaRPr lang="en-US" b="0" i="1" baseline="0" dirty="0" smtClean="0"/>
          </a:p>
          <a:p>
            <a:pPr defTabSz="928046">
              <a:defRPr/>
            </a:pPr>
            <a:r>
              <a:rPr lang="en-US" b="1" i="0" baseline="0" dirty="0" smtClean="0"/>
              <a:t>Ask</a:t>
            </a:r>
            <a:r>
              <a:rPr lang="en-US" b="0" i="0" baseline="0" dirty="0" smtClean="0"/>
              <a:t>: Which nutrients do we want less of? Which do we want more of? </a:t>
            </a:r>
          </a:p>
          <a:p>
            <a:pPr defTabSz="928046">
              <a:defRPr/>
            </a:pPr>
            <a:endParaRPr lang="en-US" b="0" i="1" baseline="0" dirty="0" smtClean="0"/>
          </a:p>
          <a:p>
            <a:pPr defTabSz="928046">
              <a:defRPr/>
            </a:pPr>
            <a:r>
              <a:rPr lang="en-US" b="1" i="0" baseline="0" dirty="0" smtClean="0"/>
              <a:t>Share</a:t>
            </a:r>
            <a:r>
              <a:rPr lang="en-US" b="0" i="0" baseline="0" dirty="0" smtClean="0"/>
              <a:t>: The Nutrition Facts Panel can help to identify foods that are lower in fat, sugar, and sodium, and higher in fiber and other key nutrients. </a:t>
            </a:r>
            <a:endParaRPr lang="en-US" b="0" i="0" dirty="0" smtClean="0"/>
          </a:p>
          <a:p>
            <a:pPr defTabSz="928046">
              <a:defRPr/>
            </a:pPr>
            <a:r>
              <a:rPr lang="en-US" dirty="0" smtClean="0"/>
              <a:t>We will work with </a:t>
            </a:r>
            <a:r>
              <a:rPr lang="en-US" baseline="0" dirty="0" smtClean="0"/>
              <a:t>nutrition facts more closely during </a:t>
            </a:r>
            <a:r>
              <a:rPr lang="en-US" i="1" baseline="0" dirty="0" smtClean="0"/>
              <a:t>Cooking Matters at the Store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42</a:t>
            </a:fld>
            <a:endParaRPr lang="en-US"/>
          </a:p>
        </p:txBody>
      </p:sp>
    </p:spTree>
    <p:extLst>
      <p:ext uri="{BB962C8B-B14F-4D97-AF65-F5344CB8AC3E}">
        <p14:creationId xmlns:p14="http://schemas.microsoft.com/office/powerpoint/2010/main" val="42222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pPr defTabSz="938083">
              <a:defRPr/>
            </a:pPr>
            <a:r>
              <a:rPr lang="en-US" b="1" i="0" u="none" baseline="0" dirty="0" smtClean="0">
                <a:solidFill>
                  <a:srgbClr val="FFFF00"/>
                </a:solidFill>
                <a:effectLst/>
                <a:latin typeface="Arial" panose="020B0604020202020204" pitchFamily="34" charset="0"/>
                <a:cs typeface="Arial" panose="020B0604020202020204" pitchFamily="34" charset="0"/>
              </a:rPr>
              <a:t>Who</a:t>
            </a:r>
            <a:r>
              <a:rPr lang="en-US" b="0" i="0" u="none" baseline="0" dirty="0" smtClean="0">
                <a:solidFill>
                  <a:srgbClr val="FFFF00"/>
                </a:solidFill>
                <a:effectLst/>
                <a:latin typeface="Arial" panose="020B0604020202020204" pitchFamily="34" charset="0"/>
                <a:cs typeface="Arial" panose="020B0604020202020204" pitchFamily="34" charset="0"/>
              </a:rPr>
              <a:t>: Coordinator</a:t>
            </a:r>
          </a:p>
          <a:p>
            <a:pPr>
              <a:defRPr/>
            </a:pPr>
            <a:endParaRPr lang="en-US" b="0" baseline="0"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6497" indent="-287115" eaLnBrk="0" hangingPunct="0">
              <a:defRPr>
                <a:solidFill>
                  <a:schemeClr val="tx1"/>
                </a:solidFill>
                <a:latin typeface="Arial" charset="0"/>
                <a:ea typeface="ＭＳ Ｐゴシック" pitchFamily="34" charset="-128"/>
              </a:defRPr>
            </a:lvl2pPr>
            <a:lvl3pPr marL="1148456" indent="-229691" eaLnBrk="0" hangingPunct="0">
              <a:defRPr>
                <a:solidFill>
                  <a:schemeClr val="tx1"/>
                </a:solidFill>
                <a:latin typeface="Arial" charset="0"/>
                <a:ea typeface="ＭＳ Ｐゴシック" pitchFamily="34" charset="-128"/>
              </a:defRPr>
            </a:lvl3pPr>
            <a:lvl4pPr marL="1607839" indent="-229691" eaLnBrk="0" hangingPunct="0">
              <a:defRPr>
                <a:solidFill>
                  <a:schemeClr val="tx1"/>
                </a:solidFill>
                <a:latin typeface="Arial" charset="0"/>
                <a:ea typeface="ＭＳ Ｐゴシック" pitchFamily="34" charset="-128"/>
              </a:defRPr>
            </a:lvl4pPr>
            <a:lvl5pPr marL="2067221" indent="-229691" eaLnBrk="0" hangingPunct="0">
              <a:defRPr>
                <a:solidFill>
                  <a:schemeClr val="tx1"/>
                </a:solidFill>
                <a:latin typeface="Arial" charset="0"/>
                <a:ea typeface="ＭＳ Ｐゴシック" pitchFamily="34" charset="-128"/>
              </a:defRPr>
            </a:lvl5pPr>
            <a:lvl6pPr marL="2526604" indent="-229691" defTabSz="459383" eaLnBrk="0" fontAlgn="base" hangingPunct="0">
              <a:spcBef>
                <a:spcPct val="0"/>
              </a:spcBef>
              <a:spcAft>
                <a:spcPct val="0"/>
              </a:spcAft>
              <a:defRPr>
                <a:solidFill>
                  <a:schemeClr val="tx1"/>
                </a:solidFill>
                <a:latin typeface="Arial" charset="0"/>
                <a:ea typeface="ＭＳ Ｐゴシック" pitchFamily="34" charset="-128"/>
              </a:defRPr>
            </a:lvl6pPr>
            <a:lvl7pPr marL="2985987" indent="-229691" defTabSz="459383" eaLnBrk="0" fontAlgn="base" hangingPunct="0">
              <a:spcBef>
                <a:spcPct val="0"/>
              </a:spcBef>
              <a:spcAft>
                <a:spcPct val="0"/>
              </a:spcAft>
              <a:defRPr>
                <a:solidFill>
                  <a:schemeClr val="tx1"/>
                </a:solidFill>
                <a:latin typeface="Arial" charset="0"/>
                <a:ea typeface="ＭＳ Ｐゴシック" pitchFamily="34" charset="-128"/>
              </a:defRPr>
            </a:lvl7pPr>
            <a:lvl8pPr marL="3445369" indent="-229691" defTabSz="459383" eaLnBrk="0" fontAlgn="base" hangingPunct="0">
              <a:spcBef>
                <a:spcPct val="0"/>
              </a:spcBef>
              <a:spcAft>
                <a:spcPct val="0"/>
              </a:spcAft>
              <a:defRPr>
                <a:solidFill>
                  <a:schemeClr val="tx1"/>
                </a:solidFill>
                <a:latin typeface="Arial" charset="0"/>
                <a:ea typeface="ＭＳ Ｐゴシック" pitchFamily="34" charset="-128"/>
              </a:defRPr>
            </a:lvl8pPr>
            <a:lvl9pPr marL="3904751" indent="-229691" defTabSz="459383"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FBFD1C0-9264-4C40-9369-06409AF8B535}" type="slidenum">
              <a:rPr lang="en-US" smtClean="0"/>
              <a:pPr eaLnBrk="1" hangingPunct="1"/>
              <a:t>3</a:t>
            </a:fld>
            <a:endParaRPr lang="en-US" smtClean="0"/>
          </a:p>
        </p:txBody>
      </p:sp>
    </p:spTree>
    <p:extLst>
      <p:ext uri="{BB962C8B-B14F-4D97-AF65-F5344CB8AC3E}">
        <p14:creationId xmlns:p14="http://schemas.microsoft.com/office/powerpoint/2010/main" val="2491623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normAutofit fontScale="77500" lnSpcReduction="20000"/>
          </a:bodyPr>
          <a:lstStyle/>
          <a:p>
            <a:pPr defTabSz="928046">
              <a:defRPr/>
            </a:pPr>
            <a:r>
              <a:rPr lang="en-US" b="0" u="sng" dirty="0" smtClean="0"/>
              <a:t>I-17</a:t>
            </a:r>
            <a:r>
              <a:rPr lang="en-US" b="1" dirty="0" smtClean="0"/>
              <a:t> </a:t>
            </a:r>
          </a:p>
          <a:p>
            <a:pPr defTabSz="928046">
              <a:defRPr/>
            </a:pPr>
            <a:endParaRPr lang="en-US" b="1" dirty="0" smtClean="0"/>
          </a:p>
          <a:p>
            <a:pPr defTabSz="928046">
              <a:defRPr/>
            </a:pPr>
            <a:r>
              <a:rPr lang="en-US" b="1" dirty="0" smtClean="0"/>
              <a:t>Ask: </a:t>
            </a:r>
            <a:r>
              <a:rPr lang="en-US" b="0" i="0" dirty="0" smtClean="0"/>
              <a:t>What is the difference between</a:t>
            </a:r>
            <a:r>
              <a:rPr lang="en-US" b="0" i="0" baseline="0" dirty="0" smtClean="0"/>
              <a:t> a whole grain and a refined grain? </a:t>
            </a:r>
          </a:p>
          <a:p>
            <a:pPr defTabSz="928046">
              <a:defRPr/>
            </a:pPr>
            <a:r>
              <a:rPr lang="en-US" b="1" baseline="0" dirty="0" smtClean="0"/>
              <a:t>Share: </a:t>
            </a:r>
            <a:r>
              <a:rPr lang="en-US" b="0" baseline="0" dirty="0" smtClean="0"/>
              <a:t>Whole grains provide a variety of nutrients that help keep our bodies healthy. When grains are refined, many important nutrients are removed, most importantly, fiber. </a:t>
            </a:r>
          </a:p>
          <a:p>
            <a:pPr defTabSz="928046">
              <a:defRPr/>
            </a:pPr>
            <a:endParaRPr lang="en-US" b="1" baseline="0" dirty="0" smtClean="0"/>
          </a:p>
          <a:p>
            <a:pPr defTabSz="928046">
              <a:defRPr/>
            </a:pPr>
            <a:r>
              <a:rPr lang="en-US" b="1" baseline="0" dirty="0" smtClean="0"/>
              <a:t>To Do: Putting Whole Grains to the Test. </a:t>
            </a:r>
            <a:r>
              <a:rPr lang="en-US" b="0" baseline="0" dirty="0" smtClean="0"/>
              <a:t>Soak a piece of whole wheat bread and enriched bread in two different bowls of water (about 5-10 seconds each). Gently squeeze out each piece of bread and show participants the difference. The whole wheat bread should look like a wet sponge, while the white bread should look more like wet playdough.</a:t>
            </a:r>
          </a:p>
          <a:p>
            <a:pPr defTabSz="928046">
              <a:defRPr/>
            </a:pPr>
            <a:r>
              <a:rPr lang="en-US" b="1" baseline="0" dirty="0" smtClean="0"/>
              <a:t>Share:</a:t>
            </a:r>
            <a:r>
              <a:rPr lang="en-US" b="0" baseline="0" dirty="0" smtClean="0"/>
              <a:t> (as you’re putting the bread in the water) The water represents your digestive system and this activity can demonstrate how whole vs. refined grains break down in your body</a:t>
            </a:r>
          </a:p>
          <a:p>
            <a:pPr defTabSz="928046">
              <a:defRPr/>
            </a:pPr>
            <a:r>
              <a:rPr lang="en-US" b="1" baseline="0" dirty="0" smtClean="0"/>
              <a:t>Ask</a:t>
            </a:r>
            <a:r>
              <a:rPr lang="en-US" b="0" baseline="0" dirty="0" smtClean="0"/>
              <a:t>: (after you squeeze out the bread and show it) What do you notice about the refined vs. the whole wheat bread? What does this mean for your body when you digest one vs. the other?</a:t>
            </a:r>
          </a:p>
          <a:p>
            <a:pPr defTabSz="928046">
              <a:defRPr/>
            </a:pPr>
            <a:endParaRPr lang="en-US" b="1" baseline="0" dirty="0" smtClean="0"/>
          </a:p>
          <a:p>
            <a:pPr defTabSz="928046">
              <a:defRPr/>
            </a:pPr>
            <a:r>
              <a:rPr lang="en-US" b="1" baseline="0" dirty="0" smtClean="0"/>
              <a:t>Share</a:t>
            </a:r>
            <a:r>
              <a:rPr lang="en-US" b="0" baseline="0" dirty="0" smtClean="0"/>
              <a:t>: The fiber is what is keeping the whole wheat bread together. The fiber in whole wheat bread means that it breaks down in your body slower, keeps you full longer, helps regulate your blood sugar, and is good for digestive health.</a:t>
            </a:r>
          </a:p>
          <a:p>
            <a:pPr defTabSz="928046">
              <a:defRPr/>
            </a:pPr>
            <a:endParaRPr lang="en-US" b="0" baseline="0" dirty="0" smtClean="0"/>
          </a:p>
          <a:p>
            <a:pPr defTabSz="928046">
              <a:defRPr/>
            </a:pPr>
            <a:r>
              <a:rPr lang="en-US" b="1" baseline="0" dirty="0" smtClean="0"/>
              <a:t>To Do</a:t>
            </a:r>
            <a:r>
              <a:rPr lang="en-US" b="0" baseline="0" dirty="0" smtClean="0"/>
              <a:t>: Pass out fiber tubes to demonstrate how much fiber is in different grain (and legume) products</a:t>
            </a:r>
            <a:endParaRPr lang="en-US" b="0" dirty="0" smtClean="0"/>
          </a:p>
          <a:p>
            <a:pPr defTabSz="928046">
              <a:defRPr/>
            </a:pPr>
            <a:endParaRPr lang="en-US" b="0" baseline="0" dirty="0" smtClean="0"/>
          </a:p>
          <a:p>
            <a:pPr defTabSz="928046">
              <a:defRPr/>
            </a:pPr>
            <a:r>
              <a:rPr lang="en-US" b="1" dirty="0" smtClean="0"/>
              <a:t>Share: </a:t>
            </a:r>
            <a:r>
              <a:rPr lang="en-US" b="0" dirty="0" smtClean="0"/>
              <a:t>There is a handout about identifying whole grains on </a:t>
            </a:r>
            <a:r>
              <a:rPr lang="en-US" b="1" dirty="0" smtClean="0"/>
              <a:t>Pg. 29 </a:t>
            </a:r>
            <a:r>
              <a:rPr lang="en-US" b="0" dirty="0" smtClean="0"/>
              <a:t>of your books</a:t>
            </a:r>
          </a:p>
          <a:p>
            <a:pPr defTabSz="928046">
              <a:defRPr/>
            </a:pPr>
            <a:endParaRPr lang="en-US" b="0" dirty="0" smtClean="0"/>
          </a:p>
          <a:p>
            <a:pPr defTabSz="928046">
              <a:defRPr/>
            </a:pPr>
            <a:r>
              <a:rPr lang="en-US" b="1" baseline="0" dirty="0" smtClean="0"/>
              <a:t>Ask: </a:t>
            </a:r>
            <a:r>
              <a:rPr lang="en-US" b="0" baseline="0" dirty="0" smtClean="0"/>
              <a:t>How can you use labels to determine whether a grain is a whole grain? (use </a:t>
            </a:r>
            <a:r>
              <a:rPr lang="en-US" b="1" baseline="0" dirty="0" smtClean="0"/>
              <a:t>Pg. 29 </a:t>
            </a:r>
            <a:r>
              <a:rPr lang="en-US" b="0" baseline="0" dirty="0" smtClean="0"/>
              <a:t>as a reference)</a:t>
            </a:r>
          </a:p>
          <a:p>
            <a:pPr defTabSz="928046">
              <a:defRPr/>
            </a:pPr>
            <a:r>
              <a:rPr lang="en-US" b="0" baseline="0" dirty="0" smtClean="0"/>
              <a:t>Share: You should see the word </a:t>
            </a:r>
            <a:r>
              <a:rPr lang="en-US" b="0" i="1" baseline="0" dirty="0" smtClean="0"/>
              <a:t>whole</a:t>
            </a:r>
            <a:r>
              <a:rPr lang="en-US" b="0" baseline="0" dirty="0" smtClean="0"/>
              <a:t> in the first ingredient, such as </a:t>
            </a:r>
            <a:r>
              <a:rPr lang="en-US" b="0" i="1" baseline="0" dirty="0" smtClean="0"/>
              <a:t>whole</a:t>
            </a:r>
            <a:r>
              <a:rPr lang="en-US" b="0" baseline="0" dirty="0" smtClean="0"/>
              <a:t> grain wheat. The only exceptions are brown rice OR grains that aren’t available refined, such as bulgur, buckwheat, millet, oatmeal, and quinoa. </a:t>
            </a:r>
          </a:p>
          <a:p>
            <a:pPr defTabSz="928046">
              <a:defRPr/>
            </a:pPr>
            <a:endParaRPr lang="en-US" b="0" baseline="0" dirty="0" smtClean="0"/>
          </a:p>
          <a:p>
            <a:pPr defTabSz="928046">
              <a:defRPr/>
            </a:pPr>
            <a:r>
              <a:rPr lang="en-US" b="1" baseline="0" dirty="0" smtClean="0"/>
              <a:t>To Do: </a:t>
            </a:r>
            <a:r>
              <a:rPr lang="en-US" b="0" baseline="0" dirty="0" smtClean="0"/>
              <a:t>Pass out grain packaging and have participants work in groups to determine whether their package/product is a whole grain or not. </a:t>
            </a:r>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44</a:t>
            </a:fld>
            <a:endParaRPr lang="en-US"/>
          </a:p>
        </p:txBody>
      </p:sp>
    </p:spTree>
    <p:extLst>
      <p:ext uri="{BB962C8B-B14F-4D97-AF65-F5344CB8AC3E}">
        <p14:creationId xmlns:p14="http://schemas.microsoft.com/office/powerpoint/2010/main" val="2937374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r>
              <a:rPr lang="en-US" b="1" dirty="0" smtClean="0"/>
              <a:t>Share: </a:t>
            </a:r>
            <a:r>
              <a:rPr lang="en-US" b="0" dirty="0" smtClean="0"/>
              <a:t>Whole grains come in a ton of varieties between wheat, rice, oats, etc. See some on the list, as well as in the baggies that we’re passing around. </a:t>
            </a:r>
            <a:endParaRPr lang="en-US" b="1" dirty="0" smtClean="0"/>
          </a:p>
          <a:p>
            <a:endParaRPr lang="en-US" b="1" dirty="0" smtClean="0"/>
          </a:p>
          <a:p>
            <a:r>
              <a:rPr lang="en-US" b="1" dirty="0" smtClean="0"/>
              <a:t>To Do</a:t>
            </a:r>
            <a:r>
              <a:rPr lang="en-US" b="0" dirty="0" smtClean="0"/>
              <a:t>: Pass out grain baggies for visuals </a:t>
            </a:r>
            <a:endParaRPr lang="en-US" b="0"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45</a:t>
            </a:fld>
            <a:endParaRPr lang="en-US"/>
          </a:p>
        </p:txBody>
      </p:sp>
    </p:spTree>
    <p:extLst>
      <p:ext uri="{BB962C8B-B14F-4D97-AF65-F5344CB8AC3E}">
        <p14:creationId xmlns:p14="http://schemas.microsoft.com/office/powerpoint/2010/main" val="1463837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891" y="4518345"/>
            <a:ext cx="5680694" cy="3696975"/>
          </a:xfrm>
          <a:prstGeom prst="rect">
            <a:avLst/>
          </a:prstGeom>
        </p:spPr>
        <p:txBody>
          <a:bodyPr lIns="92805" tIns="46402" rIns="92805" bIns="46402">
            <a:normAutofit fontScale="92500" lnSpcReduction="10000"/>
          </a:bodyPr>
          <a:lstStyle/>
          <a:p>
            <a:r>
              <a:rPr lang="en-US" dirty="0" smtClean="0"/>
              <a:t>(Not in instructor guide or participant book)</a:t>
            </a:r>
          </a:p>
          <a:p>
            <a:endParaRPr lang="en-US" dirty="0" smtClean="0"/>
          </a:p>
          <a:p>
            <a:r>
              <a:rPr lang="en-US" b="1" dirty="0" smtClean="0"/>
              <a:t>Ask</a:t>
            </a:r>
            <a:r>
              <a:rPr lang="en-US" dirty="0" smtClean="0"/>
              <a:t>:</a:t>
            </a:r>
            <a:r>
              <a:rPr lang="en-US" baseline="0" dirty="0" smtClean="0"/>
              <a:t> </a:t>
            </a:r>
            <a:r>
              <a:rPr lang="en-US" b="0" dirty="0" smtClean="0"/>
              <a:t>Have</a:t>
            </a:r>
            <a:r>
              <a:rPr lang="en-US" b="0" baseline="0" dirty="0" smtClean="0"/>
              <a:t> you heard of “healthy” and “unhealthy” fats? What do you know about saturated fat? Trans fat? Unsaturated fat? </a:t>
            </a:r>
          </a:p>
          <a:p>
            <a:endParaRPr lang="en-US" b="0" baseline="0" dirty="0" smtClean="0"/>
          </a:p>
          <a:p>
            <a:r>
              <a:rPr lang="en-US" b="1" baseline="0" dirty="0" smtClean="0"/>
              <a:t>Share</a:t>
            </a:r>
            <a:r>
              <a:rPr lang="en-US" b="0" baseline="0" dirty="0" smtClean="0"/>
              <a:t>:</a:t>
            </a:r>
          </a:p>
          <a:p>
            <a:r>
              <a:rPr lang="en-US" b="0" baseline="0" dirty="0" smtClean="0"/>
              <a:t>Unsaturated fats are the “healthy” fats because they lower your bad cholesterol and provide fats your body needs, such as omega-3 fatty acids. They come from plant sources – olive oil, avocado, nuts and seeds. Most of the fat you eat should be unsaturated. </a:t>
            </a:r>
          </a:p>
          <a:p>
            <a:endParaRPr lang="en-US" b="0" baseline="0" dirty="0" smtClean="0"/>
          </a:p>
          <a:p>
            <a:r>
              <a:rPr lang="en-US" b="0" baseline="0" dirty="0" smtClean="0"/>
              <a:t>Saturated fats come from animal sources – butter, dairy, meat, (and coconut!). Saturated fats raise your bad cholesterol and should be eaten in moderation. </a:t>
            </a:r>
          </a:p>
          <a:p>
            <a:endParaRPr lang="en-US" b="0" baseline="0" dirty="0" smtClean="0"/>
          </a:p>
          <a:p>
            <a:r>
              <a:rPr lang="en-US" b="0" baseline="0" dirty="0" smtClean="0"/>
              <a:t>Trans fats are man-made and come from hydrogenated oils. Not only do they raise your bad cholesterol, but they also lower your good cholesterol. It important to check the ingredients list, because you will not always see them listed on the nutrition facts panel. Avoid foods with the word hydrogenated in the ingredients list; that means it contains trans fats. </a:t>
            </a:r>
          </a:p>
          <a:p>
            <a:endParaRPr lang="en-US" b="1" baseline="0" dirty="0" smtClean="0"/>
          </a:p>
          <a:p>
            <a:r>
              <a:rPr lang="en-US" b="1" baseline="0" dirty="0" smtClean="0"/>
              <a:t>To Do</a:t>
            </a:r>
            <a:r>
              <a:rPr lang="en-US" b="0" baseline="0" dirty="0" smtClean="0"/>
              <a:t>: Show to pound of fat and artery model as visual aids. Pass around fat tubes to show how much fat is in different animal products, and demonstrate lean vs not lean proteins. </a:t>
            </a:r>
          </a:p>
          <a:p>
            <a:endParaRPr lang="en-US" b="1" baseline="0" dirty="0" smtClean="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46</a:t>
            </a:fld>
            <a:endParaRPr lang="en-US"/>
          </a:p>
        </p:txBody>
      </p:sp>
    </p:spTree>
    <p:extLst>
      <p:ext uri="{BB962C8B-B14F-4D97-AF65-F5344CB8AC3E}">
        <p14:creationId xmlns:p14="http://schemas.microsoft.com/office/powerpoint/2010/main" val="516549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891" y="4518345"/>
            <a:ext cx="5680694" cy="3696975"/>
          </a:xfrm>
          <a:prstGeom prst="rect">
            <a:avLst/>
          </a:prstGeom>
        </p:spPr>
        <p:txBody>
          <a:bodyPr lIns="92805" tIns="46402" rIns="92805" bIns="46402"/>
          <a:lstStyle/>
          <a:p>
            <a:pPr defTabSz="938083">
              <a:defRPr/>
            </a:pPr>
            <a:r>
              <a:rPr lang="en-US" dirty="0" smtClean="0"/>
              <a:t>(Not in instructor guide or participant book)</a:t>
            </a:r>
          </a:p>
          <a:p>
            <a:endParaRPr lang="en-US" b="0" dirty="0" smtClean="0"/>
          </a:p>
          <a:p>
            <a:r>
              <a:rPr lang="en-US" b="1" dirty="0" smtClean="0"/>
              <a:t>Ask:</a:t>
            </a:r>
            <a:r>
              <a:rPr lang="en-US" b="1" baseline="0" dirty="0" smtClean="0"/>
              <a:t> </a:t>
            </a:r>
            <a:r>
              <a:rPr lang="en-US" b="0" baseline="0" dirty="0" smtClean="0"/>
              <a:t>Do these nutrient suggestions surprise anyone?  Do they look small or large? </a:t>
            </a:r>
          </a:p>
          <a:p>
            <a:endParaRPr lang="en-US" b="0" baseline="0" dirty="0" smtClean="0"/>
          </a:p>
          <a:p>
            <a:r>
              <a:rPr lang="en-US" b="1" baseline="0" dirty="0" smtClean="0"/>
              <a:t>Share</a:t>
            </a:r>
            <a:r>
              <a:rPr lang="en-US" b="0" baseline="0" dirty="0" smtClean="0"/>
              <a:t>: You can find calorie needs based on age above, and then use that to see daily amounts for each food group. </a:t>
            </a:r>
          </a:p>
          <a:p>
            <a:endParaRPr lang="en-US" b="0" baseline="0" dirty="0" smtClean="0"/>
          </a:p>
          <a:p>
            <a:r>
              <a:rPr lang="en-US" b="1" baseline="0" dirty="0" smtClean="0"/>
              <a:t>Handout (to pass out): </a:t>
            </a:r>
            <a:r>
              <a:rPr lang="en-US" b="0" baseline="0" dirty="0" err="1" smtClean="0"/>
              <a:t>MyPlate</a:t>
            </a:r>
            <a:r>
              <a:rPr lang="en-US" b="0" baseline="0" dirty="0" smtClean="0"/>
              <a:t> for Preschoolers. This shows daily amounts for each food group based on age, with a serving-size example. Great resource for parents/families in English and Spanish. </a:t>
            </a:r>
          </a:p>
          <a:p>
            <a:endParaRPr lang="en-US" b="0" baseline="0" dirty="0" smtClean="0"/>
          </a:p>
          <a:p>
            <a:endParaRPr lang="en-US" b="0" baseline="0" dirty="0" smtClean="0"/>
          </a:p>
          <a:p>
            <a:endParaRPr lang="en-US" b="1"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47</a:t>
            </a:fld>
            <a:endParaRPr lang="en-US"/>
          </a:p>
        </p:txBody>
      </p:sp>
    </p:spTree>
    <p:extLst>
      <p:ext uri="{BB962C8B-B14F-4D97-AF65-F5344CB8AC3E}">
        <p14:creationId xmlns:p14="http://schemas.microsoft.com/office/powerpoint/2010/main" val="1703618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pPr defTabSz="928046">
              <a:defRPr/>
            </a:pPr>
            <a:r>
              <a:rPr lang="en-US" b="1" dirty="0" smtClean="0"/>
              <a:t>Share</a:t>
            </a:r>
            <a:r>
              <a:rPr lang="en-US" dirty="0" smtClean="0"/>
              <a:t>: Turn to page 30</a:t>
            </a:r>
            <a:r>
              <a:rPr lang="en-US" baseline="0" dirty="0" smtClean="0"/>
              <a:t> and take a few minutes to jot down notes on the review and reflection page</a:t>
            </a:r>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48</a:t>
            </a:fld>
            <a:endParaRPr lang="en-US"/>
          </a:p>
        </p:txBody>
      </p:sp>
    </p:spTree>
    <p:extLst>
      <p:ext uri="{BB962C8B-B14F-4D97-AF65-F5344CB8AC3E}">
        <p14:creationId xmlns:p14="http://schemas.microsoft.com/office/powerpoint/2010/main" val="3524812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pPr>
              <a:defRPr/>
            </a:pPr>
            <a:endParaRPr lang="en-US" b="0" i="0" u="none" baseline="0" dirty="0" smtClean="0">
              <a:solidFill>
                <a:srgbClr val="FFFF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49251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xfrm>
            <a:off x="710248" y="4459527"/>
            <a:ext cx="5681980" cy="42248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05" tIns="46402" rIns="92805" bIns="46402" numCol="1" anchor="t" anchorCtr="0" compatLnSpc="1">
            <a:prstTxWarp prst="textNoShape">
              <a:avLst/>
            </a:prstTxWarp>
            <a:normAutofit/>
          </a:bodyPr>
          <a:lstStyle/>
          <a:p>
            <a:pPr>
              <a:defRPr/>
            </a:pPr>
            <a:r>
              <a:rPr lang="en-US" b="0" dirty="0" smtClean="0"/>
              <a:t>Before class </a:t>
            </a:r>
            <a:r>
              <a:rPr lang="en-US" b="1" dirty="0" smtClean="0"/>
              <a:t>TO DO</a:t>
            </a:r>
            <a:r>
              <a:rPr lang="en-US" b="1" baseline="0" dirty="0" smtClean="0"/>
              <a:t> (</a:t>
            </a:r>
            <a:r>
              <a:rPr lang="en-US" b="1" dirty="0" smtClean="0"/>
              <a:t>Chef Educator)</a:t>
            </a:r>
            <a:r>
              <a:rPr lang="en-US" b="1" baseline="0" dirty="0" smtClean="0"/>
              <a:t>:</a:t>
            </a:r>
            <a:endParaRPr lang="en-US" b="0" baseline="0" dirty="0" smtClean="0"/>
          </a:p>
          <a:p>
            <a:pPr>
              <a:defRPr/>
            </a:pPr>
            <a:endParaRPr lang="en-US" b="0" baseline="0" dirty="0" smtClean="0"/>
          </a:p>
          <a:p>
            <a:pPr marL="175891" indent="-175891">
              <a:buFont typeface="Arial" panose="020B0604020202020204" pitchFamily="34" charset="0"/>
              <a:buChar char="•"/>
              <a:defRPr/>
            </a:pPr>
            <a:r>
              <a:rPr lang="en-US" b="0" baseline="0" dirty="0" smtClean="0"/>
              <a:t>Cucumber </a:t>
            </a:r>
            <a:r>
              <a:rPr lang="en-US" b="0" baseline="0" dirty="0" err="1" smtClean="0"/>
              <a:t>Sammies</a:t>
            </a:r>
            <a:r>
              <a:rPr lang="en-US" b="0" baseline="0" dirty="0" smtClean="0"/>
              <a:t> – Slice cucumber, cheese, and turkey and arrange in an assembly-line with picture-sequence cards; participants will arrange their </a:t>
            </a:r>
            <a:r>
              <a:rPr lang="en-US" b="0" baseline="0" dirty="0" err="1" smtClean="0"/>
              <a:t>sammies</a:t>
            </a:r>
            <a:r>
              <a:rPr lang="en-US" b="0" baseline="0" dirty="0" smtClean="0"/>
              <a:t> buffet-style</a:t>
            </a:r>
          </a:p>
          <a:p>
            <a:pPr marL="175891" indent="-175891">
              <a:buFont typeface="Arial" panose="020B0604020202020204" pitchFamily="34" charset="0"/>
              <a:buChar char="•"/>
              <a:defRPr/>
            </a:pPr>
            <a:r>
              <a:rPr lang="en-US" b="0" baseline="0" dirty="0" smtClean="0"/>
              <a:t>Banana pudding in a bag – Arrange ingredients in an assembly-line (use the sequence cards for ingredients/recipe steps); participants will arrange their pudding buffet-style</a:t>
            </a:r>
          </a:p>
          <a:p>
            <a:pPr marL="175891" indent="-175891">
              <a:buFont typeface="Arial" panose="020B0604020202020204" pitchFamily="34" charset="0"/>
              <a:buChar char="•"/>
              <a:defRPr/>
            </a:pPr>
            <a:r>
              <a:rPr lang="en-US" b="0" baseline="0" dirty="0" smtClean="0"/>
              <a:t>Fruit Kebabs - Chop fruit and cheese and arrange on platter with mini-tongs. Participants will self-assemble with skewers. Put out napkins.</a:t>
            </a:r>
          </a:p>
          <a:p>
            <a:pPr marL="175891" indent="-175891">
              <a:buFont typeface="Arial" panose="020B0604020202020204" pitchFamily="34" charset="0"/>
              <a:buChar char="•"/>
              <a:defRPr/>
            </a:pPr>
            <a:endParaRPr lang="en-US" b="0" baseline="0" dirty="0" smtClean="0"/>
          </a:p>
          <a:p>
            <a:r>
              <a:rPr lang="en-US" b="1" dirty="0" smtClean="0"/>
              <a:t>Share</a:t>
            </a:r>
            <a:r>
              <a:rPr lang="en-US" dirty="0" smtClean="0"/>
              <a:t>: For snack, we will be preparing (read slide</a:t>
            </a:r>
            <a:r>
              <a:rPr lang="en-US" baseline="0" dirty="0" smtClean="0"/>
              <a:t>), all on pg. 2 of your spiral notebooks. These recipes are meant to be examples of cooking activities that can be done in the classroom. For Banana Pudding in a Bag and Cucumber </a:t>
            </a:r>
            <a:r>
              <a:rPr lang="en-US" baseline="0" dirty="0" err="1" smtClean="0"/>
              <a:t>Sammies</a:t>
            </a:r>
            <a:r>
              <a:rPr lang="en-US" baseline="0" dirty="0" smtClean="0"/>
              <a:t>, we will be using sequence/picture cards, instead of a recipe. As you’re preparing snack, be thinking about how you could translate it in your center or home – we’ll be doing a brainstorming activity in small-groups afterward. </a:t>
            </a:r>
          </a:p>
          <a:p>
            <a:endParaRPr lang="en-US" baseline="0" dirty="0" smtClean="0"/>
          </a:p>
          <a:p>
            <a:r>
              <a:rPr lang="en-US" baseline="0" dirty="0" smtClean="0"/>
              <a:t>(Coordinator to lead post-snack brainstorming activity). </a:t>
            </a:r>
            <a:endParaRPr lang="en-US" dirty="0" smtClean="0"/>
          </a:p>
          <a:p>
            <a:pPr>
              <a:defRPr/>
            </a:pPr>
            <a:r>
              <a:rPr lang="en-US" b="0" baseline="0" dirty="0" smtClean="0"/>
              <a:t>  </a:t>
            </a:r>
            <a:endParaRPr lang="en-US" b="0"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199" indent="-285461" eaLnBrk="0" hangingPunct="0">
              <a:defRPr>
                <a:solidFill>
                  <a:schemeClr val="tx1"/>
                </a:solidFill>
                <a:latin typeface="Arial" charset="0"/>
                <a:ea typeface="ＭＳ Ｐゴシック" pitchFamily="34" charset="-128"/>
              </a:defRPr>
            </a:lvl2pPr>
            <a:lvl3pPr marL="1141844" indent="-228368" eaLnBrk="0" hangingPunct="0">
              <a:defRPr>
                <a:solidFill>
                  <a:schemeClr val="tx1"/>
                </a:solidFill>
                <a:latin typeface="Arial" charset="0"/>
                <a:ea typeface="ＭＳ Ｐゴシック" pitchFamily="34" charset="-128"/>
              </a:defRPr>
            </a:lvl3pPr>
            <a:lvl4pPr marL="1598582" indent="-228368" eaLnBrk="0" hangingPunct="0">
              <a:defRPr>
                <a:solidFill>
                  <a:schemeClr val="tx1"/>
                </a:solidFill>
                <a:latin typeface="Arial" charset="0"/>
                <a:ea typeface="ＭＳ Ｐゴシック" pitchFamily="34" charset="-128"/>
              </a:defRPr>
            </a:lvl4pPr>
            <a:lvl5pPr marL="2055319" indent="-228368" eaLnBrk="0" hangingPunct="0">
              <a:defRPr>
                <a:solidFill>
                  <a:schemeClr val="tx1"/>
                </a:solidFill>
                <a:latin typeface="Arial" charset="0"/>
                <a:ea typeface="ＭＳ Ｐゴシック" pitchFamily="34" charset="-128"/>
              </a:defRPr>
            </a:lvl5pPr>
            <a:lvl6pPr marL="2512057" indent="-228368" defTabSz="456738" eaLnBrk="0" fontAlgn="base" hangingPunct="0">
              <a:spcBef>
                <a:spcPct val="0"/>
              </a:spcBef>
              <a:spcAft>
                <a:spcPct val="0"/>
              </a:spcAft>
              <a:defRPr>
                <a:solidFill>
                  <a:schemeClr val="tx1"/>
                </a:solidFill>
                <a:latin typeface="Arial" charset="0"/>
                <a:ea typeface="ＭＳ Ｐゴシック" pitchFamily="34" charset="-128"/>
              </a:defRPr>
            </a:lvl6pPr>
            <a:lvl7pPr marL="2968795" indent="-228368" defTabSz="456738" eaLnBrk="0" fontAlgn="base" hangingPunct="0">
              <a:spcBef>
                <a:spcPct val="0"/>
              </a:spcBef>
              <a:spcAft>
                <a:spcPct val="0"/>
              </a:spcAft>
              <a:defRPr>
                <a:solidFill>
                  <a:schemeClr val="tx1"/>
                </a:solidFill>
                <a:latin typeface="Arial" charset="0"/>
                <a:ea typeface="ＭＳ Ｐゴシック" pitchFamily="34" charset="-128"/>
              </a:defRPr>
            </a:lvl7pPr>
            <a:lvl8pPr marL="3425532" indent="-228368" defTabSz="456738" eaLnBrk="0" fontAlgn="base" hangingPunct="0">
              <a:spcBef>
                <a:spcPct val="0"/>
              </a:spcBef>
              <a:spcAft>
                <a:spcPct val="0"/>
              </a:spcAft>
              <a:defRPr>
                <a:solidFill>
                  <a:schemeClr val="tx1"/>
                </a:solidFill>
                <a:latin typeface="Arial" charset="0"/>
                <a:ea typeface="ＭＳ Ｐゴシック" pitchFamily="34" charset="-128"/>
              </a:defRPr>
            </a:lvl8pPr>
            <a:lvl9pPr marL="3882269" indent="-228368" defTabSz="45673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E9C541-09AA-4BA4-AC34-620B4A9DB260}" type="slidenum">
              <a:rPr lang="en-US" smtClean="0"/>
              <a:pPr eaLnBrk="1" hangingPunct="1"/>
              <a:t>4</a:t>
            </a:fld>
            <a:endParaRPr lang="en-US" smtClean="0"/>
          </a:p>
        </p:txBody>
      </p:sp>
    </p:spTree>
    <p:extLst>
      <p:ext uri="{BB962C8B-B14F-4D97-AF65-F5344CB8AC3E}">
        <p14:creationId xmlns:p14="http://schemas.microsoft.com/office/powerpoint/2010/main" val="125149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pPr defTabSz="938083">
              <a:defRPr/>
            </a:pPr>
            <a:r>
              <a:rPr lang="en-US" b="1" baseline="0" dirty="0" smtClean="0"/>
              <a:t>Share</a:t>
            </a:r>
            <a:r>
              <a:rPr lang="en-US" b="0" baseline="0" dirty="0" smtClean="0"/>
              <a:t>: You have the opportunity to improve children’s eating habits and lifelong health because you interact with them daily. Positive early childhood experiences surrounding food and the social environment are critical for shaping healthy eating behaviors later in life. </a:t>
            </a:r>
          </a:p>
          <a:p>
            <a:pPr defTabSz="938083">
              <a:defRPr/>
            </a:pPr>
            <a:endParaRPr lang="en-US" b="0" baseline="0" dirty="0" smtClean="0"/>
          </a:p>
          <a:p>
            <a:pPr defTabSz="938083">
              <a:defRPr/>
            </a:pPr>
            <a:r>
              <a:rPr lang="en-US" b="0" baseline="0" dirty="0" smtClean="0"/>
              <a:t>We are going to discuss strategies that support positive experiences and environments surrounding food for the children in your care.</a:t>
            </a:r>
            <a:endParaRPr lang="en-US" b="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6</a:t>
            </a:fld>
            <a:endParaRPr lang="en-US"/>
          </a:p>
        </p:txBody>
      </p:sp>
    </p:spTree>
    <p:extLst>
      <p:ext uri="{BB962C8B-B14F-4D97-AF65-F5344CB8AC3E}">
        <p14:creationId xmlns:p14="http://schemas.microsoft.com/office/powerpoint/2010/main" val="381220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r>
              <a:rPr lang="en-US" dirty="0" smtClean="0"/>
              <a:t>These are some practices</a:t>
            </a:r>
            <a:r>
              <a:rPr lang="en-US" baseline="0" dirty="0" smtClean="0"/>
              <a:t> we’ll be talking about for promoting healthy eating habits (don’t need to read off list)</a:t>
            </a:r>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7</a:t>
            </a:fld>
            <a:endParaRPr lang="en-US"/>
          </a:p>
        </p:txBody>
      </p:sp>
    </p:spTree>
    <p:extLst>
      <p:ext uri="{BB962C8B-B14F-4D97-AF65-F5344CB8AC3E}">
        <p14:creationId xmlns:p14="http://schemas.microsoft.com/office/powerpoint/2010/main" val="4262229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lstStyle/>
          <a:p>
            <a:r>
              <a:rPr lang="en-US" b="1" dirty="0" smtClean="0"/>
              <a:t>Ask: </a:t>
            </a:r>
            <a:r>
              <a:rPr lang="en-US" dirty="0" smtClean="0"/>
              <a:t>Is this a ritual or</a:t>
            </a:r>
            <a:r>
              <a:rPr lang="en-US" baseline="0" dirty="0" smtClean="0"/>
              <a:t> a routine? </a:t>
            </a:r>
            <a:r>
              <a:rPr lang="en-US" dirty="0" smtClean="0"/>
              <a:t>“Every</a:t>
            </a:r>
            <a:r>
              <a:rPr lang="en-US" baseline="0" dirty="0" smtClean="0"/>
              <a:t> morning I get up and brush my teeth…. do you think that positive emotions and a sense of belonging are happening?” </a:t>
            </a:r>
            <a:r>
              <a:rPr lang="en-US" b="1" baseline="0" dirty="0" smtClean="0"/>
              <a:t>Answer</a:t>
            </a:r>
            <a:r>
              <a:rPr lang="en-US" baseline="0" dirty="0" smtClean="0"/>
              <a:t>: No, it’s just a routine. </a:t>
            </a:r>
            <a:r>
              <a:rPr lang="en-US" b="1" baseline="0" dirty="0" smtClean="0"/>
              <a:t>Ask:</a:t>
            </a:r>
            <a:r>
              <a:rPr lang="en-US" baseline="0" dirty="0" smtClean="0"/>
              <a:t> “Can the routine of tooth brushing be made a ritual in a classroom setting? How?” </a:t>
            </a:r>
            <a:r>
              <a:rPr lang="en-US" b="1" baseline="0" dirty="0" smtClean="0"/>
              <a:t>Share</a:t>
            </a:r>
            <a:r>
              <a:rPr lang="en-US" baseline="0" dirty="0" smtClean="0"/>
              <a:t>: Yes, make in meaningful, do it as a group, sing a song, etc.)</a:t>
            </a:r>
          </a:p>
          <a:p>
            <a:endParaRPr lang="en-US" b="1" dirty="0" smtClean="0"/>
          </a:p>
          <a:p>
            <a:r>
              <a:rPr lang="en-US" b="1" dirty="0" smtClean="0"/>
              <a:t>Share</a:t>
            </a:r>
            <a:r>
              <a:rPr lang="en-US" b="0" baseline="0" dirty="0" smtClean="0"/>
              <a:t>: </a:t>
            </a:r>
            <a:r>
              <a:rPr lang="en-US" dirty="0" smtClean="0"/>
              <a:t>Rituals</a:t>
            </a:r>
            <a:r>
              <a:rPr lang="en-US" baseline="0" dirty="0" smtClean="0"/>
              <a:t> are meaningful, they have emotional value. Use rituals as a way to create positive emotions and experiences around mealtimes to encourage positive relationships with food and healthy eating patterns. </a:t>
            </a:r>
          </a:p>
          <a:p>
            <a:pPr marL="0" indent="0">
              <a:buFontTx/>
              <a:buNone/>
            </a:pPr>
            <a:endParaRPr lang="en-US" baseline="0" dirty="0" smtClean="0"/>
          </a:p>
          <a:p>
            <a:pPr marL="0" indent="0">
              <a:buFontTx/>
              <a:buNone/>
            </a:pPr>
            <a:r>
              <a:rPr lang="en-US" b="1" baseline="0" dirty="0" smtClean="0"/>
              <a:t>Share</a:t>
            </a:r>
            <a:r>
              <a:rPr lang="en-US" baseline="0" dirty="0" smtClean="0"/>
              <a:t>: We are going to do an activity to brainstorm how we can create rituals within different mealtime activities. </a:t>
            </a:r>
          </a:p>
          <a:p>
            <a:pPr marL="175891" indent="-175891">
              <a:buFontTx/>
              <a:buChar char="-"/>
            </a:pPr>
            <a:endParaRPr lang="en-US" baseline="0" dirty="0" smtClean="0"/>
          </a:p>
          <a:p>
            <a:r>
              <a:rPr lang="en-US" b="1" baseline="0" dirty="0" smtClean="0"/>
              <a:t>To Do</a:t>
            </a:r>
            <a:r>
              <a:rPr lang="en-US" baseline="0" dirty="0" smtClean="0"/>
              <a:t>: </a:t>
            </a:r>
            <a:r>
              <a:rPr lang="en-US" b="1" baseline="0" dirty="0" smtClean="0"/>
              <a:t>Ritual Brainstorming Activity</a:t>
            </a:r>
            <a:endParaRPr lang="en-US" b="1" dirty="0" smtClean="0"/>
          </a:p>
          <a:p>
            <a:pPr defTabSz="938083">
              <a:defRPr/>
            </a:pPr>
            <a:endParaRPr lang="en-US" b="0" i="0" u="none" baseline="0" dirty="0" smtClean="0">
              <a:solidFill>
                <a:srgbClr val="FFFF00"/>
              </a:solidFill>
              <a:effectLst/>
              <a:latin typeface="Arial" panose="020B0604020202020204" pitchFamily="34" charset="0"/>
              <a:cs typeface="Arial" panose="020B0604020202020204" pitchFamily="34" charset="0"/>
            </a:endParaRPr>
          </a:p>
          <a:p>
            <a:endParaRPr lang="en-US" b="1" dirty="0" smtClean="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8</a:t>
            </a:fld>
            <a:endParaRPr lang="en-US"/>
          </a:p>
        </p:txBody>
      </p:sp>
    </p:spTree>
    <p:extLst>
      <p:ext uri="{BB962C8B-B14F-4D97-AF65-F5344CB8AC3E}">
        <p14:creationId xmlns:p14="http://schemas.microsoft.com/office/powerpoint/2010/main" val="2075482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759"/>
            <a:ext cx="5681980" cy="3695550"/>
          </a:xfrm>
          <a:prstGeom prst="rect">
            <a:avLst/>
          </a:prstGeom>
        </p:spPr>
        <p:txBody>
          <a:bodyPr lIns="93808" tIns="46904" rIns="93808" bIns="46904"/>
          <a:lstStyle/>
          <a:p>
            <a:r>
              <a:rPr lang="en-US" b="1" dirty="0" smtClean="0"/>
              <a:t>Share</a:t>
            </a:r>
            <a:r>
              <a:rPr lang="en-US" dirty="0" smtClean="0"/>
              <a:t>: Here are some photos that show different examples of mealtime rituals.</a:t>
            </a:r>
            <a:r>
              <a:rPr lang="en-US" baseline="0" dirty="0" smtClean="0"/>
              <a:t> They don’t all have to be food related (for example, creating centerpieces or placemats). </a:t>
            </a:r>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9</a:t>
            </a:fld>
            <a:endParaRPr lang="en-US"/>
          </a:p>
        </p:txBody>
      </p:sp>
    </p:spTree>
    <p:extLst>
      <p:ext uri="{BB962C8B-B14F-4D97-AF65-F5344CB8AC3E}">
        <p14:creationId xmlns:p14="http://schemas.microsoft.com/office/powerpoint/2010/main" val="187150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7"/>
            <a:ext cx="5681980" cy="4224814"/>
          </a:xfrm>
          <a:prstGeom prst="rect">
            <a:avLst/>
          </a:prstGeom>
        </p:spPr>
        <p:txBody>
          <a:bodyPr lIns="92805" tIns="46402" rIns="92805" bIns="46402">
            <a:normAutofit/>
          </a:bodyPr>
          <a:lstStyle/>
          <a:p>
            <a:r>
              <a:rPr lang="en-US" b="1" dirty="0" smtClean="0"/>
              <a:t>Ask</a:t>
            </a:r>
            <a:r>
              <a:rPr lang="en-US" dirty="0" smtClean="0"/>
              <a:t>: How can the rituals you shared</a:t>
            </a:r>
            <a:r>
              <a:rPr lang="en-US" baseline="0" dirty="0" smtClean="0"/>
              <a:t> lead to healthy food habits and positive mealtime behaviors?</a:t>
            </a:r>
            <a:endParaRPr lang="en-US" dirty="0" smtClean="0"/>
          </a:p>
          <a:p>
            <a:endParaRPr lang="en-US" dirty="0" smtClean="0"/>
          </a:p>
          <a:p>
            <a:r>
              <a:rPr lang="en-US" b="1" dirty="0" smtClean="0"/>
              <a:t>Share</a:t>
            </a:r>
            <a:r>
              <a:rPr lang="en-US" dirty="0" smtClean="0"/>
              <a:t>:</a:t>
            </a:r>
            <a:r>
              <a:rPr lang="en-US" baseline="0" dirty="0" smtClean="0"/>
              <a:t> </a:t>
            </a:r>
            <a:r>
              <a:rPr lang="en-US" dirty="0" smtClean="0"/>
              <a:t>Children learn to…</a:t>
            </a:r>
          </a:p>
          <a:p>
            <a:pPr marL="234521" indent="-234521">
              <a:buAutoNum type="arabicPeriod"/>
            </a:pPr>
            <a:r>
              <a:rPr lang="en-US" dirty="0" smtClean="0"/>
              <a:t>Appreciate</a:t>
            </a:r>
            <a:r>
              <a:rPr lang="en-US" baseline="0" dirty="0" smtClean="0"/>
              <a:t> new foods by engaging in the mealtime process</a:t>
            </a:r>
          </a:p>
          <a:p>
            <a:pPr marL="234521" indent="-234521">
              <a:buAutoNum type="arabicPeriod"/>
            </a:pPr>
            <a:r>
              <a:rPr lang="en-US" baseline="0" dirty="0" smtClean="0"/>
              <a:t>Make healthy choices and figure out how much to eat</a:t>
            </a:r>
          </a:p>
          <a:p>
            <a:pPr marL="234521" indent="-234521">
              <a:buAutoNum type="arabicPeriod"/>
            </a:pPr>
            <a:r>
              <a:rPr lang="en-US" baseline="0" dirty="0" smtClean="0"/>
              <a:t>Eat meals and snacks at set times, rather than grazing throughout the day</a:t>
            </a:r>
          </a:p>
          <a:p>
            <a:pPr marL="234521" indent="-234521">
              <a:buAutoNum type="arabicPeriod"/>
            </a:pPr>
            <a:r>
              <a:rPr lang="en-US" baseline="0" dirty="0" smtClean="0"/>
              <a:t>Cooperation and responsibility by contributing to mealtime tasks</a:t>
            </a:r>
          </a:p>
          <a:p>
            <a:pPr marL="234521" indent="-234521">
              <a:buAutoNum type="arabicPeriod"/>
            </a:pPr>
            <a:r>
              <a:rPr lang="en-US" baseline="0" dirty="0" smtClean="0"/>
              <a:t>Value of eating together and engaging in meaningful interactions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A4B82B0-4BCD-4C25-9CEE-E982A9B36243}" type="slidenum">
              <a:rPr lang="en-US" smtClean="0"/>
              <a:pPr>
                <a:defRPr/>
              </a:pPr>
              <a:t>10</a:t>
            </a:fld>
            <a:endParaRPr lang="en-US"/>
          </a:p>
        </p:txBody>
      </p:sp>
    </p:spTree>
    <p:extLst>
      <p:ext uri="{BB962C8B-B14F-4D97-AF65-F5344CB8AC3E}">
        <p14:creationId xmlns:p14="http://schemas.microsoft.com/office/powerpoint/2010/main" val="1443097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51000" r="-5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1425"/>
            <a:ext cx="70866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267200"/>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B49874F-59CC-4769-84C9-97CB2D13384D}" type="datetime1">
              <a:rPr lang="en-US"/>
              <a:pPr>
                <a:defRPr/>
              </a:pPr>
              <a:t>7/2/2018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28FE57-57CC-4BDB-A9BB-24181B4BC25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A44F0A-C588-4EAB-BCD9-FA2711D32391}" type="datetime1">
              <a:rPr lang="en-US"/>
              <a:pPr>
                <a:defRPr/>
              </a:pPr>
              <a:t>7/2/2018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4D5C41-8504-4E04-9AEB-9E0C981E888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AAD060-BB1C-4383-B61C-AF4968095A51}" type="datetime1">
              <a:rPr lang="en-US"/>
              <a:pPr>
                <a:defRPr/>
              </a:pPr>
              <a:t>7/2/2018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617960-92E6-4FED-8505-2F4DDD33950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D35A74-0EC7-49BE-8B56-23F6E4BEF103}" type="datetime1">
              <a:rPr lang="en-US"/>
              <a:pPr>
                <a:defRPr/>
              </a:pPr>
              <a:t>7/2/2018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1FA237-C5CC-4791-A74C-A41BC55D363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628808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C726DB-A975-478E-BA33-375B1E77A604}" type="datetime1">
              <a:rPr lang="en-US"/>
              <a:pPr>
                <a:defRPr/>
              </a:pPr>
              <a:t>7/2/2018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AD4EE5-6797-4DF9-8D5D-69D144FDF80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29A8704-3624-43BF-AA7D-8B00EB36B528}" type="datetime1">
              <a:rPr lang="en-US"/>
              <a:pPr>
                <a:defRPr/>
              </a:pPr>
              <a:t>7/2/2018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BF1C17-4F40-4BA2-A13D-2F8C9770B02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95A545B-18FA-4213-8CD0-F1A0C120173B}" type="datetime1">
              <a:rPr lang="en-US"/>
              <a:pPr>
                <a:defRPr/>
              </a:pPr>
              <a:t>7/2/2018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475FA27-96A7-4C17-937F-16FB5EE06D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A22663-2574-41E6-8E19-7743F85332FF}" type="datetime1">
              <a:rPr lang="en-US"/>
              <a:pPr>
                <a:defRPr/>
              </a:pPr>
              <a:t>7/2/2018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306E7C-5D0E-417A-BFB5-AE6592EAC41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66E6B8-7C93-43DA-97CE-1B05FD632F8F}" type="datetime1">
              <a:rPr lang="en-US"/>
              <a:pPr>
                <a:defRPr/>
              </a:pPr>
              <a:t>7/2/2018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3849537-2FF3-4718-9BEA-F08CA58956F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5F1D7956-FC00-419B-AC90-DEFCB04B0B57}" type="datetime1">
              <a:rPr lang="en-US"/>
              <a:pPr>
                <a:defRPr/>
              </a:pPr>
              <a:t>7/2/2018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6D8E9063-EEA0-49DE-A85F-575EAB37A7F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F8CF78-7332-4324-81C7-FA8A432EEE77}" type="datetime1">
              <a:rPr lang="en-US"/>
              <a:pPr>
                <a:defRPr/>
              </a:pPr>
              <a:t>7/2/2018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357ADF-4CB7-42C2-9011-59C5D9E8B0E6}"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Childcare_BG.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457200"/>
            <a:ext cx="8229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981200"/>
            <a:ext cx="73914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47995546-061A-42DB-9B41-869D6F46AF6F}" type="datetime1">
              <a:rPr lang="en-US"/>
              <a:pPr>
                <a:defRPr/>
              </a:pPr>
              <a:t>7/2/2018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BF027525-A506-4CC0-AE22-2A843078E242}" type="slidenum">
              <a:rPr lang="en-US"/>
              <a:pPr>
                <a:defRPr/>
              </a:pPr>
              <a:t>‹#›</a:t>
            </a:fld>
            <a:endParaRPr lang="en-US"/>
          </a:p>
        </p:txBody>
      </p:sp>
      <p:grpSp>
        <p:nvGrpSpPr>
          <p:cNvPr id="1032" name="Group 40"/>
          <p:cNvGrpSpPr>
            <a:grpSpLocks/>
          </p:cNvGrpSpPr>
          <p:nvPr userDrawn="1"/>
        </p:nvGrpSpPr>
        <p:grpSpPr bwMode="auto">
          <a:xfrm>
            <a:off x="0" y="6484938"/>
            <a:ext cx="9144000" cy="274637"/>
            <a:chOff x="0" y="6484940"/>
            <a:chExt cx="9463264" cy="296860"/>
          </a:xfrm>
        </p:grpSpPr>
        <p:grpSp>
          <p:nvGrpSpPr>
            <p:cNvPr id="1034" name="Group 22"/>
            <p:cNvGrpSpPr>
              <a:grpSpLocks/>
            </p:cNvGrpSpPr>
            <p:nvPr/>
          </p:nvGrpSpPr>
          <p:grpSpPr bwMode="auto">
            <a:xfrm flipV="1">
              <a:off x="0" y="6484940"/>
              <a:ext cx="4662664" cy="296860"/>
              <a:chOff x="838200" y="609600"/>
              <a:chExt cx="7162800" cy="457200"/>
            </a:xfrm>
          </p:grpSpPr>
          <p:sp>
            <p:nvSpPr>
              <p:cNvPr id="28" name="Rectangle 27"/>
              <p:cNvSpPr/>
              <p:nvPr/>
            </p:nvSpPr>
            <p:spPr>
              <a:xfrm>
                <a:off x="838200" y="609600"/>
                <a:ext cx="45682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9" name="Rectangle 28"/>
              <p:cNvSpPr/>
              <p:nvPr/>
            </p:nvSpPr>
            <p:spPr>
              <a:xfrm>
                <a:off x="1448977" y="609600"/>
                <a:ext cx="454297"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0" name="Rectangle 29"/>
              <p:cNvSpPr/>
              <p:nvPr/>
            </p:nvSpPr>
            <p:spPr>
              <a:xfrm>
                <a:off x="2057230" y="609600"/>
                <a:ext cx="456820"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1" name="Rectangle 30"/>
              <p:cNvSpPr/>
              <p:nvPr/>
            </p:nvSpPr>
            <p:spPr>
              <a:xfrm>
                <a:off x="2668007" y="609600"/>
                <a:ext cx="454297"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2" name="Rectangle 31"/>
              <p:cNvSpPr/>
              <p:nvPr/>
            </p:nvSpPr>
            <p:spPr>
              <a:xfrm>
                <a:off x="3276259" y="609600"/>
                <a:ext cx="45682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3" name="Rectangle 32"/>
              <p:cNvSpPr/>
              <p:nvPr/>
            </p:nvSpPr>
            <p:spPr>
              <a:xfrm>
                <a:off x="3887036" y="609600"/>
                <a:ext cx="454297"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4" name="Rectangle 33"/>
              <p:cNvSpPr/>
              <p:nvPr/>
            </p:nvSpPr>
            <p:spPr>
              <a:xfrm>
                <a:off x="4495290" y="609600"/>
                <a:ext cx="456820"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5" name="Rectangle 34"/>
              <p:cNvSpPr/>
              <p:nvPr/>
            </p:nvSpPr>
            <p:spPr>
              <a:xfrm>
                <a:off x="5106067" y="609600"/>
                <a:ext cx="454297"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6" name="Rectangle 35"/>
              <p:cNvSpPr/>
              <p:nvPr/>
            </p:nvSpPr>
            <p:spPr>
              <a:xfrm>
                <a:off x="5714319" y="609600"/>
                <a:ext cx="45682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7" name="Rectangle 36"/>
              <p:cNvSpPr/>
              <p:nvPr/>
            </p:nvSpPr>
            <p:spPr>
              <a:xfrm>
                <a:off x="6325096" y="609600"/>
                <a:ext cx="45682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8" name="Rectangle 37"/>
              <p:cNvSpPr/>
              <p:nvPr/>
            </p:nvSpPr>
            <p:spPr>
              <a:xfrm>
                <a:off x="6933349" y="609600"/>
                <a:ext cx="456820"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9" name="Rectangle 38"/>
              <p:cNvSpPr/>
              <p:nvPr/>
            </p:nvSpPr>
            <p:spPr>
              <a:xfrm>
                <a:off x="7544126" y="609600"/>
                <a:ext cx="456820"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grpSp>
        <p:grpSp>
          <p:nvGrpSpPr>
            <p:cNvPr id="1035" name="Group 23"/>
            <p:cNvGrpSpPr>
              <a:grpSpLocks/>
            </p:cNvGrpSpPr>
            <p:nvPr/>
          </p:nvGrpSpPr>
          <p:grpSpPr bwMode="auto">
            <a:xfrm flipV="1">
              <a:off x="4800600" y="6484940"/>
              <a:ext cx="4662664" cy="296860"/>
              <a:chOff x="838200" y="609600"/>
              <a:chExt cx="7162800" cy="457200"/>
            </a:xfrm>
          </p:grpSpPr>
          <p:sp>
            <p:nvSpPr>
              <p:cNvPr id="16" name="Rectangle 15"/>
              <p:cNvSpPr/>
              <p:nvPr/>
            </p:nvSpPr>
            <p:spPr>
              <a:xfrm>
                <a:off x="838254" y="609600"/>
                <a:ext cx="45682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7" name="Rectangle 16"/>
              <p:cNvSpPr/>
              <p:nvPr/>
            </p:nvSpPr>
            <p:spPr>
              <a:xfrm>
                <a:off x="1449031" y="609600"/>
                <a:ext cx="45682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8" name="Rectangle 17"/>
              <p:cNvSpPr/>
              <p:nvPr/>
            </p:nvSpPr>
            <p:spPr>
              <a:xfrm>
                <a:off x="2057285" y="609600"/>
                <a:ext cx="456820"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9" name="Rectangle 18"/>
              <p:cNvSpPr/>
              <p:nvPr/>
            </p:nvSpPr>
            <p:spPr>
              <a:xfrm>
                <a:off x="2668061" y="609600"/>
                <a:ext cx="456820"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0" name="Rectangle 19"/>
              <p:cNvSpPr/>
              <p:nvPr/>
            </p:nvSpPr>
            <p:spPr>
              <a:xfrm>
                <a:off x="3278838" y="609600"/>
                <a:ext cx="454297"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1" name="Rectangle 20"/>
              <p:cNvSpPr/>
              <p:nvPr/>
            </p:nvSpPr>
            <p:spPr>
              <a:xfrm>
                <a:off x="3887090" y="609600"/>
                <a:ext cx="45682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2" name="Rectangle 21"/>
              <p:cNvSpPr/>
              <p:nvPr/>
            </p:nvSpPr>
            <p:spPr>
              <a:xfrm>
                <a:off x="4497867" y="609600"/>
                <a:ext cx="454297"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3" name="Rectangle 22"/>
              <p:cNvSpPr/>
              <p:nvPr/>
            </p:nvSpPr>
            <p:spPr>
              <a:xfrm>
                <a:off x="5106121" y="609600"/>
                <a:ext cx="45682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4" name="Rectangle 23"/>
              <p:cNvSpPr/>
              <p:nvPr/>
            </p:nvSpPr>
            <p:spPr>
              <a:xfrm>
                <a:off x="5716898" y="609600"/>
                <a:ext cx="454297"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5" name="Rectangle 24"/>
              <p:cNvSpPr/>
              <p:nvPr/>
            </p:nvSpPr>
            <p:spPr>
              <a:xfrm>
                <a:off x="6325150" y="609600"/>
                <a:ext cx="45682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6" name="Rectangle 25"/>
              <p:cNvSpPr/>
              <p:nvPr/>
            </p:nvSpPr>
            <p:spPr>
              <a:xfrm>
                <a:off x="6935926" y="609600"/>
                <a:ext cx="454297"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7" name="Rectangle 26"/>
              <p:cNvSpPr/>
              <p:nvPr/>
            </p:nvSpPr>
            <p:spPr>
              <a:xfrm>
                <a:off x="7544180" y="609600"/>
                <a:ext cx="456820"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grpSp>
      </p:grpSp>
      <p:pic>
        <p:nvPicPr>
          <p:cNvPr id="1033" name="Picture 36"/>
          <p:cNvPicPr>
            <a:picLocks noChangeAspect="1" noChangeArrowheads="1"/>
          </p:cNvPicPr>
          <p:nvPr userDrawn="1"/>
        </p:nvPicPr>
        <p:blipFill>
          <a:blip r:embed="rId14">
            <a:extLst>
              <a:ext uri="{28A0092B-C50C-407E-A947-70E740481C1C}">
                <a14:useLocalDpi xmlns:a14="http://schemas.microsoft.com/office/drawing/2010/main" val="0"/>
              </a:ext>
            </a:extLst>
          </a:blip>
          <a:stretch>
            <a:fillRect/>
          </a:stretch>
        </p:blipFill>
        <p:spPr bwMode="auto">
          <a:xfrm>
            <a:off x="7897812" y="5706650"/>
            <a:ext cx="1196975" cy="44332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8" r:id="rId1"/>
    <p:sldLayoutId id="2147483909" r:id="rId2"/>
    <p:sldLayoutId id="2147483917" r:id="rId3"/>
    <p:sldLayoutId id="2147483910" r:id="rId4"/>
    <p:sldLayoutId id="2147483911" r:id="rId5"/>
    <p:sldLayoutId id="2147483912" r:id="rId6"/>
    <p:sldLayoutId id="2147483913" r:id="rId7"/>
    <p:sldLayoutId id="2147483918" r:id="rId8"/>
    <p:sldLayoutId id="2147483914" r:id="rId9"/>
    <p:sldLayoutId id="2147483915" r:id="rId10"/>
    <p:sldLayoutId id="2147483916" r:id="rId11"/>
  </p:sldLayoutIdLst>
  <p:timing>
    <p:tnLst>
      <p:par>
        <p:cTn id="1" dur="indefinite" restart="never" nodeType="tmRoot"/>
      </p:par>
    </p:tnLst>
  </p:timing>
  <p:txStyles>
    <p:titleStyle>
      <a:lvl1pPr algn="l" defTabSz="457200" rtl="0" eaLnBrk="0" fontAlgn="base" hangingPunct="0">
        <a:spcBef>
          <a:spcPct val="0"/>
        </a:spcBef>
        <a:spcAft>
          <a:spcPct val="0"/>
        </a:spcAft>
        <a:defRPr sz="4000" b="1" kern="1200">
          <a:solidFill>
            <a:schemeClr val="tx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4000" b="1">
          <a:solidFill>
            <a:schemeClr val="tx1"/>
          </a:solidFill>
          <a:latin typeface="Arial" pitchFamily="-65"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4000" b="1">
          <a:solidFill>
            <a:schemeClr val="tx1"/>
          </a:solidFill>
          <a:latin typeface="Arial" pitchFamily="-65"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4000" b="1">
          <a:solidFill>
            <a:schemeClr val="tx1"/>
          </a:solidFill>
          <a:latin typeface="Arial" pitchFamily="-65"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4000" b="1">
          <a:solidFill>
            <a:schemeClr val="tx1"/>
          </a:solidFill>
          <a:latin typeface="Arial" pitchFamily="-65" charset="0"/>
          <a:ea typeface="ＭＳ Ｐゴシック" pitchFamily="-65" charset="-128"/>
          <a:cs typeface="ＭＳ Ｐゴシック" pitchFamily="-65" charset="-128"/>
        </a:defRPr>
      </a:lvl5pPr>
      <a:lvl6pPr marL="457200" algn="l" defTabSz="457200" rtl="0" fontAlgn="base">
        <a:spcBef>
          <a:spcPct val="0"/>
        </a:spcBef>
        <a:spcAft>
          <a:spcPct val="0"/>
        </a:spcAft>
        <a:defRPr sz="4000" b="1">
          <a:solidFill>
            <a:schemeClr val="tx1"/>
          </a:solidFill>
          <a:latin typeface="Arial" pitchFamily="-65" charset="0"/>
          <a:ea typeface="ＭＳ Ｐゴシック" pitchFamily="-65" charset="-128"/>
          <a:cs typeface="ＭＳ Ｐゴシック" pitchFamily="-65" charset="-128"/>
        </a:defRPr>
      </a:lvl6pPr>
      <a:lvl7pPr marL="914400" algn="l" defTabSz="457200" rtl="0" fontAlgn="base">
        <a:spcBef>
          <a:spcPct val="0"/>
        </a:spcBef>
        <a:spcAft>
          <a:spcPct val="0"/>
        </a:spcAft>
        <a:defRPr sz="4000" b="1">
          <a:solidFill>
            <a:schemeClr val="tx1"/>
          </a:solidFill>
          <a:latin typeface="Arial" pitchFamily="-65" charset="0"/>
          <a:ea typeface="ＭＳ Ｐゴシック" pitchFamily="-65" charset="-128"/>
          <a:cs typeface="ＭＳ Ｐゴシック" pitchFamily="-65" charset="-128"/>
        </a:defRPr>
      </a:lvl7pPr>
      <a:lvl8pPr marL="1371600" algn="l" defTabSz="457200" rtl="0" fontAlgn="base">
        <a:spcBef>
          <a:spcPct val="0"/>
        </a:spcBef>
        <a:spcAft>
          <a:spcPct val="0"/>
        </a:spcAft>
        <a:defRPr sz="4000" b="1">
          <a:solidFill>
            <a:schemeClr val="tx1"/>
          </a:solidFill>
          <a:latin typeface="Arial" pitchFamily="-65" charset="0"/>
          <a:ea typeface="ＭＳ Ｐゴシック" pitchFamily="-65" charset="-128"/>
          <a:cs typeface="ＭＳ Ｐゴシック" pitchFamily="-65" charset="-128"/>
        </a:defRPr>
      </a:lvl8pPr>
      <a:lvl9pPr marL="1828800" algn="l" defTabSz="457200" rtl="0" fontAlgn="base">
        <a:spcBef>
          <a:spcPct val="0"/>
        </a:spcBef>
        <a:spcAft>
          <a:spcPct val="0"/>
        </a:spcAft>
        <a:defRPr sz="4000" b="1">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Clr>
          <a:srgbClr val="F79646"/>
        </a:buClr>
        <a:buSzPct val="110000"/>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chemeClr val="tx2"/>
        </a:buClr>
        <a:buFont typeface="Wingdings" pitchFamily="-65" charset="2"/>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Clr>
          <a:srgbClr val="F79646"/>
        </a:buClr>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Clr>
          <a:schemeClr val="tx2"/>
        </a:buClr>
        <a:buFont typeface="Wingdings" pitchFamily="-65" charset="2"/>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Clr>
          <a:srgbClr val="F79646"/>
        </a:buClr>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0.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6.jpe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0.png"/><Relationship Id="rId4" Type="http://schemas.openxmlformats.org/officeDocument/2006/relationships/image" Target="../media/image38.gi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6.jpe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0.png"/><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81000" y="3124200"/>
            <a:ext cx="8382000" cy="1470025"/>
          </a:xfrm>
        </p:spPr>
        <p:txBody>
          <a:bodyPr>
            <a:noAutofit/>
          </a:bodyPr>
          <a:lstStyle/>
          <a:p>
            <a:r>
              <a:rPr lang="en-US" sz="5400" smtClean="0"/>
              <a:t/>
            </a:r>
            <a:br>
              <a:rPr lang="en-US" sz="5400" smtClean="0"/>
            </a:br>
            <a:r>
              <a:rPr lang="en-US" sz="5400" smtClean="0"/>
              <a:t>Cooking Matters for Child Care Professionals</a:t>
            </a:r>
            <a:endParaRPr lang="en-US" sz="5400" dirty="0"/>
          </a:p>
        </p:txBody>
      </p:sp>
      <p:sp>
        <p:nvSpPr>
          <p:cNvPr id="5" name="Subtitle 4"/>
          <p:cNvSpPr>
            <a:spLocks noGrp="1"/>
          </p:cNvSpPr>
          <p:nvPr>
            <p:ph type="subTitle" idx="1"/>
          </p:nvPr>
        </p:nvSpPr>
        <p:spPr>
          <a:xfrm>
            <a:off x="990600" y="4800600"/>
            <a:ext cx="7086600" cy="1752600"/>
          </a:xfrm>
        </p:spPr>
        <p:txBody>
          <a:bodyPr>
            <a:normAutofit/>
          </a:bodyPr>
          <a:lstStyle/>
          <a:p>
            <a:r>
              <a:rPr lang="en-US" sz="3600" smtClean="0"/>
              <a:t>Gleaners Community Food Bank</a:t>
            </a:r>
            <a:endParaRPr lang="en-US" sz="4000" dirty="0"/>
          </a:p>
        </p:txBody>
      </p:sp>
      <p:pic>
        <p:nvPicPr>
          <p:cNvPr id="6" name="Picture 5" descr="Kitchen Utensils"/>
          <p:cNvPicPr>
            <a:picLocks noChangeAspect="1" noChangeArrowheads="1"/>
          </p:cNvPicPr>
          <p:nvPr/>
        </p:nvPicPr>
        <p:blipFill rotWithShape="1">
          <a:blip r:embed="rId5">
            <a:extLst>
              <a:ext uri="{28A0092B-C50C-407E-A947-70E740481C1C}">
                <a14:useLocalDpi xmlns:a14="http://schemas.microsoft.com/office/drawing/2010/main" val="0"/>
              </a:ext>
            </a:extLst>
          </a:blip>
          <a:srcRect t="31715" b="34142"/>
          <a:stretch/>
        </p:blipFill>
        <p:spPr bwMode="auto">
          <a:xfrm>
            <a:off x="-8799" y="-84696"/>
            <a:ext cx="5857875" cy="20000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Kitchen Utensils"/>
          <p:cNvPicPr>
            <a:picLocks noChangeAspect="1" noChangeArrowheads="1"/>
          </p:cNvPicPr>
          <p:nvPr/>
        </p:nvPicPr>
        <p:blipFill rotWithShape="1">
          <a:blip r:embed="rId5">
            <a:extLst>
              <a:ext uri="{28A0092B-C50C-407E-A947-70E740481C1C}">
                <a14:useLocalDpi xmlns:a14="http://schemas.microsoft.com/office/drawing/2010/main" val="0"/>
              </a:ext>
            </a:extLst>
          </a:blip>
          <a:srcRect r="47182" b="67480"/>
          <a:stretch/>
        </p:blipFill>
        <p:spPr bwMode="auto">
          <a:xfrm>
            <a:off x="5846988" y="-37185"/>
            <a:ext cx="3297012"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6762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19200" y="2308123"/>
            <a:ext cx="6324600" cy="4211941"/>
          </a:xfrm>
        </p:spPr>
      </p:pic>
      <p:sp>
        <p:nvSpPr>
          <p:cNvPr id="7170" name="Title 1"/>
          <p:cNvSpPr>
            <a:spLocks noGrp="1"/>
          </p:cNvSpPr>
          <p:nvPr>
            <p:ph type="title"/>
          </p:nvPr>
        </p:nvSpPr>
        <p:spPr>
          <a:xfrm>
            <a:off x="256025" y="14463"/>
            <a:ext cx="8392794" cy="1325563"/>
          </a:xfrm>
        </p:spPr>
        <p:txBody>
          <a:bodyPr>
            <a:normAutofit/>
          </a:bodyPr>
          <a:lstStyle/>
          <a:p>
            <a:pPr algn="ctr" eaLnBrk="1" hangingPunct="1"/>
            <a:r>
              <a:rPr lang="en-US" sz="4400" dirty="0" smtClean="0"/>
              <a:t>Ritual Brain Storming Activity</a:t>
            </a:r>
          </a:p>
        </p:txBody>
      </p:sp>
      <p:sp>
        <p:nvSpPr>
          <p:cNvPr id="8" name="Content Placeholder 7"/>
          <p:cNvSpPr>
            <a:spLocks noGrp="1"/>
          </p:cNvSpPr>
          <p:nvPr>
            <p:ph sz="half" idx="1"/>
          </p:nvPr>
        </p:nvSpPr>
        <p:spPr>
          <a:xfrm>
            <a:off x="329573" y="1447800"/>
            <a:ext cx="8319246" cy="4351338"/>
          </a:xfrm>
        </p:spPr>
        <p:txBody>
          <a:bodyPr>
            <a:normAutofit/>
          </a:bodyPr>
          <a:lstStyle/>
          <a:p>
            <a:pPr marL="0" indent="0" algn="ctr">
              <a:buNone/>
            </a:pPr>
            <a:r>
              <a:rPr lang="en-US" dirty="0" smtClean="0"/>
              <a:t>How can the rituals you share lead to healthy food habits and positive mealtime behaviors?</a:t>
            </a:r>
            <a:endParaRPr lang="en-US" dirty="0"/>
          </a:p>
        </p:txBody>
      </p:sp>
    </p:spTree>
    <p:custDataLst>
      <p:tags r:id="rId1"/>
    </p:custDataLst>
    <p:extLst>
      <p:ext uri="{BB962C8B-B14F-4D97-AF65-F5344CB8AC3E}">
        <p14:creationId xmlns:p14="http://schemas.microsoft.com/office/powerpoint/2010/main" val="1715643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685800"/>
          </a:xfrm>
        </p:spPr>
        <p:txBody>
          <a:bodyPr/>
          <a:lstStyle/>
          <a:p>
            <a:r>
              <a:rPr lang="en-US" sz="3600" dirty="0" smtClean="0"/>
              <a:t>Feeding Kids Well Takes Teamwork!</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1219200"/>
            <a:ext cx="3329781" cy="3329781"/>
          </a:xfrm>
        </p:spPr>
      </p:pic>
      <p:sp>
        <p:nvSpPr>
          <p:cNvPr id="5" name="TextBox 4"/>
          <p:cNvSpPr txBox="1"/>
          <p:nvPr/>
        </p:nvSpPr>
        <p:spPr>
          <a:xfrm>
            <a:off x="152400" y="1295400"/>
            <a:ext cx="4267200" cy="5124480"/>
          </a:xfrm>
          <a:prstGeom prst="rect">
            <a:avLst/>
          </a:prstGeom>
          <a:noFill/>
        </p:spPr>
        <p:txBody>
          <a:bodyPr wrap="square" rtlCol="0">
            <a:spAutoFit/>
          </a:bodyPr>
          <a:lstStyle/>
          <a:p>
            <a:r>
              <a:rPr lang="en-US" sz="2400" dirty="0" smtClean="0"/>
              <a:t>A new teacher started sitting at Amy’s meal table this week. </a:t>
            </a:r>
          </a:p>
          <a:p>
            <a:endParaRPr lang="en-US" sz="2400" dirty="0"/>
          </a:p>
          <a:p>
            <a:r>
              <a:rPr lang="en-US" sz="2400" dirty="0" smtClean="0"/>
              <a:t>She believes that all children must take and eat at least 3 bites of everything before they can leave the table. </a:t>
            </a:r>
          </a:p>
          <a:p>
            <a:endParaRPr lang="en-US" sz="2400" dirty="0"/>
          </a:p>
          <a:p>
            <a:r>
              <a:rPr lang="en-US" sz="2400" dirty="0" smtClean="0"/>
              <a:t>The former teacher let the kids decide what to serve themselves and eat.</a:t>
            </a:r>
          </a:p>
          <a:p>
            <a:pPr>
              <a:spcBef>
                <a:spcPts val="1800"/>
              </a:spcBef>
            </a:pPr>
            <a:r>
              <a:rPr lang="en-US" sz="2400" b="1" dirty="0" smtClean="0"/>
              <a:t>What is Amy thinking or feeling now?</a:t>
            </a:r>
            <a:endParaRPr lang="en-US" sz="2400" b="1" dirty="0"/>
          </a:p>
        </p:txBody>
      </p:sp>
    </p:spTree>
    <p:extLst>
      <p:ext uri="{BB962C8B-B14F-4D97-AF65-F5344CB8AC3E}">
        <p14:creationId xmlns:p14="http://schemas.microsoft.com/office/powerpoint/2010/main" val="952015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sz="3600" dirty="0" smtClean="0"/>
              <a:t>Feeding Kids Well Takes Teamwork!</a:t>
            </a:r>
            <a:endParaRPr lang="en-US" sz="3600" dirty="0"/>
          </a:p>
        </p:txBody>
      </p:sp>
      <p:sp>
        <p:nvSpPr>
          <p:cNvPr id="4" name="TextBox 3"/>
          <p:cNvSpPr txBox="1"/>
          <p:nvPr/>
        </p:nvSpPr>
        <p:spPr>
          <a:xfrm>
            <a:off x="533400" y="4038600"/>
            <a:ext cx="7543800" cy="2246769"/>
          </a:xfrm>
          <a:prstGeom prst="rect">
            <a:avLst/>
          </a:prstGeom>
          <a:noFill/>
        </p:spPr>
        <p:txBody>
          <a:bodyPr wrap="square" rtlCol="0">
            <a:spAutoFit/>
          </a:bodyPr>
          <a:lstStyle/>
          <a:p>
            <a:pPr algn="ctr">
              <a:spcAft>
                <a:spcPts val="1200"/>
              </a:spcAft>
            </a:pPr>
            <a:r>
              <a:rPr lang="en-US" sz="2400" dirty="0" smtClean="0"/>
              <a:t>The children in this classroom are learning that fruits and vegetables make great snacks.</a:t>
            </a:r>
            <a:endParaRPr lang="en-US" sz="2400" dirty="0"/>
          </a:p>
          <a:p>
            <a:pPr algn="ctr">
              <a:spcAft>
                <a:spcPts val="1200"/>
              </a:spcAft>
            </a:pPr>
            <a:r>
              <a:rPr lang="en-US" sz="2400" dirty="0" smtClean="0"/>
              <a:t>Every day this week, the afternoon snack has been milk and graham crackers.</a:t>
            </a:r>
            <a:endParaRPr lang="en-US" sz="2400" dirty="0"/>
          </a:p>
          <a:p>
            <a:pPr algn="ctr">
              <a:spcAft>
                <a:spcPts val="1200"/>
              </a:spcAft>
            </a:pPr>
            <a:r>
              <a:rPr lang="en-US" sz="2400" b="1" dirty="0" smtClean="0"/>
              <a:t>What message are the kids getting?</a:t>
            </a:r>
            <a:endParaRPr lang="en-US" sz="20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3953" y="1371600"/>
            <a:ext cx="3393017" cy="2544763"/>
          </a:xfrm>
        </p:spPr>
      </p:pic>
    </p:spTree>
    <p:extLst>
      <p:ext uri="{BB962C8B-B14F-4D97-AF65-F5344CB8AC3E}">
        <p14:creationId xmlns:p14="http://schemas.microsoft.com/office/powerpoint/2010/main" val="582988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03" y="209294"/>
            <a:ext cx="7886700" cy="950912"/>
          </a:xfrm>
        </p:spPr>
        <p:txBody>
          <a:bodyPr>
            <a:noAutofit/>
          </a:bodyPr>
          <a:lstStyle/>
          <a:p>
            <a:r>
              <a:rPr lang="en-US" sz="4400" dirty="0" smtClean="0"/>
              <a:t>Set a Healthy Example</a:t>
            </a:r>
            <a:endParaRPr lang="en-US" sz="4400" dirty="0"/>
          </a:p>
        </p:txBody>
      </p:sp>
      <p:sp>
        <p:nvSpPr>
          <p:cNvPr id="4" name="Content Placeholder 3"/>
          <p:cNvSpPr>
            <a:spLocks noGrp="1"/>
          </p:cNvSpPr>
          <p:nvPr>
            <p:ph sz="half" idx="1"/>
          </p:nvPr>
        </p:nvSpPr>
        <p:spPr>
          <a:xfrm>
            <a:off x="304800" y="1484312"/>
            <a:ext cx="5334000" cy="5033963"/>
          </a:xfrm>
        </p:spPr>
        <p:txBody>
          <a:bodyPr>
            <a:normAutofit/>
          </a:bodyPr>
          <a:lstStyle/>
          <a:p>
            <a:r>
              <a:rPr lang="en-US" sz="4000" dirty="0" smtClean="0"/>
              <a:t>Eat meals and snacks together</a:t>
            </a:r>
          </a:p>
          <a:p>
            <a:r>
              <a:rPr lang="en-US" sz="4000" dirty="0" smtClean="0"/>
              <a:t>Serve foods family-style</a:t>
            </a:r>
          </a:p>
          <a:p>
            <a:r>
              <a:rPr lang="en-US" sz="4000" dirty="0" smtClean="0"/>
              <a:t>Be patient</a:t>
            </a:r>
          </a:p>
          <a:p>
            <a:r>
              <a:rPr lang="en-US" sz="4000" dirty="0" smtClean="0"/>
              <a:t>Use encouraging words</a:t>
            </a:r>
          </a:p>
        </p:txBody>
      </p:sp>
      <p:sp>
        <p:nvSpPr>
          <p:cNvPr id="8" name="Content Placeholder 7"/>
          <p:cNvSpPr>
            <a:spLocks noGrp="1"/>
          </p:cNvSpPr>
          <p:nvPr>
            <p:ph sz="half" idx="2"/>
          </p:nvPr>
        </p:nvSpPr>
        <p:spPr>
          <a:xfrm>
            <a:off x="9525000" y="1825625"/>
            <a:ext cx="3886200" cy="4351338"/>
          </a:xfrm>
        </p:spPr>
        <p:txBody>
          <a:bodyPr/>
          <a:lstStyle/>
          <a:p>
            <a:endParaRPr lang="en-US" dirty="0"/>
          </a:p>
        </p:txBody>
      </p:sp>
      <p:pic>
        <p:nvPicPr>
          <p:cNvPr id="5" name="Picture 4"/>
          <p:cNvPicPr>
            <a:picLocks noChangeAspect="1"/>
          </p:cNvPicPr>
          <p:nvPr/>
        </p:nvPicPr>
        <p:blipFill>
          <a:blip r:embed="rId4"/>
          <a:stretch>
            <a:fillRect/>
          </a:stretch>
        </p:blipFill>
        <p:spPr>
          <a:xfrm>
            <a:off x="5105400" y="1676400"/>
            <a:ext cx="3854330" cy="2587522"/>
          </a:xfrm>
          <a:prstGeom prst="rect">
            <a:avLst/>
          </a:prstGeom>
        </p:spPr>
      </p:pic>
    </p:spTree>
    <p:custDataLst>
      <p:tags r:id="rId1"/>
    </p:custDataLst>
    <p:extLst>
      <p:ext uri="{BB962C8B-B14F-4D97-AF65-F5344CB8AC3E}">
        <p14:creationId xmlns:p14="http://schemas.microsoft.com/office/powerpoint/2010/main" val="3024404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009" y="457200"/>
            <a:ext cx="8229600" cy="762000"/>
          </a:xfrm>
        </p:spPr>
        <p:txBody>
          <a:bodyPr/>
          <a:lstStyle/>
          <a:p>
            <a:r>
              <a:rPr lang="en-US" dirty="0" smtClean="0"/>
              <a:t>Stages of Feeding: Infant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526423"/>
            <a:ext cx="2667000" cy="176755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88" y="1447800"/>
            <a:ext cx="3540909" cy="2359684"/>
          </a:xfrm>
          <a:prstGeom prst="rect">
            <a:avLst/>
          </a:prstGeom>
        </p:spPr>
      </p:pic>
      <p:sp>
        <p:nvSpPr>
          <p:cNvPr id="7" name="TextBox 6"/>
          <p:cNvSpPr txBox="1"/>
          <p:nvPr/>
        </p:nvSpPr>
        <p:spPr>
          <a:xfrm>
            <a:off x="4272516" y="1447800"/>
            <a:ext cx="4566684" cy="646331"/>
          </a:xfrm>
          <a:prstGeom prst="rect">
            <a:avLst/>
          </a:prstGeom>
          <a:noFill/>
        </p:spPr>
        <p:txBody>
          <a:bodyPr wrap="square" rtlCol="0">
            <a:spAutoFit/>
          </a:bodyPr>
          <a:lstStyle/>
          <a:p>
            <a:pPr algn="ctr"/>
            <a:r>
              <a:rPr lang="en-US" b="1" dirty="0" smtClean="0"/>
              <a:t>Amazing Progress in Year One</a:t>
            </a:r>
            <a:r>
              <a:rPr lang="en-US" dirty="0" smtClean="0"/>
              <a:t>: </a:t>
            </a:r>
          </a:p>
          <a:p>
            <a:pPr algn="ctr"/>
            <a:r>
              <a:rPr lang="en-US" dirty="0" smtClean="0"/>
              <a:t>Moves from a milk-based diet to table food</a:t>
            </a:r>
            <a:endParaRPr lang="en-US" dirty="0"/>
          </a:p>
        </p:txBody>
      </p:sp>
      <p:sp>
        <p:nvSpPr>
          <p:cNvPr id="8" name="TextBox 7"/>
          <p:cNvSpPr txBox="1"/>
          <p:nvPr/>
        </p:nvSpPr>
        <p:spPr>
          <a:xfrm>
            <a:off x="5486400" y="2362200"/>
            <a:ext cx="2667000" cy="923330"/>
          </a:xfrm>
          <a:prstGeom prst="rect">
            <a:avLst/>
          </a:prstGeom>
          <a:noFill/>
        </p:spPr>
        <p:txBody>
          <a:bodyPr wrap="square" rtlCol="0">
            <a:spAutoFit/>
          </a:bodyPr>
          <a:lstStyle/>
          <a:p>
            <a:r>
              <a:rPr lang="en-US" dirty="0" smtClean="0"/>
              <a:t>What message does an infant get if she’s hungry and no one feeds her?</a:t>
            </a:r>
            <a:endParaRPr lang="en-US" dirty="0"/>
          </a:p>
        </p:txBody>
      </p:sp>
      <p:sp>
        <p:nvSpPr>
          <p:cNvPr id="9" name="TextBox 8"/>
          <p:cNvSpPr txBox="1"/>
          <p:nvPr/>
        </p:nvSpPr>
        <p:spPr>
          <a:xfrm>
            <a:off x="3695700" y="5410200"/>
            <a:ext cx="3771900" cy="923330"/>
          </a:xfrm>
          <a:prstGeom prst="rect">
            <a:avLst/>
          </a:prstGeom>
          <a:solidFill>
            <a:schemeClr val="accent5">
              <a:lumMod val="40000"/>
              <a:lumOff val="60000"/>
            </a:schemeClr>
          </a:solidFill>
        </p:spPr>
        <p:txBody>
          <a:bodyPr wrap="square" rtlCol="0">
            <a:spAutoFit/>
          </a:bodyPr>
          <a:lstStyle/>
          <a:p>
            <a:r>
              <a:rPr lang="en-US" dirty="0" smtClean="0"/>
              <a:t>Not all older infants want to be fed! Stand back and enjoy the show! (But keep them safe.)</a:t>
            </a:r>
            <a:endParaRPr lang="en-US" dirty="0"/>
          </a:p>
        </p:txBody>
      </p:sp>
      <p:sp>
        <p:nvSpPr>
          <p:cNvPr id="10" name="TextBox 9"/>
          <p:cNvSpPr txBox="1"/>
          <p:nvPr/>
        </p:nvSpPr>
        <p:spPr>
          <a:xfrm>
            <a:off x="5116033" y="3497021"/>
            <a:ext cx="2362200" cy="1754326"/>
          </a:xfrm>
          <a:prstGeom prst="rect">
            <a:avLst/>
          </a:prstGeom>
          <a:noFill/>
        </p:spPr>
        <p:txBody>
          <a:bodyPr wrap="square" rtlCol="0">
            <a:spAutoFit/>
          </a:bodyPr>
          <a:lstStyle/>
          <a:p>
            <a:r>
              <a:rPr lang="en-US" dirty="0" smtClean="0"/>
              <a:t>…or if she’s full but caregivers keep shoving the nipple into her mouth and try to get her to eat more?</a:t>
            </a:r>
            <a:endParaRPr lang="en-US" dirty="0"/>
          </a:p>
        </p:txBody>
      </p:sp>
      <p:sp>
        <p:nvSpPr>
          <p:cNvPr id="11" name="Right Arrow 10"/>
          <p:cNvSpPr/>
          <p:nvPr/>
        </p:nvSpPr>
        <p:spPr>
          <a:xfrm>
            <a:off x="4724400" y="2707402"/>
            <a:ext cx="762000" cy="22413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Left Arrow 11"/>
          <p:cNvSpPr/>
          <p:nvPr/>
        </p:nvSpPr>
        <p:spPr>
          <a:xfrm>
            <a:off x="7467600" y="4200736"/>
            <a:ext cx="898451" cy="175736"/>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705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391400" cy="762000"/>
          </a:xfrm>
        </p:spPr>
        <p:txBody>
          <a:bodyPr/>
          <a:lstStyle/>
          <a:p>
            <a:r>
              <a:rPr lang="en-US" dirty="0" smtClean="0"/>
              <a:t>Stages of Feeding: Toddler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656" y="1602272"/>
            <a:ext cx="3216953" cy="2147316"/>
          </a:xfrm>
        </p:spPr>
      </p:pic>
      <p:sp>
        <p:nvSpPr>
          <p:cNvPr id="6" name="TextBox 5"/>
          <p:cNvSpPr txBox="1"/>
          <p:nvPr/>
        </p:nvSpPr>
        <p:spPr>
          <a:xfrm>
            <a:off x="4495800" y="1371600"/>
            <a:ext cx="3420794" cy="800219"/>
          </a:xfrm>
          <a:prstGeom prst="rect">
            <a:avLst/>
          </a:prstGeom>
          <a:solidFill>
            <a:schemeClr val="accent5">
              <a:lumMod val="40000"/>
              <a:lumOff val="60000"/>
            </a:schemeClr>
          </a:solidFill>
        </p:spPr>
        <p:txBody>
          <a:bodyPr wrap="square" rtlCol="0">
            <a:spAutoFit/>
          </a:bodyPr>
          <a:lstStyle/>
          <a:p>
            <a:pPr>
              <a:spcAft>
                <a:spcPts val="1200"/>
              </a:spcAft>
            </a:pPr>
            <a:r>
              <a:rPr lang="en-US" dirty="0" smtClean="0"/>
              <a:t>Fill in the blanks:</a:t>
            </a:r>
            <a:endParaRPr lang="en-US" dirty="0"/>
          </a:p>
          <a:p>
            <a:r>
              <a:rPr lang="en-US" dirty="0" smtClean="0"/>
              <a:t>A toddler’s favorite word is _ _.</a:t>
            </a:r>
            <a:endParaRPr lang="en-US" dirty="0"/>
          </a:p>
        </p:txBody>
      </p:sp>
      <p:sp>
        <p:nvSpPr>
          <p:cNvPr id="3" name="TextBox 2"/>
          <p:cNvSpPr txBox="1"/>
          <p:nvPr/>
        </p:nvSpPr>
        <p:spPr>
          <a:xfrm>
            <a:off x="4123006" y="2514600"/>
            <a:ext cx="3725594" cy="3824124"/>
          </a:xfrm>
          <a:prstGeom prst="rect">
            <a:avLst/>
          </a:prstGeom>
          <a:noFill/>
        </p:spPr>
        <p:txBody>
          <a:bodyPr wrap="square" rtlCol="0">
            <a:spAutoFit/>
          </a:bodyPr>
          <a:lstStyle/>
          <a:p>
            <a:r>
              <a:rPr lang="en-US" sz="2000" dirty="0" smtClean="0"/>
              <a:t>What’s required now:</a:t>
            </a:r>
          </a:p>
          <a:p>
            <a:endParaRPr lang="en-US" sz="2000" dirty="0"/>
          </a:p>
          <a:p>
            <a:pPr marL="285750" indent="-285750">
              <a:spcAft>
                <a:spcPts val="900"/>
              </a:spcAft>
              <a:buFont typeface="Wingdings" pitchFamily="2" charset="2"/>
              <a:buChar char="ü"/>
            </a:pPr>
            <a:r>
              <a:rPr lang="en-US" sz="2000" dirty="0" smtClean="0"/>
              <a:t>PATIENCE</a:t>
            </a:r>
          </a:p>
          <a:p>
            <a:pPr marL="285750" indent="-285750">
              <a:spcAft>
                <a:spcPts val="900"/>
              </a:spcAft>
              <a:buFont typeface="Wingdings" pitchFamily="2" charset="2"/>
              <a:buChar char="ü"/>
            </a:pPr>
            <a:r>
              <a:rPr lang="en-US" sz="2000" dirty="0" smtClean="0"/>
              <a:t>PERSISTENCE (keep offering new foods—it may take 10-15 exposures before she’ll eat them!)</a:t>
            </a:r>
          </a:p>
          <a:p>
            <a:pPr marL="285750" indent="-285750">
              <a:spcAft>
                <a:spcPts val="900"/>
              </a:spcAft>
              <a:buFont typeface="Wingdings" pitchFamily="2" charset="2"/>
              <a:buChar char="ü"/>
            </a:pPr>
            <a:r>
              <a:rPr lang="en-US" sz="2000" dirty="0" smtClean="0"/>
              <a:t>LIMITS on panhandling, poor behavior at the table</a:t>
            </a:r>
          </a:p>
          <a:p>
            <a:pPr marL="285750" indent="-285750">
              <a:spcAft>
                <a:spcPts val="900"/>
              </a:spcAft>
              <a:buFont typeface="Wingdings" pitchFamily="2" charset="2"/>
              <a:buChar char="ü"/>
            </a:pPr>
            <a:r>
              <a:rPr lang="en-US" sz="2000" dirty="0" smtClean="0"/>
              <a:t>THE RIGHT TOOLS for self-feeding</a:t>
            </a:r>
            <a:endParaRPr lang="en-US" sz="2000" dirty="0"/>
          </a:p>
        </p:txBody>
      </p:sp>
      <p:sp>
        <p:nvSpPr>
          <p:cNvPr id="4" name="TextBox 3"/>
          <p:cNvSpPr txBox="1"/>
          <p:nvPr/>
        </p:nvSpPr>
        <p:spPr>
          <a:xfrm>
            <a:off x="685800" y="4267200"/>
            <a:ext cx="2734945"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smtClean="0"/>
              <a:t>Ideas for making turkey &amp; cheese tacos more toddler-friendly?</a:t>
            </a:r>
            <a:endParaRPr lang="en-US" sz="2400" dirty="0"/>
          </a:p>
        </p:txBody>
      </p:sp>
    </p:spTree>
    <p:extLst>
      <p:ext uri="{BB962C8B-B14F-4D97-AF65-F5344CB8AC3E}">
        <p14:creationId xmlns:p14="http://schemas.microsoft.com/office/powerpoint/2010/main" val="4151375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391400" cy="762000"/>
          </a:xfrm>
        </p:spPr>
        <p:txBody>
          <a:bodyPr/>
          <a:lstStyle/>
          <a:p>
            <a:r>
              <a:rPr lang="en-US" sz="3600" dirty="0" smtClean="0"/>
              <a:t>Stages of Feeding: Preschooler</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4193929"/>
            <a:ext cx="2667000" cy="2000250"/>
          </a:xfrm>
        </p:spPr>
      </p:pic>
      <p:sp>
        <p:nvSpPr>
          <p:cNvPr id="6" name="TextBox 5"/>
          <p:cNvSpPr txBox="1"/>
          <p:nvPr/>
        </p:nvSpPr>
        <p:spPr>
          <a:xfrm>
            <a:off x="457200" y="1600200"/>
            <a:ext cx="3733800" cy="1569660"/>
          </a:xfrm>
          <a:prstGeom prst="rect">
            <a:avLst/>
          </a:prstGeom>
          <a:noFill/>
        </p:spPr>
        <p:txBody>
          <a:bodyPr wrap="square" rtlCol="0">
            <a:spAutoFit/>
          </a:bodyPr>
          <a:lstStyle/>
          <a:p>
            <a:r>
              <a:rPr lang="en-US" sz="2400" dirty="0" smtClean="0"/>
              <a:t>What happens when you seat a kid who won’t eat salad between 2 kids who LOVE salad?</a:t>
            </a:r>
            <a:endParaRPr lang="en-US" sz="2400" dirty="0"/>
          </a:p>
        </p:txBody>
      </p:sp>
      <p:sp>
        <p:nvSpPr>
          <p:cNvPr id="7" name="TextBox 6"/>
          <p:cNvSpPr txBox="1"/>
          <p:nvPr/>
        </p:nvSpPr>
        <p:spPr>
          <a:xfrm>
            <a:off x="4876800" y="4756665"/>
            <a:ext cx="2743200" cy="923330"/>
          </a:xfrm>
          <a:prstGeom prst="rect">
            <a:avLst/>
          </a:prstGeom>
          <a:solidFill>
            <a:schemeClr val="accent3">
              <a:lumMod val="60000"/>
              <a:lumOff val="40000"/>
            </a:schemeClr>
          </a:solidFill>
        </p:spPr>
        <p:txBody>
          <a:bodyPr wrap="square" rtlCol="0">
            <a:spAutoFit/>
          </a:bodyPr>
          <a:lstStyle/>
          <a:p>
            <a:r>
              <a:rPr lang="en-US" dirty="0" smtClean="0"/>
              <a:t>Industrious preschoolers like cooking and helping with meal time chores!</a:t>
            </a:r>
            <a:endParaRPr lang="en-US" dirty="0"/>
          </a:p>
        </p:txBody>
      </p:sp>
      <p:sp>
        <p:nvSpPr>
          <p:cNvPr id="8" name="Left Arrow 7"/>
          <p:cNvSpPr/>
          <p:nvPr/>
        </p:nvSpPr>
        <p:spPr>
          <a:xfrm>
            <a:off x="3970606" y="5033663"/>
            <a:ext cx="762000" cy="461665"/>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TextBox 11"/>
          <p:cNvSpPr txBox="1"/>
          <p:nvPr/>
        </p:nvSpPr>
        <p:spPr>
          <a:xfrm>
            <a:off x="4800600" y="1600200"/>
            <a:ext cx="3352800" cy="369332"/>
          </a:xfrm>
          <a:prstGeom prst="rect">
            <a:avLst/>
          </a:prstGeom>
          <a:noFill/>
        </p:spPr>
        <p:txBody>
          <a:bodyPr wrap="square" rtlCol="0">
            <a:spAutoFit/>
          </a:bodyPr>
          <a:lstStyle/>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143" y="1289453"/>
            <a:ext cx="3795713" cy="2904476"/>
          </a:xfrm>
          <a:prstGeom prst="rect">
            <a:avLst/>
          </a:prstGeom>
        </p:spPr>
      </p:pic>
    </p:spTree>
    <p:extLst>
      <p:ext uri="{BB962C8B-B14F-4D97-AF65-F5344CB8AC3E}">
        <p14:creationId xmlns:p14="http://schemas.microsoft.com/office/powerpoint/2010/main" val="186657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762000"/>
          </a:xfrm>
        </p:spPr>
        <p:txBody>
          <a:bodyPr/>
          <a:lstStyle/>
          <a:p>
            <a:r>
              <a:rPr lang="en-US" sz="3600" dirty="0" smtClean="0"/>
              <a:t>Stages of Feeding: School-Aged Child</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594885"/>
            <a:ext cx="1904999" cy="285610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1" y="4395932"/>
            <a:ext cx="2819400" cy="1876279"/>
          </a:xfrm>
          <a:prstGeom prst="rect">
            <a:avLst/>
          </a:prstGeom>
        </p:spPr>
      </p:pic>
      <p:sp>
        <p:nvSpPr>
          <p:cNvPr id="7" name="TextBox 6"/>
          <p:cNvSpPr txBox="1"/>
          <p:nvPr/>
        </p:nvSpPr>
        <p:spPr>
          <a:xfrm>
            <a:off x="990600" y="4846141"/>
            <a:ext cx="3048000" cy="923330"/>
          </a:xfrm>
          <a:prstGeom prst="rect">
            <a:avLst/>
          </a:prstGeom>
          <a:solidFill>
            <a:schemeClr val="accent5">
              <a:lumMod val="40000"/>
              <a:lumOff val="60000"/>
            </a:schemeClr>
          </a:solidFill>
        </p:spPr>
        <p:txBody>
          <a:bodyPr wrap="square" rtlCol="0">
            <a:spAutoFit/>
          </a:bodyPr>
          <a:lstStyle/>
          <a:p>
            <a:r>
              <a:rPr lang="en-US" dirty="0" smtClean="0"/>
              <a:t>These kids can often buy their own food – help them learn to make good choices!</a:t>
            </a:r>
            <a:endParaRPr lang="en-US" dirty="0"/>
          </a:p>
        </p:txBody>
      </p:sp>
      <p:sp>
        <p:nvSpPr>
          <p:cNvPr id="8" name="TextBox 7"/>
          <p:cNvSpPr txBox="1"/>
          <p:nvPr/>
        </p:nvSpPr>
        <p:spPr>
          <a:xfrm>
            <a:off x="3430369" y="1371600"/>
            <a:ext cx="5029200" cy="2769989"/>
          </a:xfrm>
          <a:prstGeom prst="rect">
            <a:avLst/>
          </a:prstGeom>
          <a:noFill/>
        </p:spPr>
        <p:txBody>
          <a:bodyPr wrap="square" rtlCol="0">
            <a:spAutoFit/>
          </a:bodyPr>
          <a:lstStyle/>
          <a:p>
            <a:pPr>
              <a:spcAft>
                <a:spcPts val="1200"/>
              </a:spcAft>
            </a:pPr>
            <a:r>
              <a:rPr lang="en-US" sz="2400" dirty="0" smtClean="0"/>
              <a:t>In your experience:</a:t>
            </a:r>
          </a:p>
          <a:p>
            <a:pPr marL="342900" indent="-342900">
              <a:spcAft>
                <a:spcPts val="1200"/>
              </a:spcAft>
              <a:buFont typeface="Arial" pitchFamily="34" charset="0"/>
              <a:buChar char="•"/>
            </a:pPr>
            <a:r>
              <a:rPr lang="en-US" sz="2400" dirty="0" smtClean="0"/>
              <a:t>What are their friends eating?</a:t>
            </a:r>
            <a:endParaRPr lang="en-US" sz="2400" dirty="0"/>
          </a:p>
          <a:p>
            <a:pPr marL="342900" indent="-342900">
              <a:spcAft>
                <a:spcPts val="1200"/>
              </a:spcAft>
              <a:buFont typeface="Arial" pitchFamily="34" charset="0"/>
              <a:buChar char="•"/>
            </a:pPr>
            <a:r>
              <a:rPr lang="en-US" sz="2400" dirty="0" smtClean="0"/>
              <a:t>What food advertisements are they seeing on television?</a:t>
            </a:r>
            <a:endParaRPr lang="en-US" sz="2400" dirty="0"/>
          </a:p>
          <a:p>
            <a:pPr marL="342900" indent="-342900">
              <a:spcAft>
                <a:spcPts val="1200"/>
              </a:spcAft>
              <a:buFont typeface="Arial" pitchFamily="34" charset="0"/>
              <a:buChar char="•"/>
            </a:pPr>
            <a:r>
              <a:rPr lang="en-US" sz="2400" dirty="0" smtClean="0"/>
              <a:t>How much time do they spend engaged in physical activity?</a:t>
            </a:r>
            <a:endParaRPr lang="en-US" sz="2400" dirty="0"/>
          </a:p>
        </p:txBody>
      </p:sp>
    </p:spTree>
    <p:extLst>
      <p:ext uri="{BB962C8B-B14F-4D97-AF65-F5344CB8AC3E}">
        <p14:creationId xmlns:p14="http://schemas.microsoft.com/office/powerpoint/2010/main" val="492913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246" y="533400"/>
            <a:ext cx="7886700" cy="838200"/>
          </a:xfrm>
        </p:spPr>
        <p:txBody>
          <a:bodyPr>
            <a:normAutofit/>
          </a:bodyPr>
          <a:lstStyle/>
          <a:p>
            <a:r>
              <a:rPr lang="en-US" sz="4400" dirty="0" smtClean="0"/>
              <a:t>Food </a:t>
            </a:r>
            <a:r>
              <a:rPr lang="en-US" sz="4400" dirty="0" err="1" smtClean="0"/>
              <a:t>Neophobia</a:t>
            </a:r>
            <a:endParaRPr lang="en-US" sz="4400" dirty="0"/>
          </a:p>
        </p:txBody>
      </p:sp>
      <p:sp>
        <p:nvSpPr>
          <p:cNvPr id="3" name="Content Placeholder 2"/>
          <p:cNvSpPr>
            <a:spLocks noGrp="1"/>
          </p:cNvSpPr>
          <p:nvPr>
            <p:ph idx="1"/>
          </p:nvPr>
        </p:nvSpPr>
        <p:spPr>
          <a:xfrm>
            <a:off x="304800" y="1676400"/>
            <a:ext cx="8610600" cy="4652963"/>
          </a:xfrm>
        </p:spPr>
        <p:txBody>
          <a:bodyPr>
            <a:normAutofit fontScale="92500" lnSpcReduction="10000"/>
          </a:bodyPr>
          <a:lstStyle/>
          <a:p>
            <a:r>
              <a:rPr lang="en-US" sz="3200" dirty="0" smtClean="0"/>
              <a:t>Developmental phase (18-24 months to 6 years)</a:t>
            </a:r>
          </a:p>
          <a:p>
            <a:r>
              <a:rPr lang="en-US" sz="3200" dirty="0" smtClean="0"/>
              <a:t>Food </a:t>
            </a:r>
            <a:r>
              <a:rPr lang="en-US" sz="3200" dirty="0" err="1" smtClean="0"/>
              <a:t>neophobia</a:t>
            </a:r>
            <a:r>
              <a:rPr lang="en-US" sz="3200" dirty="0" smtClean="0"/>
              <a:t> vs. picky eating</a:t>
            </a:r>
          </a:p>
          <a:p>
            <a:r>
              <a:rPr lang="en-US" sz="3200" dirty="0" smtClean="0"/>
              <a:t>Exposure </a:t>
            </a:r>
            <a:r>
              <a:rPr lang="en-US" sz="3200" dirty="0" smtClean="0">
                <a:sym typeface="Wingdings" panose="05000000000000000000" pitchFamily="2" charset="2"/>
              </a:rPr>
              <a:t> Familiarity  Intake  Preference</a:t>
            </a:r>
          </a:p>
          <a:p>
            <a:pPr lvl="1"/>
            <a:r>
              <a:rPr lang="en-US" sz="2800" dirty="0" smtClean="0">
                <a:sym typeface="Wingdings" panose="05000000000000000000" pitchFamily="2" charset="2"/>
              </a:rPr>
              <a:t>Familiarity can take up to 10-20 exposures… be persistent! </a:t>
            </a:r>
          </a:p>
          <a:p>
            <a:r>
              <a:rPr lang="en-US" sz="3200" dirty="0" smtClean="0">
                <a:sym typeface="Wingdings" panose="05000000000000000000" pitchFamily="2" charset="2"/>
              </a:rPr>
              <a:t>Exploring and exposure looks like</a:t>
            </a:r>
          </a:p>
          <a:p>
            <a:pPr lvl="1"/>
            <a:r>
              <a:rPr lang="en-US" sz="2800" dirty="0">
                <a:sym typeface="Wingdings" panose="05000000000000000000" pitchFamily="2" charset="2"/>
              </a:rPr>
              <a:t>Smelling, listening</a:t>
            </a:r>
          </a:p>
          <a:p>
            <a:pPr lvl="1"/>
            <a:r>
              <a:rPr lang="en-US" sz="2800" dirty="0">
                <a:sym typeface="Wingdings" panose="05000000000000000000" pitchFamily="2" charset="2"/>
              </a:rPr>
              <a:t>Feeling, poking, holding, shaking</a:t>
            </a:r>
          </a:p>
          <a:p>
            <a:pPr lvl="1"/>
            <a:r>
              <a:rPr lang="en-US" sz="2800" dirty="0">
                <a:sym typeface="Wingdings" panose="05000000000000000000" pitchFamily="2" charset="2"/>
              </a:rPr>
              <a:t>Licking, nibbling, spitting out, </a:t>
            </a:r>
            <a:r>
              <a:rPr lang="en-US" sz="2800" dirty="0" smtClean="0">
                <a:sym typeface="Wingdings" panose="05000000000000000000" pitchFamily="2" charset="2"/>
              </a:rPr>
              <a:t>tasting</a:t>
            </a:r>
          </a:p>
          <a:p>
            <a:pPr marL="0" indent="0">
              <a:buNone/>
            </a:pPr>
            <a:endParaRPr lang="en-US" dirty="0" smtClean="0">
              <a:sym typeface="Wingdings" panose="05000000000000000000" pitchFamily="2" charset="2"/>
            </a:endParaRPr>
          </a:p>
          <a:p>
            <a:pPr marL="0" indent="0">
              <a:buNone/>
            </a:pPr>
            <a:endParaRPr lang="en-US" dirty="0"/>
          </a:p>
        </p:txBody>
      </p:sp>
    </p:spTree>
    <p:extLst>
      <p:ext uri="{BB962C8B-B14F-4D97-AF65-F5344CB8AC3E}">
        <p14:creationId xmlns:p14="http://schemas.microsoft.com/office/powerpoint/2010/main" val="1301179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1092"/>
            <a:ext cx="7886700" cy="674917"/>
          </a:xfrm>
        </p:spPr>
        <p:txBody>
          <a:bodyPr>
            <a:normAutofit fontScale="90000"/>
          </a:bodyPr>
          <a:lstStyle/>
          <a:p>
            <a:r>
              <a:rPr lang="en-US" sz="4400" dirty="0" smtClean="0"/>
              <a:t>Overcoming Food </a:t>
            </a:r>
            <a:r>
              <a:rPr lang="en-US" sz="4400" dirty="0" err="1" smtClean="0"/>
              <a:t>Neophobia</a:t>
            </a:r>
            <a:endParaRPr lang="en-US" sz="4400" dirty="0"/>
          </a:p>
        </p:txBody>
      </p:sp>
      <p:sp>
        <p:nvSpPr>
          <p:cNvPr id="3" name="Content Placeholder 2"/>
          <p:cNvSpPr>
            <a:spLocks noGrp="1"/>
          </p:cNvSpPr>
          <p:nvPr>
            <p:ph idx="1"/>
          </p:nvPr>
        </p:nvSpPr>
        <p:spPr>
          <a:xfrm>
            <a:off x="257714" y="1544967"/>
            <a:ext cx="4248150" cy="4351338"/>
          </a:xfrm>
        </p:spPr>
        <p:txBody>
          <a:bodyPr>
            <a:normAutofit fontScale="85000" lnSpcReduction="20000"/>
          </a:bodyPr>
          <a:lstStyle/>
          <a:p>
            <a:r>
              <a:rPr lang="en-US" sz="2800" dirty="0" smtClean="0"/>
              <a:t>Make food fun!</a:t>
            </a:r>
          </a:p>
          <a:p>
            <a:r>
              <a:rPr lang="en-US" sz="2800" dirty="0" smtClean="0"/>
              <a:t>Keep offering the same food in different ways</a:t>
            </a:r>
          </a:p>
          <a:p>
            <a:r>
              <a:rPr lang="en-US" sz="2800" dirty="0" smtClean="0"/>
              <a:t>Consistent, positive role modeling</a:t>
            </a:r>
          </a:p>
          <a:p>
            <a:r>
              <a:rPr lang="en-US" sz="2800" dirty="0" smtClean="0"/>
              <a:t>Allow choices and autonomy</a:t>
            </a:r>
          </a:p>
          <a:p>
            <a:r>
              <a:rPr lang="en-US" sz="2800" dirty="0" smtClean="0"/>
              <a:t>Teach and learn about new foods</a:t>
            </a:r>
          </a:p>
          <a:p>
            <a:r>
              <a:rPr lang="en-US" sz="2800" dirty="0" smtClean="0"/>
              <a:t>Offer one new food at a time</a:t>
            </a:r>
          </a:p>
          <a:p>
            <a:r>
              <a:rPr lang="en-US" sz="2800" dirty="0" smtClean="0"/>
              <a:t>No pressure</a:t>
            </a:r>
          </a:p>
          <a:p>
            <a:endParaRPr lang="en-US" dirty="0" smtClean="0"/>
          </a:p>
          <a:p>
            <a:pPr marL="0" indent="0">
              <a:buNone/>
            </a:pPr>
            <a:endParaRPr lang="en-US" dirty="0"/>
          </a:p>
        </p:txBody>
      </p:sp>
      <p:pic>
        <p:nvPicPr>
          <p:cNvPr id="1026" name="Picture 2" descr="http://research.fuseink.com/artifactimg/201203/thumb300_MTMzMjE1NTE3NTc3ODFfM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370" y="1500277"/>
            <a:ext cx="43053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ive54218.org/uploads/media_library/images/206391595393688152-jV6D1ojU-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864" y="4592045"/>
            <a:ext cx="3218970" cy="186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11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a:bodyPr>
          <a:lstStyle/>
          <a:p>
            <a:r>
              <a:rPr lang="en-US" sz="4400" dirty="0" smtClean="0"/>
              <a:t>Introductions</a:t>
            </a:r>
            <a:endParaRPr lang="en-US" sz="4400" dirty="0"/>
          </a:p>
        </p:txBody>
      </p:sp>
      <p:sp>
        <p:nvSpPr>
          <p:cNvPr id="3" name="Content Placeholder 2"/>
          <p:cNvSpPr>
            <a:spLocks noGrp="1"/>
          </p:cNvSpPr>
          <p:nvPr>
            <p:ph idx="1"/>
          </p:nvPr>
        </p:nvSpPr>
        <p:spPr>
          <a:xfrm>
            <a:off x="457200" y="1676400"/>
            <a:ext cx="7391400" cy="4351338"/>
          </a:xfrm>
        </p:spPr>
        <p:txBody>
          <a:bodyPr/>
          <a:lstStyle/>
          <a:p>
            <a:r>
              <a:rPr lang="en-US" sz="3600" dirty="0" smtClean="0"/>
              <a:t> Name</a:t>
            </a:r>
          </a:p>
          <a:p>
            <a:r>
              <a:rPr lang="en-US" sz="3600" dirty="0" smtClean="0"/>
              <a:t> In-home or center-based</a:t>
            </a:r>
          </a:p>
          <a:p>
            <a:r>
              <a:rPr lang="en-US" sz="3600" dirty="0" smtClean="0"/>
              <a:t> Age group</a:t>
            </a:r>
          </a:p>
          <a:p>
            <a:r>
              <a:rPr lang="en-US" sz="3600" dirty="0" smtClean="0"/>
              <a:t> What are you hoping take away from this training?</a:t>
            </a:r>
          </a:p>
          <a:p>
            <a:pPr marL="0" indent="0">
              <a:buNone/>
            </a:pPr>
            <a:endParaRPr lang="en-US" dirty="0"/>
          </a:p>
        </p:txBody>
      </p:sp>
    </p:spTree>
    <p:custDataLst>
      <p:tags r:id="rId1"/>
    </p:custDataLst>
    <p:extLst>
      <p:ext uri="{BB962C8B-B14F-4D97-AF65-F5344CB8AC3E}">
        <p14:creationId xmlns:p14="http://schemas.microsoft.com/office/powerpoint/2010/main" val="899327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81000" y="0"/>
            <a:ext cx="7886700" cy="1325563"/>
          </a:xfrm>
        </p:spPr>
        <p:txBody>
          <a:bodyPr>
            <a:normAutofit/>
          </a:bodyPr>
          <a:lstStyle/>
          <a:p>
            <a:r>
              <a:rPr lang="en-US" sz="3600" dirty="0" smtClean="0"/>
              <a:t>Want Kids to Reach for Healthy Foods?</a:t>
            </a:r>
          </a:p>
        </p:txBody>
      </p:sp>
      <p:sp>
        <p:nvSpPr>
          <p:cNvPr id="10243" name="Content Placeholder 2"/>
          <p:cNvSpPr>
            <a:spLocks noGrp="1"/>
          </p:cNvSpPr>
          <p:nvPr>
            <p:ph sz="half" idx="1"/>
          </p:nvPr>
        </p:nvSpPr>
        <p:spPr>
          <a:xfrm>
            <a:off x="381000" y="1066800"/>
            <a:ext cx="4438650" cy="4351338"/>
          </a:xfrm>
        </p:spPr>
        <p:txBody>
          <a:bodyPr>
            <a:normAutofit fontScale="85000" lnSpcReduction="10000"/>
          </a:bodyPr>
          <a:lstStyle/>
          <a:p>
            <a:pPr marL="0" indent="0">
              <a:buNone/>
            </a:pPr>
            <a:endParaRPr lang="en-US" sz="3200" dirty="0" smtClean="0"/>
          </a:p>
          <a:p>
            <a:r>
              <a:rPr lang="en-US" sz="3200" dirty="0" smtClean="0"/>
              <a:t>Place healthy foods in reach!</a:t>
            </a:r>
          </a:p>
          <a:p>
            <a:r>
              <a:rPr lang="en-US" sz="3200" dirty="0" smtClean="0"/>
              <a:t>Make sure they watch YOU reach for healthy foods</a:t>
            </a:r>
          </a:p>
          <a:p>
            <a:r>
              <a:rPr lang="en-US" sz="3200" dirty="0" smtClean="0"/>
              <a:t>Allow kids to learn by choosing for themselves which foods to take and how much to eat</a:t>
            </a:r>
          </a:p>
          <a:p>
            <a:endParaRPr lang="en-US" dirty="0" smtClean="0"/>
          </a:p>
          <a:p>
            <a:endParaRPr lang="en-US" dirty="0" smtClean="0"/>
          </a:p>
        </p:txBody>
      </p:sp>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41343" y="2079746"/>
            <a:ext cx="2857500" cy="2771775"/>
          </a:xfrm>
        </p:spPr>
      </p:pic>
    </p:spTree>
    <p:custDataLst>
      <p:tags r:id="rId1"/>
    </p:custDataLst>
    <p:extLst>
      <p:ext uri="{BB962C8B-B14F-4D97-AF65-F5344CB8AC3E}">
        <p14:creationId xmlns:p14="http://schemas.microsoft.com/office/powerpoint/2010/main" val="546778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191337"/>
            <a:ext cx="5763900" cy="4322925"/>
          </a:xfrm>
          <a:prstGeom prst="rect">
            <a:avLst/>
          </a:prstGeom>
          <a:noFill/>
        </p:spPr>
      </p:pic>
      <p:sp>
        <p:nvSpPr>
          <p:cNvPr id="10242" name="Title 1"/>
          <p:cNvSpPr>
            <a:spLocks noGrp="1"/>
          </p:cNvSpPr>
          <p:nvPr>
            <p:ph type="title"/>
          </p:nvPr>
        </p:nvSpPr>
        <p:spPr>
          <a:xfrm rot="1537353">
            <a:off x="2327034" y="2236734"/>
            <a:ext cx="3521599" cy="990600"/>
          </a:xfrm>
          <a:noFill/>
        </p:spPr>
        <p:txBody>
          <a:bodyPr/>
          <a:lstStyle/>
          <a:p>
            <a:pPr eaLnBrk="1" hangingPunct="1"/>
            <a:r>
              <a:rPr lang="en-US" sz="4800" dirty="0" smtClean="0">
                <a:solidFill>
                  <a:schemeClr val="bg1"/>
                </a:solidFill>
              </a:rPr>
              <a:t>Questions</a:t>
            </a:r>
            <a:r>
              <a:rPr lang="en-US" dirty="0" smtClean="0">
                <a:solidFill>
                  <a:schemeClr val="bg1"/>
                </a:solidFill>
              </a:rPr>
              <a:t>?</a:t>
            </a:r>
            <a:endParaRPr lang="en-US" sz="3600" dirty="0" smtClean="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0234" y="861204"/>
            <a:ext cx="2204166" cy="2703050"/>
          </a:xfrm>
          <a:prstGeom prst="rect">
            <a:avLst/>
          </a:prstGeom>
        </p:spPr>
      </p:pic>
      <p:sp>
        <p:nvSpPr>
          <p:cNvPr id="5" name="TextBox 4"/>
          <p:cNvSpPr txBox="1"/>
          <p:nvPr/>
        </p:nvSpPr>
        <p:spPr>
          <a:xfrm>
            <a:off x="7467601" y="3052758"/>
            <a:ext cx="1101306" cy="400110"/>
          </a:xfrm>
          <a:prstGeom prst="rect">
            <a:avLst/>
          </a:prstGeom>
          <a:noFill/>
        </p:spPr>
        <p:txBody>
          <a:bodyPr wrap="square" rtlCol="0">
            <a:spAutoFit/>
          </a:bodyPr>
          <a:lstStyle/>
          <a:p>
            <a:r>
              <a:rPr lang="en-US" sz="2000" dirty="0" smtClean="0">
                <a:solidFill>
                  <a:prstClr val="black"/>
                </a:solidFill>
                <a:latin typeface="Arial"/>
              </a:rPr>
              <a:t>Page 9</a:t>
            </a:r>
            <a:endParaRPr lang="en-US" sz="2000" dirty="0">
              <a:solidFill>
                <a:prstClr val="black"/>
              </a:solidFill>
              <a:latin typeface="Arial"/>
            </a:endParaRPr>
          </a:p>
        </p:txBody>
      </p:sp>
    </p:spTree>
    <p:custDataLst>
      <p:tags r:id="rId1"/>
    </p:custDataLst>
    <p:extLst>
      <p:ext uri="{BB962C8B-B14F-4D97-AF65-F5344CB8AC3E}">
        <p14:creationId xmlns:p14="http://schemas.microsoft.com/office/powerpoint/2010/main" val="1972602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886700" cy="1049400"/>
          </a:xfrm>
        </p:spPr>
        <p:txBody>
          <a:bodyPr>
            <a:normAutofit/>
          </a:bodyPr>
          <a:lstStyle/>
          <a:p>
            <a:r>
              <a:rPr lang="en-US" sz="4400" dirty="0" smtClean="0"/>
              <a:t>Turkey Tacos</a:t>
            </a:r>
            <a:endParaRPr lang="en-US" sz="4400" dirty="0"/>
          </a:p>
        </p:txBody>
      </p:sp>
      <p:sp>
        <p:nvSpPr>
          <p:cNvPr id="3" name="Content Placeholder 2"/>
          <p:cNvSpPr>
            <a:spLocks noGrp="1"/>
          </p:cNvSpPr>
          <p:nvPr>
            <p:ph idx="1"/>
          </p:nvPr>
        </p:nvSpPr>
        <p:spPr>
          <a:xfrm>
            <a:off x="304800" y="1828800"/>
            <a:ext cx="8534400" cy="4297363"/>
          </a:xfrm>
        </p:spPr>
        <p:txBody>
          <a:bodyPr>
            <a:normAutofit/>
          </a:bodyPr>
          <a:lstStyle/>
          <a:p>
            <a:r>
              <a:rPr lang="en-US" dirty="0" smtClean="0"/>
              <a:t>Knife Safety</a:t>
            </a:r>
          </a:p>
          <a:p>
            <a:r>
              <a:rPr lang="en-US" dirty="0" smtClean="0"/>
              <a:t>Measure Up</a:t>
            </a:r>
          </a:p>
          <a:p>
            <a:r>
              <a:rPr lang="en-US" dirty="0" smtClean="0"/>
              <a:t>Talk like a Chef</a:t>
            </a:r>
          </a:p>
          <a:p>
            <a:r>
              <a:rPr lang="en-US" sz="3200" b="1" dirty="0" smtClean="0"/>
              <a:t>Recipe – page 54</a:t>
            </a:r>
          </a:p>
        </p:txBody>
      </p:sp>
    </p:spTree>
    <p:custDataLst>
      <p:tags r:id="rId1"/>
    </p:custDataLst>
    <p:extLst>
      <p:ext uri="{BB962C8B-B14F-4D97-AF65-F5344CB8AC3E}">
        <p14:creationId xmlns:p14="http://schemas.microsoft.com/office/powerpoint/2010/main" val="15515244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36" y="381000"/>
            <a:ext cx="8229600" cy="990600"/>
          </a:xfrm>
        </p:spPr>
        <p:txBody>
          <a:bodyPr>
            <a:normAutofit/>
          </a:bodyPr>
          <a:lstStyle/>
          <a:p>
            <a:r>
              <a:rPr lang="en-US" sz="4400" dirty="0" smtClean="0"/>
              <a:t>Turkey Tacos</a:t>
            </a:r>
            <a:endParaRPr lang="en-US" sz="4400" dirty="0"/>
          </a:p>
        </p:txBody>
      </p:sp>
      <p:sp>
        <p:nvSpPr>
          <p:cNvPr id="3" name="Content Placeholder 2"/>
          <p:cNvSpPr>
            <a:spLocks noGrp="1"/>
          </p:cNvSpPr>
          <p:nvPr>
            <p:ph idx="1"/>
          </p:nvPr>
        </p:nvSpPr>
        <p:spPr>
          <a:xfrm>
            <a:off x="580486" y="1524000"/>
            <a:ext cx="7886700" cy="4351338"/>
          </a:xfrm>
        </p:spPr>
        <p:txBody>
          <a:bodyPr>
            <a:normAutofit fontScale="92500"/>
          </a:bodyPr>
          <a:lstStyle/>
          <a:p>
            <a:r>
              <a:rPr lang="en-US" sz="2800" dirty="0" smtClean="0"/>
              <a:t>Do you think a child would find this recipe appealing?</a:t>
            </a:r>
          </a:p>
          <a:p>
            <a:r>
              <a:rPr lang="en-US" sz="2800" dirty="0" smtClean="0"/>
              <a:t>What colors, shapes, or textures could be used to make it more appealing?</a:t>
            </a:r>
          </a:p>
          <a:p>
            <a:r>
              <a:rPr lang="en-US" sz="2800" dirty="0" smtClean="0"/>
              <a:t>How could you serve this dish to make it fun for kids?</a:t>
            </a:r>
          </a:p>
          <a:p>
            <a:r>
              <a:rPr lang="en-US" sz="2800" dirty="0" smtClean="0"/>
              <a:t>How could you involve kids in making this recipe?</a:t>
            </a:r>
          </a:p>
          <a:p>
            <a:r>
              <a:rPr lang="en-US" sz="2800" dirty="0" smtClean="0"/>
              <a:t>Recipes are a framework that can be adjusted. What modifications would you make to this dish?</a:t>
            </a:r>
            <a:endParaRPr lang="en-US" sz="2800" dirty="0"/>
          </a:p>
        </p:txBody>
      </p:sp>
    </p:spTree>
    <p:extLst>
      <p:ext uri="{BB962C8B-B14F-4D97-AF65-F5344CB8AC3E}">
        <p14:creationId xmlns:p14="http://schemas.microsoft.com/office/powerpoint/2010/main" val="1914877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66" y="1600200"/>
            <a:ext cx="8229600" cy="4724400"/>
          </a:xfrm>
        </p:spPr>
        <p:txBody>
          <a:bodyPr/>
          <a:lstStyle/>
          <a:p>
            <a:pPr algn="ctr"/>
            <a:r>
              <a:rPr lang="en-US" sz="11500" dirty="0" smtClean="0"/>
              <a:t>LUNCH – 30 minutes</a:t>
            </a:r>
            <a:br>
              <a:rPr lang="en-US" sz="11500" dirty="0" smtClean="0"/>
            </a:br>
            <a:endParaRPr lang="es-US" sz="11500" dirty="0"/>
          </a:p>
        </p:txBody>
      </p:sp>
    </p:spTree>
    <p:extLst>
      <p:ext uri="{BB962C8B-B14F-4D97-AF65-F5344CB8AC3E}">
        <p14:creationId xmlns:p14="http://schemas.microsoft.com/office/powerpoint/2010/main" val="1722239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5" descr="Childcare_BG.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4099" name="Title 1"/>
          <p:cNvSpPr>
            <a:spLocks noGrp="1"/>
          </p:cNvSpPr>
          <p:nvPr>
            <p:ph type="ctrTitle"/>
          </p:nvPr>
        </p:nvSpPr>
        <p:spPr>
          <a:xfrm>
            <a:off x="1470025" y="2126801"/>
            <a:ext cx="5819775" cy="2228850"/>
          </a:xfrm>
        </p:spPr>
        <p:txBody>
          <a:bodyPr>
            <a:normAutofit/>
          </a:bodyPr>
          <a:lstStyle/>
          <a:p>
            <a:pPr eaLnBrk="1" hangingPunct="1"/>
            <a:r>
              <a:rPr lang="en-US" sz="4400" dirty="0" smtClean="0"/>
              <a:t>Module 2:</a:t>
            </a:r>
            <a:br>
              <a:rPr lang="en-US" sz="4400" dirty="0" smtClean="0"/>
            </a:br>
            <a:r>
              <a:rPr lang="en-US" sz="4400" dirty="0" smtClean="0"/>
              <a:t>Safe Cooking with Confidence</a:t>
            </a:r>
          </a:p>
        </p:txBody>
      </p:sp>
      <p:sp>
        <p:nvSpPr>
          <p:cNvPr id="4100" name="Subtitle 7"/>
          <p:cNvSpPr>
            <a:spLocks noGrp="1"/>
          </p:cNvSpPr>
          <p:nvPr>
            <p:ph type="subTitle" idx="1"/>
          </p:nvPr>
        </p:nvSpPr>
        <p:spPr>
          <a:xfrm>
            <a:off x="608013" y="1061545"/>
            <a:ext cx="7926387" cy="1300655"/>
          </a:xfrm>
        </p:spPr>
        <p:txBody>
          <a:bodyPr/>
          <a:lstStyle/>
          <a:p>
            <a:pPr eaLnBrk="1" hangingPunct="1"/>
            <a:r>
              <a:rPr lang="en-US" dirty="0" smtClean="0">
                <a:solidFill>
                  <a:srgbClr val="898989"/>
                </a:solidFill>
              </a:rPr>
              <a:t>Cooking Matters for</a:t>
            </a:r>
            <a:r>
              <a:rPr lang="en-US" dirty="0">
                <a:solidFill>
                  <a:srgbClr val="898989"/>
                </a:solidFill>
              </a:rPr>
              <a:t> </a:t>
            </a:r>
            <a:r>
              <a:rPr lang="en-US" dirty="0" smtClean="0">
                <a:solidFill>
                  <a:srgbClr val="898989"/>
                </a:solidFill>
              </a:rPr>
              <a:t>Child Care Professionals</a:t>
            </a:r>
          </a:p>
        </p:txBody>
      </p:sp>
      <p:grpSp>
        <p:nvGrpSpPr>
          <p:cNvPr id="4101" name="Group 36"/>
          <p:cNvGrpSpPr>
            <a:grpSpLocks/>
          </p:cNvGrpSpPr>
          <p:nvPr/>
        </p:nvGrpSpPr>
        <p:grpSpPr bwMode="auto">
          <a:xfrm>
            <a:off x="812800" y="685800"/>
            <a:ext cx="7493000" cy="234950"/>
            <a:chOff x="685800" y="457200"/>
            <a:chExt cx="8382000" cy="262647"/>
          </a:xfrm>
        </p:grpSpPr>
        <p:grpSp>
          <p:nvGrpSpPr>
            <p:cNvPr id="4105" name="Group 22"/>
            <p:cNvGrpSpPr>
              <a:grpSpLocks/>
            </p:cNvGrpSpPr>
            <p:nvPr/>
          </p:nvGrpSpPr>
          <p:grpSpPr bwMode="auto">
            <a:xfrm flipV="1">
              <a:off x="685800" y="457200"/>
              <a:ext cx="4114800" cy="262647"/>
              <a:chOff x="838200" y="609600"/>
              <a:chExt cx="7162800" cy="457200"/>
            </a:xfrm>
          </p:grpSpPr>
          <p:sp>
            <p:nvSpPr>
              <p:cNvPr id="10" name="Rectangle 9"/>
              <p:cNvSpPr/>
              <p:nvPr/>
            </p:nvSpPr>
            <p:spPr>
              <a:xfrm>
                <a:off x="838200"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1" name="Rectangle 10"/>
              <p:cNvSpPr/>
              <p:nvPr/>
            </p:nvSpPr>
            <p:spPr>
              <a:xfrm>
                <a:off x="1447185"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2" name="Rectangle 11"/>
              <p:cNvSpPr/>
              <p:nvPr/>
            </p:nvSpPr>
            <p:spPr>
              <a:xfrm>
                <a:off x="2056168" y="609600"/>
                <a:ext cx="45751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3" name="Rectangle 12"/>
              <p:cNvSpPr/>
              <p:nvPr/>
            </p:nvSpPr>
            <p:spPr>
              <a:xfrm>
                <a:off x="2668244" y="609600"/>
                <a:ext cx="45442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4" name="Rectangle 13"/>
              <p:cNvSpPr/>
              <p:nvPr/>
            </p:nvSpPr>
            <p:spPr>
              <a:xfrm>
                <a:off x="3277229"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5" name="Rectangle 14"/>
              <p:cNvSpPr/>
              <p:nvPr/>
            </p:nvSpPr>
            <p:spPr>
              <a:xfrm>
                <a:off x="3886212"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7" name="Rectangle 16"/>
              <p:cNvSpPr/>
              <p:nvPr/>
            </p:nvSpPr>
            <p:spPr>
              <a:xfrm>
                <a:off x="4495197"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8" name="Rectangle 17"/>
              <p:cNvSpPr/>
              <p:nvPr/>
            </p:nvSpPr>
            <p:spPr>
              <a:xfrm>
                <a:off x="5104180"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9" name="Rectangle 18"/>
              <p:cNvSpPr/>
              <p:nvPr/>
            </p:nvSpPr>
            <p:spPr>
              <a:xfrm>
                <a:off x="5716255" y="609600"/>
                <a:ext cx="45442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0" name="Rectangle 19"/>
              <p:cNvSpPr/>
              <p:nvPr/>
            </p:nvSpPr>
            <p:spPr>
              <a:xfrm>
                <a:off x="6325240" y="609600"/>
                <a:ext cx="45751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1" name="Rectangle 20"/>
              <p:cNvSpPr/>
              <p:nvPr/>
            </p:nvSpPr>
            <p:spPr>
              <a:xfrm>
                <a:off x="6934224"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2" name="Rectangle 21"/>
              <p:cNvSpPr/>
              <p:nvPr/>
            </p:nvSpPr>
            <p:spPr>
              <a:xfrm>
                <a:off x="7543209"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grpSp>
        <p:grpSp>
          <p:nvGrpSpPr>
            <p:cNvPr id="4106" name="Group 23"/>
            <p:cNvGrpSpPr>
              <a:grpSpLocks/>
            </p:cNvGrpSpPr>
            <p:nvPr/>
          </p:nvGrpSpPr>
          <p:grpSpPr bwMode="auto">
            <a:xfrm flipV="1">
              <a:off x="4953000" y="457200"/>
              <a:ext cx="4114800" cy="262647"/>
              <a:chOff x="838200" y="609600"/>
              <a:chExt cx="7162800" cy="457200"/>
            </a:xfrm>
          </p:grpSpPr>
          <p:sp>
            <p:nvSpPr>
              <p:cNvPr id="25" name="Rectangle 24"/>
              <p:cNvSpPr/>
              <p:nvPr/>
            </p:nvSpPr>
            <p:spPr>
              <a:xfrm>
                <a:off x="838482"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6" name="Rectangle 25"/>
              <p:cNvSpPr/>
              <p:nvPr/>
            </p:nvSpPr>
            <p:spPr>
              <a:xfrm>
                <a:off x="1447465"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7" name="Rectangle 26"/>
              <p:cNvSpPr/>
              <p:nvPr/>
            </p:nvSpPr>
            <p:spPr>
              <a:xfrm>
                <a:off x="2056451" y="609600"/>
                <a:ext cx="45751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8" name="Rectangle 27"/>
              <p:cNvSpPr/>
              <p:nvPr/>
            </p:nvSpPr>
            <p:spPr>
              <a:xfrm>
                <a:off x="2668526" y="609600"/>
                <a:ext cx="454419"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9" name="Rectangle 28"/>
              <p:cNvSpPr/>
              <p:nvPr/>
            </p:nvSpPr>
            <p:spPr>
              <a:xfrm>
                <a:off x="3277509"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0" name="Rectangle 29"/>
              <p:cNvSpPr/>
              <p:nvPr/>
            </p:nvSpPr>
            <p:spPr>
              <a:xfrm>
                <a:off x="3886494"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1" name="Rectangle 30"/>
              <p:cNvSpPr/>
              <p:nvPr/>
            </p:nvSpPr>
            <p:spPr>
              <a:xfrm>
                <a:off x="4495477"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2" name="Rectangle 31"/>
              <p:cNvSpPr/>
              <p:nvPr/>
            </p:nvSpPr>
            <p:spPr>
              <a:xfrm>
                <a:off x="5104462"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3" name="Rectangle 32"/>
              <p:cNvSpPr/>
              <p:nvPr/>
            </p:nvSpPr>
            <p:spPr>
              <a:xfrm>
                <a:off x="5716538" y="609600"/>
                <a:ext cx="454419"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4" name="Rectangle 33"/>
              <p:cNvSpPr/>
              <p:nvPr/>
            </p:nvSpPr>
            <p:spPr>
              <a:xfrm>
                <a:off x="6325521" y="609600"/>
                <a:ext cx="45751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5" name="Rectangle 34"/>
              <p:cNvSpPr/>
              <p:nvPr/>
            </p:nvSpPr>
            <p:spPr>
              <a:xfrm>
                <a:off x="6934506"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6" name="Rectangle 35"/>
              <p:cNvSpPr/>
              <p:nvPr/>
            </p:nvSpPr>
            <p:spPr>
              <a:xfrm>
                <a:off x="7543489"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grpSp>
      </p:grpSp>
      <p:pic>
        <p:nvPicPr>
          <p:cNvPr id="4104" name="Picture 35" descr="\\lacietwo.our.strength.org\ourshare\Public\File Swap\Communications\COMM RESOURCES\RESOURCE CENTER\Logos\Cooking Matters\Vertical\Vertical\color\print\CM_vert_cmyk.jpg"/>
          <p:cNvPicPr>
            <a:picLocks noChangeAspect="1" noChangeArrowheads="1"/>
          </p:cNvPicPr>
          <p:nvPr/>
        </p:nvPicPr>
        <p:blipFill>
          <a:blip r:embed="rId5"/>
          <a:srcRect/>
          <a:stretch>
            <a:fillRect/>
          </a:stretch>
        </p:blipFill>
        <p:spPr bwMode="auto">
          <a:xfrm>
            <a:off x="7593807" y="4114800"/>
            <a:ext cx="1295400" cy="22526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811108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392"/>
            <a:ext cx="8839200" cy="1325563"/>
          </a:xfrm>
        </p:spPr>
        <p:txBody>
          <a:bodyPr>
            <a:normAutofit/>
          </a:bodyPr>
          <a:lstStyle/>
          <a:p>
            <a:r>
              <a:rPr lang="en-US" sz="3600" dirty="0" smtClean="0"/>
              <a:t>Why Should Food Safety be a Priority for You? </a:t>
            </a:r>
            <a:endParaRPr lang="en-US" sz="3600" dirty="0"/>
          </a:p>
        </p:txBody>
      </p:sp>
      <p:pic>
        <p:nvPicPr>
          <p:cNvPr id="4098" name="Picture 2" descr="http://www.austinchronicle.com/binary/0b5f/food_feature-38559.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2209800"/>
            <a:ext cx="4309255" cy="2824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57800" y="2438400"/>
            <a:ext cx="3257550" cy="2062103"/>
          </a:xfrm>
          <a:prstGeom prst="rect">
            <a:avLst/>
          </a:prstGeom>
          <a:noFill/>
        </p:spPr>
        <p:txBody>
          <a:bodyPr wrap="square" rtlCol="0">
            <a:spAutoFit/>
          </a:bodyPr>
          <a:lstStyle/>
          <a:p>
            <a:r>
              <a:rPr lang="en-US" sz="3200" dirty="0" smtClean="0">
                <a:latin typeface="+mn-lt"/>
              </a:rPr>
              <a:t>Infants and young children are at a greater risk for foodborne illness</a:t>
            </a:r>
            <a:endParaRPr lang="en-US" sz="3200" dirty="0">
              <a:latin typeface="+mn-lt"/>
            </a:endParaRPr>
          </a:p>
        </p:txBody>
      </p:sp>
    </p:spTree>
    <p:extLst>
      <p:ext uri="{BB962C8B-B14F-4D97-AF65-F5344CB8AC3E}">
        <p14:creationId xmlns:p14="http://schemas.microsoft.com/office/powerpoint/2010/main" val="36450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54013" y="-19050"/>
            <a:ext cx="8229600" cy="1219200"/>
          </a:xfrm>
        </p:spPr>
        <p:txBody>
          <a:bodyPr/>
          <a:lstStyle/>
          <a:p>
            <a:pPr eaLnBrk="1" hangingPunct="1"/>
            <a:r>
              <a:rPr lang="en-US" smtClean="0"/>
              <a:t>Prevent Food Contamination</a:t>
            </a:r>
          </a:p>
        </p:txBody>
      </p:sp>
      <p:sp>
        <p:nvSpPr>
          <p:cNvPr id="7171" name="Content Placeholder 2"/>
          <p:cNvSpPr>
            <a:spLocks noGrp="1"/>
          </p:cNvSpPr>
          <p:nvPr>
            <p:ph idx="1"/>
          </p:nvPr>
        </p:nvSpPr>
        <p:spPr>
          <a:xfrm>
            <a:off x="573088" y="1479550"/>
            <a:ext cx="7391400" cy="4144963"/>
          </a:xfrm>
        </p:spPr>
        <p:txBody>
          <a:bodyPr/>
          <a:lstStyle/>
          <a:p>
            <a:pPr eaLnBrk="1" hangingPunct="1">
              <a:buFont typeface="Arial" charset="0"/>
              <a:buNone/>
              <a:defRPr/>
            </a:pPr>
            <a:r>
              <a:rPr lang="en-US" dirty="0" smtClean="0"/>
              <a:t>Follow these three basic principles:</a:t>
            </a:r>
          </a:p>
          <a:p>
            <a:pPr eaLnBrk="1" hangingPunct="1">
              <a:buFont typeface="Arial" charset="0"/>
              <a:buNone/>
              <a:defRPr/>
            </a:pPr>
            <a:endParaRPr lang="en-US" sz="800" dirty="0" smtClean="0"/>
          </a:p>
          <a:p>
            <a:pPr marL="514350" indent="-514350">
              <a:buFont typeface="Arial" pitchFamily="34" charset="0"/>
              <a:buChar char="•"/>
              <a:defRPr/>
            </a:pPr>
            <a:r>
              <a:rPr lang="en-US" dirty="0"/>
              <a:t>Keep foods out of the “danger zone</a:t>
            </a:r>
            <a:r>
              <a:rPr lang="en-US" dirty="0" smtClean="0"/>
              <a:t>”</a:t>
            </a:r>
          </a:p>
          <a:p>
            <a:pPr marL="514350" indent="-514350">
              <a:buFont typeface="Arial" pitchFamily="34" charset="0"/>
              <a:buChar char="•"/>
              <a:defRPr/>
            </a:pPr>
            <a:r>
              <a:rPr lang="en-US" dirty="0" smtClean="0"/>
              <a:t>Practice good hygiene</a:t>
            </a:r>
          </a:p>
          <a:p>
            <a:pPr marL="514350" indent="-514350">
              <a:buFont typeface="Arial" pitchFamily="34" charset="0"/>
              <a:buChar char="•"/>
              <a:defRPr/>
            </a:pPr>
            <a:r>
              <a:rPr lang="en-US" dirty="0" smtClean="0"/>
              <a:t>Avoid cross-contamination</a:t>
            </a:r>
          </a:p>
        </p:txBody>
      </p:sp>
      <p:pic>
        <p:nvPicPr>
          <p:cNvPr id="4" name="Content Placeholder 1"/>
          <p:cNvPicPr>
            <a:picLocks noChangeAspect="1"/>
          </p:cNvPicPr>
          <p:nvPr/>
        </p:nvPicPr>
        <p:blipFill rotWithShape="1">
          <a:blip r:embed="rId2">
            <a:extLst>
              <a:ext uri="{28A0092B-C50C-407E-A947-70E740481C1C}">
                <a14:useLocalDpi xmlns:a14="http://schemas.microsoft.com/office/drawing/2010/main" val="0"/>
              </a:ext>
            </a:extLst>
          </a:blip>
          <a:srcRect l="12092" r="34177"/>
          <a:stretch/>
        </p:blipFill>
        <p:spPr bwMode="auto">
          <a:xfrm>
            <a:off x="2093914" y="4004374"/>
            <a:ext cx="2743200" cy="2162092"/>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4953001" y="4004374"/>
            <a:ext cx="2895600" cy="2171700"/>
          </a:xfrm>
          <a:prstGeom prst="rect">
            <a:avLst/>
          </a:prstGeom>
        </p:spPr>
      </p:pic>
      <p:pic>
        <p:nvPicPr>
          <p:cNvPr id="6" name="Picture 6" descr="http://www.fsis.usda.gov/wps/wcm/connect/cfb11e9e-5e58-45ca-83fd-55c2fdd9e4ac/Danger_Zone_Update_Standtime.jpg?MOD=AJPERES&amp;CACHEID=cfb11e9e-5e58-45ca-83fd-55c2fdd9e4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3" y="3994728"/>
            <a:ext cx="1454007" cy="237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493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457200"/>
            <a:ext cx="8229600" cy="609600"/>
          </a:xfrm>
        </p:spPr>
        <p:txBody>
          <a:bodyPr/>
          <a:lstStyle/>
          <a:p>
            <a:r>
              <a:rPr lang="en-US" sz="3600" dirty="0" smtClean="0"/>
              <a:t>Keep Foods Out of the Danger Zone</a:t>
            </a:r>
          </a:p>
        </p:txBody>
      </p:sp>
      <p:sp>
        <p:nvSpPr>
          <p:cNvPr id="10243" name="Content Placeholder 2"/>
          <p:cNvSpPr>
            <a:spLocks noGrp="1"/>
          </p:cNvSpPr>
          <p:nvPr>
            <p:ph idx="1"/>
          </p:nvPr>
        </p:nvSpPr>
        <p:spPr>
          <a:xfrm>
            <a:off x="457200" y="838200"/>
            <a:ext cx="5410200" cy="4953000"/>
          </a:xfrm>
        </p:spPr>
        <p:txBody>
          <a:bodyPr/>
          <a:lstStyle/>
          <a:p>
            <a:endParaRPr lang="en-US" dirty="0" smtClean="0"/>
          </a:p>
          <a:p>
            <a:r>
              <a:rPr lang="en-US" sz="3000" dirty="0" smtClean="0"/>
              <a:t>Store, cook, and hold foods at safe temperatures</a:t>
            </a:r>
          </a:p>
          <a:p>
            <a:pPr lvl="1"/>
            <a:r>
              <a:rPr lang="en-US" dirty="0" smtClean="0"/>
              <a:t>Keep hot foods hot</a:t>
            </a:r>
          </a:p>
          <a:p>
            <a:pPr lvl="1"/>
            <a:r>
              <a:rPr lang="en-US" dirty="0" smtClean="0"/>
              <a:t>Keep cold foods cold</a:t>
            </a:r>
          </a:p>
          <a:p>
            <a:pPr>
              <a:buFont typeface="Arial" charset="0"/>
              <a:buNone/>
            </a:pPr>
            <a:endParaRPr lang="en-US" dirty="0" smtClean="0"/>
          </a:p>
          <a:p>
            <a:r>
              <a:rPr lang="en-US" sz="3000" dirty="0" smtClean="0"/>
              <a:t>Use tools to check the internal temperatures</a:t>
            </a:r>
          </a:p>
        </p:txBody>
      </p:sp>
      <p:pic>
        <p:nvPicPr>
          <p:cNvPr id="10244" name="Picture 5"/>
          <p:cNvPicPr>
            <a:picLocks noChangeAspect="1" noChangeArrowheads="1"/>
          </p:cNvPicPr>
          <p:nvPr/>
        </p:nvPicPr>
        <p:blipFill>
          <a:blip r:embed="rId2"/>
          <a:srcRect/>
          <a:stretch>
            <a:fillRect/>
          </a:stretch>
        </p:blipFill>
        <p:spPr bwMode="auto">
          <a:xfrm>
            <a:off x="5913438" y="1066800"/>
            <a:ext cx="3154362" cy="5372100"/>
          </a:xfrm>
          <a:prstGeom prst="rect">
            <a:avLst/>
          </a:prstGeom>
          <a:noFill/>
          <a:ln w="9525">
            <a:noFill/>
            <a:miter lim="800000"/>
            <a:headEnd/>
            <a:tailEnd/>
          </a:ln>
        </p:spPr>
      </p:pic>
    </p:spTree>
    <p:extLst>
      <p:ext uri="{BB962C8B-B14F-4D97-AF65-F5344CB8AC3E}">
        <p14:creationId xmlns:p14="http://schemas.microsoft.com/office/powerpoint/2010/main" val="15382226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19100" y="-104775"/>
            <a:ext cx="8229600" cy="1219200"/>
          </a:xfrm>
        </p:spPr>
        <p:txBody>
          <a:bodyPr/>
          <a:lstStyle/>
          <a:p>
            <a:pPr eaLnBrk="1" hangingPunct="1"/>
            <a:r>
              <a:rPr lang="en-US" smtClean="0"/>
              <a:t>Practice Good Hygiene</a:t>
            </a:r>
          </a:p>
        </p:txBody>
      </p:sp>
      <p:sp>
        <p:nvSpPr>
          <p:cNvPr id="7171" name="Content Placeholder 2"/>
          <p:cNvSpPr>
            <a:spLocks noGrp="1"/>
          </p:cNvSpPr>
          <p:nvPr>
            <p:ph idx="1"/>
          </p:nvPr>
        </p:nvSpPr>
        <p:spPr>
          <a:xfrm>
            <a:off x="815975" y="1339850"/>
            <a:ext cx="7391400" cy="4144963"/>
          </a:xfrm>
        </p:spPr>
        <p:txBody>
          <a:bodyPr/>
          <a:lstStyle/>
          <a:p>
            <a:r>
              <a:rPr lang="en-US" smtClean="0"/>
              <a:t>Wash your hands</a:t>
            </a:r>
          </a:p>
          <a:p>
            <a:r>
              <a:rPr lang="en-US" smtClean="0"/>
              <a:t>Wash children’s hands</a:t>
            </a:r>
          </a:p>
          <a:p>
            <a:r>
              <a:rPr lang="en-US" smtClean="0"/>
              <a:t>Wash often with soap and warm water </a:t>
            </a:r>
          </a:p>
          <a:p>
            <a:pPr>
              <a:buFont typeface="Arial" charset="0"/>
              <a:buNone/>
            </a:pPr>
            <a:r>
              <a:rPr lang="en-US" smtClean="0"/>
              <a:t>	for at least 20 seconds</a:t>
            </a:r>
          </a:p>
        </p:txBody>
      </p:sp>
      <p:pic>
        <p:nvPicPr>
          <p:cNvPr id="7172" name="Picture 4" descr="D9533CBC-0DEB-43E1-A130-CF09A04B318A@Saturnflyer"/>
          <p:cNvPicPr>
            <a:picLocks noChangeAspect="1" noChangeArrowheads="1"/>
          </p:cNvPicPr>
          <p:nvPr/>
        </p:nvPicPr>
        <p:blipFill>
          <a:blip r:embed="rId2"/>
          <a:srcRect/>
          <a:stretch>
            <a:fillRect/>
          </a:stretch>
        </p:blipFill>
        <p:spPr bwMode="auto">
          <a:xfrm>
            <a:off x="311150" y="3932238"/>
            <a:ext cx="3790950" cy="2316162"/>
          </a:xfrm>
          <a:prstGeom prst="rect">
            <a:avLst/>
          </a:prstGeom>
          <a:noFill/>
          <a:ln w="9525">
            <a:noFill/>
            <a:miter lim="800000"/>
            <a:headEnd/>
            <a:tailEnd/>
          </a:ln>
        </p:spPr>
      </p:pic>
    </p:spTree>
    <p:extLst>
      <p:ext uri="{BB962C8B-B14F-4D97-AF65-F5344CB8AC3E}">
        <p14:creationId xmlns:p14="http://schemas.microsoft.com/office/powerpoint/2010/main" val="1678474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457200"/>
            <a:ext cx="8229600" cy="838200"/>
          </a:xfrm>
        </p:spPr>
        <p:txBody>
          <a:bodyPr>
            <a:normAutofit/>
          </a:bodyPr>
          <a:lstStyle/>
          <a:p>
            <a:r>
              <a:rPr lang="en-US" sz="4400" dirty="0" smtClean="0">
                <a:ea typeface="ＭＳ Ｐゴシック" pitchFamily="34" charset="-128"/>
              </a:rPr>
              <a:t>Overview: Part I</a:t>
            </a:r>
          </a:p>
        </p:txBody>
      </p:sp>
      <p:sp>
        <p:nvSpPr>
          <p:cNvPr id="6147" name="Content Placeholder 2"/>
          <p:cNvSpPr>
            <a:spLocks noGrp="1"/>
          </p:cNvSpPr>
          <p:nvPr>
            <p:ph idx="1"/>
          </p:nvPr>
        </p:nvSpPr>
        <p:spPr>
          <a:xfrm>
            <a:off x="235857" y="1447800"/>
            <a:ext cx="7620000" cy="4144963"/>
          </a:xfrm>
        </p:spPr>
        <p:txBody>
          <a:bodyPr>
            <a:normAutofit fontScale="92500"/>
          </a:bodyPr>
          <a:lstStyle/>
          <a:p>
            <a:pPr>
              <a:lnSpc>
                <a:spcPct val="150000"/>
              </a:lnSpc>
            </a:pPr>
            <a:r>
              <a:rPr lang="en-US" sz="3600" dirty="0" smtClean="0">
                <a:ea typeface="ＭＳ Ｐゴシック" pitchFamily="34" charset="-128"/>
              </a:rPr>
              <a:t> Creating Positive Mealtime Attitudes</a:t>
            </a:r>
          </a:p>
          <a:p>
            <a:pPr>
              <a:lnSpc>
                <a:spcPct val="150000"/>
              </a:lnSpc>
            </a:pPr>
            <a:r>
              <a:rPr lang="en-US" sz="3600" dirty="0" smtClean="0">
                <a:ea typeface="ＭＳ Ｐゴシック" pitchFamily="34" charset="-128"/>
              </a:rPr>
              <a:t> </a:t>
            </a:r>
            <a:r>
              <a:rPr lang="en-US" sz="3600" dirty="0">
                <a:ea typeface="ＭＳ Ｐゴシック" pitchFamily="34" charset="-128"/>
              </a:rPr>
              <a:t>S</a:t>
            </a:r>
            <a:r>
              <a:rPr lang="en-US" sz="3600" dirty="0" smtClean="0">
                <a:ea typeface="ＭＳ Ｐゴシック" pitchFamily="34" charset="-128"/>
              </a:rPr>
              <a:t>afe Cooking with Confidence </a:t>
            </a:r>
          </a:p>
          <a:p>
            <a:pPr>
              <a:lnSpc>
                <a:spcPct val="150000"/>
              </a:lnSpc>
            </a:pPr>
            <a:r>
              <a:rPr lang="en-US" sz="3600" dirty="0" smtClean="0">
                <a:ea typeface="ＭＳ Ｐゴシック" pitchFamily="34" charset="-128"/>
              </a:rPr>
              <a:t> Choosing Healthy Foods for Kids</a:t>
            </a:r>
          </a:p>
          <a:p>
            <a:pPr marL="0" indent="0">
              <a:lnSpc>
                <a:spcPct val="150000"/>
              </a:lnSpc>
              <a:buNone/>
            </a:pPr>
            <a:r>
              <a:rPr lang="en-US" sz="3600" dirty="0" smtClean="0">
                <a:ea typeface="ＭＳ Ｐゴシック" pitchFamily="34" charset="-128"/>
              </a:rPr>
              <a:t>*Part II: next Saturday, 9 am – 2:30pm </a:t>
            </a:r>
          </a:p>
          <a:p>
            <a:endParaRPr lang="en-US" dirty="0" smtClean="0">
              <a:ea typeface="ＭＳ Ｐゴシック" pitchFamily="34" charset="-128"/>
            </a:endParaRPr>
          </a:p>
        </p:txBody>
      </p:sp>
    </p:spTree>
    <p:custDataLst>
      <p:tags r:id="rId1"/>
    </p:custDataLst>
    <p:extLst>
      <p:ext uri="{BB962C8B-B14F-4D97-AF65-F5344CB8AC3E}">
        <p14:creationId xmlns:p14="http://schemas.microsoft.com/office/powerpoint/2010/main" val="2766807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06400" y="-31750"/>
            <a:ext cx="8229600" cy="1219200"/>
          </a:xfrm>
        </p:spPr>
        <p:txBody>
          <a:bodyPr/>
          <a:lstStyle/>
          <a:p>
            <a:pPr eaLnBrk="1" hangingPunct="1"/>
            <a:r>
              <a:rPr lang="en-US" smtClean="0"/>
              <a:t>Avoid Cross-Contamination</a:t>
            </a:r>
          </a:p>
        </p:txBody>
      </p:sp>
      <p:sp>
        <p:nvSpPr>
          <p:cNvPr id="8195" name="Content Placeholder 2"/>
          <p:cNvSpPr>
            <a:spLocks noGrp="1"/>
          </p:cNvSpPr>
          <p:nvPr>
            <p:ph idx="1"/>
          </p:nvPr>
        </p:nvSpPr>
        <p:spPr>
          <a:xfrm>
            <a:off x="663575" y="1466850"/>
            <a:ext cx="7924800" cy="3459163"/>
          </a:xfrm>
        </p:spPr>
        <p:txBody>
          <a:bodyPr/>
          <a:lstStyle/>
          <a:p>
            <a:pPr>
              <a:spcBef>
                <a:spcPts val="1200"/>
              </a:spcBef>
            </a:pPr>
            <a:r>
              <a:rPr lang="en-US" sz="3000" dirty="0" smtClean="0"/>
              <a:t>Wash cutting boards, dishes, utensils, and work surfaces before and after food preparation</a:t>
            </a:r>
          </a:p>
          <a:p>
            <a:pPr>
              <a:spcBef>
                <a:spcPts val="1200"/>
              </a:spcBef>
            </a:pPr>
            <a:r>
              <a:rPr lang="en-US" sz="3000" dirty="0" smtClean="0"/>
              <a:t>Use separate cutting boards and work surfaces for raw meats and produce</a:t>
            </a:r>
          </a:p>
          <a:p>
            <a:pPr>
              <a:spcBef>
                <a:spcPts val="1200"/>
              </a:spcBef>
            </a:pPr>
            <a:r>
              <a:rPr lang="en-US" sz="3000" dirty="0" smtClean="0"/>
              <a:t>Place cooked food on a clean plate</a:t>
            </a:r>
          </a:p>
          <a:p>
            <a:pPr>
              <a:spcBef>
                <a:spcPts val="1200"/>
              </a:spcBef>
            </a:pPr>
            <a:r>
              <a:rPr lang="en-US" sz="3000" dirty="0" smtClean="0"/>
              <a:t>Disinfect serving areas</a:t>
            </a:r>
          </a:p>
        </p:txBody>
      </p:sp>
    </p:spTree>
    <p:extLst>
      <p:ext uri="{BB962C8B-B14F-4D97-AF65-F5344CB8AC3E}">
        <p14:creationId xmlns:p14="http://schemas.microsoft.com/office/powerpoint/2010/main" val="1877332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Avoid Cross-Contamination (cont.)</a:t>
            </a:r>
          </a:p>
        </p:txBody>
      </p:sp>
      <p:graphicFrame>
        <p:nvGraphicFramePr>
          <p:cNvPr id="5" name="Content Placeholder 4"/>
          <p:cNvGraphicFramePr>
            <a:graphicFrameLocks noGrp="1"/>
          </p:cNvGraphicFramePr>
          <p:nvPr>
            <p:ph idx="1"/>
          </p:nvPr>
        </p:nvGraphicFramePr>
        <p:xfrm>
          <a:off x="457200" y="2209800"/>
          <a:ext cx="7010400" cy="182880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142240">
                <a:tc>
                  <a:txBody>
                    <a:bodyPr/>
                    <a:lstStyle/>
                    <a:p>
                      <a:pPr algn="ctr"/>
                      <a:r>
                        <a:rPr lang="en-US" dirty="0" smtClean="0">
                          <a:solidFill>
                            <a:schemeClr val="tx1"/>
                          </a:solidFill>
                        </a:rPr>
                        <a:t>Sanitize*</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dirty="0" smtClean="0">
                          <a:solidFill>
                            <a:schemeClr val="tx1"/>
                          </a:solidFill>
                        </a:rPr>
                        <a:t>Disinfect*</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sz="1800" kern="1200" dirty="0" smtClean="0">
                          <a:solidFill>
                            <a:schemeClr val="dk1"/>
                          </a:solidFill>
                          <a:latin typeface="+mn-lt"/>
                          <a:ea typeface="+mn-ea"/>
                          <a:cs typeface="+mn-cs"/>
                        </a:rPr>
                        <a:t>To soak, clean in a chlorine solution of 1 Tablespoon of household chlorine bleach mixed with one gallon of water</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US" sz="1800" kern="1200" dirty="0" smtClean="0">
                          <a:solidFill>
                            <a:schemeClr val="dk1"/>
                          </a:solidFill>
                          <a:latin typeface="+mn-lt"/>
                          <a:ea typeface="+mn-ea"/>
                          <a:cs typeface="+mn-cs"/>
                        </a:rPr>
                        <a:t>To wipe, clean surfaces with a </a:t>
                      </a:r>
                      <a:r>
                        <a:rPr lang="en-US" sz="1800" u="sng" kern="1200" dirty="0" smtClean="0">
                          <a:solidFill>
                            <a:schemeClr val="dk1"/>
                          </a:solidFill>
                          <a:latin typeface="+mn-lt"/>
                          <a:ea typeface="+mn-ea"/>
                          <a:cs typeface="+mn-cs"/>
                        </a:rPr>
                        <a:t>stronger</a:t>
                      </a:r>
                      <a:r>
                        <a:rPr lang="en-US" sz="1800" kern="1200" dirty="0" smtClean="0">
                          <a:solidFill>
                            <a:schemeClr val="dk1"/>
                          </a:solidFill>
                          <a:latin typeface="+mn-lt"/>
                          <a:ea typeface="+mn-ea"/>
                          <a:cs typeface="+mn-cs"/>
                        </a:rPr>
                        <a:t> chlorine solution of l/4 cup household chlorine bleach mixed with one gallon of cool water</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230" name="Rectangle 5"/>
          <p:cNvSpPr>
            <a:spLocks noChangeArrowheads="1"/>
          </p:cNvSpPr>
          <p:nvPr/>
        </p:nvSpPr>
        <p:spPr bwMode="auto">
          <a:xfrm>
            <a:off x="533400" y="4829175"/>
            <a:ext cx="6934200" cy="584200"/>
          </a:xfrm>
          <a:prstGeom prst="rect">
            <a:avLst/>
          </a:prstGeom>
          <a:noFill/>
          <a:ln w="9525">
            <a:noFill/>
            <a:miter lim="800000"/>
            <a:headEnd/>
            <a:tailEnd/>
          </a:ln>
        </p:spPr>
        <p:txBody>
          <a:bodyPr anchor="ctr">
            <a:spAutoFit/>
          </a:bodyPr>
          <a:lstStyle/>
          <a:p>
            <a:pPr eaLnBrk="0" hangingPunct="0"/>
            <a:r>
              <a:rPr lang="en-US" sz="1600" i="1">
                <a:cs typeface="Arial" charset="0"/>
              </a:rPr>
              <a:t>*These are solution guidelines; be sure to follow the requirements set by your local health department</a:t>
            </a:r>
            <a:r>
              <a:rPr lang="en-US" sz="1600">
                <a:cs typeface="Arial" charset="0"/>
              </a:rPr>
              <a:t>.</a:t>
            </a:r>
            <a:endParaRPr lang="en-US" sz="1600"/>
          </a:p>
        </p:txBody>
      </p:sp>
    </p:spTree>
    <p:extLst>
      <p:ext uri="{BB962C8B-B14F-4D97-AF65-F5344CB8AC3E}">
        <p14:creationId xmlns:p14="http://schemas.microsoft.com/office/powerpoint/2010/main" val="9659194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Ingredient List on Label to Identify Allergens (Pg. 14)</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04900" y="2339181"/>
            <a:ext cx="6096000" cy="3429000"/>
          </a:xfrm>
        </p:spPr>
      </p:pic>
    </p:spTree>
    <p:custDataLst>
      <p:tags r:id="rId1"/>
    </p:custDataLst>
    <p:extLst>
      <p:ext uri="{BB962C8B-B14F-4D97-AF65-F5344CB8AC3E}">
        <p14:creationId xmlns:p14="http://schemas.microsoft.com/office/powerpoint/2010/main" val="6507066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306" y="381000"/>
            <a:ext cx="7886700" cy="841017"/>
          </a:xfrm>
        </p:spPr>
        <p:txBody>
          <a:bodyPr>
            <a:normAutofit/>
          </a:bodyPr>
          <a:lstStyle/>
          <a:p>
            <a:r>
              <a:rPr lang="en-US" dirty="0" smtClean="0"/>
              <a:t>Before you Begin Cooking…</a:t>
            </a:r>
            <a:endParaRPr lang="en-US" dirty="0"/>
          </a:p>
        </p:txBody>
      </p:sp>
      <p:sp>
        <p:nvSpPr>
          <p:cNvPr id="3" name="Content Placeholder 2"/>
          <p:cNvSpPr>
            <a:spLocks noGrp="1"/>
          </p:cNvSpPr>
          <p:nvPr>
            <p:ph idx="1"/>
          </p:nvPr>
        </p:nvSpPr>
        <p:spPr>
          <a:xfrm>
            <a:off x="304800" y="1371600"/>
            <a:ext cx="8534400" cy="4351338"/>
          </a:xfrm>
        </p:spPr>
        <p:txBody>
          <a:bodyPr>
            <a:normAutofit lnSpcReduction="10000"/>
          </a:bodyPr>
          <a:lstStyle/>
          <a:p>
            <a:pPr marL="0" indent="0">
              <a:buNone/>
            </a:pPr>
            <a:r>
              <a:rPr lang="en-US" sz="2800" dirty="0" smtClean="0"/>
              <a:t>What order should these steps go in?</a:t>
            </a:r>
          </a:p>
          <a:p>
            <a:r>
              <a:rPr lang="en-US" sz="2800" i="1" dirty="0" smtClean="0"/>
              <a:t>Prep all of the ingredients so they are ready to be used in the recipe</a:t>
            </a:r>
          </a:p>
          <a:p>
            <a:r>
              <a:rPr lang="en-US" sz="2800" i="1" dirty="0" smtClean="0"/>
              <a:t>Note the required and optional ingredients</a:t>
            </a:r>
          </a:p>
          <a:p>
            <a:r>
              <a:rPr lang="en-US" sz="2800" i="1" dirty="0" smtClean="0"/>
              <a:t>Review the recipe steps once more before you begin</a:t>
            </a:r>
          </a:p>
          <a:p>
            <a:r>
              <a:rPr lang="en-US" sz="2800" i="1" dirty="0" smtClean="0"/>
              <a:t>Read the recipe from start to finish, twice!</a:t>
            </a:r>
          </a:p>
          <a:p>
            <a:r>
              <a:rPr lang="en-US" sz="2800" i="1" dirty="0" smtClean="0"/>
              <a:t>Gather all of the ingredients, cooking equipment, and serving dishes you need</a:t>
            </a:r>
            <a:endParaRPr lang="en-US" sz="2800" i="1" dirty="0"/>
          </a:p>
        </p:txBody>
      </p:sp>
    </p:spTree>
    <p:extLst>
      <p:ext uri="{BB962C8B-B14F-4D97-AF65-F5344CB8AC3E}">
        <p14:creationId xmlns:p14="http://schemas.microsoft.com/office/powerpoint/2010/main" val="2427447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306" y="48854"/>
            <a:ext cx="7886700" cy="1325563"/>
          </a:xfrm>
        </p:spPr>
        <p:txBody>
          <a:bodyPr>
            <a:normAutofit/>
          </a:bodyPr>
          <a:lstStyle/>
          <a:p>
            <a:r>
              <a:rPr lang="en-US" sz="4400" dirty="0" smtClean="0"/>
              <a:t>Before you Begin Cooking…</a:t>
            </a:r>
            <a:endParaRPr lang="en-US" sz="4400" dirty="0"/>
          </a:p>
        </p:txBody>
      </p:sp>
      <p:sp>
        <p:nvSpPr>
          <p:cNvPr id="3" name="Content Placeholder 2"/>
          <p:cNvSpPr>
            <a:spLocks noGrp="1"/>
          </p:cNvSpPr>
          <p:nvPr>
            <p:ph idx="1"/>
          </p:nvPr>
        </p:nvSpPr>
        <p:spPr>
          <a:xfrm>
            <a:off x="304800" y="1371600"/>
            <a:ext cx="8534400" cy="4351338"/>
          </a:xfrm>
        </p:spPr>
        <p:txBody>
          <a:bodyPr>
            <a:normAutofit lnSpcReduction="10000"/>
          </a:bodyPr>
          <a:lstStyle/>
          <a:p>
            <a:pPr marL="0" indent="0">
              <a:buNone/>
            </a:pPr>
            <a:r>
              <a:rPr lang="en-US" sz="2800" dirty="0" smtClean="0"/>
              <a:t>What order should these steps go in?</a:t>
            </a:r>
          </a:p>
          <a:p>
            <a:r>
              <a:rPr lang="en-US" sz="2800" dirty="0"/>
              <a:t>Read the recipe from start to finish, twice</a:t>
            </a:r>
            <a:r>
              <a:rPr lang="en-US" sz="2800" dirty="0" smtClean="0"/>
              <a:t>!</a:t>
            </a:r>
          </a:p>
          <a:p>
            <a:r>
              <a:rPr lang="en-US" sz="2800" dirty="0"/>
              <a:t>Note the required and optional </a:t>
            </a:r>
            <a:r>
              <a:rPr lang="en-US" sz="2800" dirty="0" smtClean="0"/>
              <a:t>ingredients</a:t>
            </a:r>
          </a:p>
          <a:p>
            <a:r>
              <a:rPr lang="en-US" sz="2800" dirty="0"/>
              <a:t>Gather all of the </a:t>
            </a:r>
            <a:r>
              <a:rPr lang="en-US" sz="2800" dirty="0" smtClean="0"/>
              <a:t>ingredients and cooking equipment you need</a:t>
            </a:r>
          </a:p>
          <a:p>
            <a:r>
              <a:rPr lang="en-US" sz="2800" dirty="0" smtClean="0"/>
              <a:t>Prep all of the ingredients so they are ready to be used in the recipe</a:t>
            </a:r>
          </a:p>
          <a:p>
            <a:r>
              <a:rPr lang="en-US" sz="2800" dirty="0" smtClean="0"/>
              <a:t>Review the recipe steps once more before you begin</a:t>
            </a:r>
          </a:p>
        </p:txBody>
      </p:sp>
    </p:spTree>
    <p:extLst>
      <p:ext uri="{BB962C8B-B14F-4D97-AF65-F5344CB8AC3E}">
        <p14:creationId xmlns:p14="http://schemas.microsoft.com/office/powerpoint/2010/main" val="8299840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36" y="381000"/>
            <a:ext cx="8229600" cy="990600"/>
          </a:xfrm>
        </p:spPr>
        <p:txBody>
          <a:bodyPr>
            <a:normAutofit/>
          </a:bodyPr>
          <a:lstStyle/>
          <a:p>
            <a:r>
              <a:rPr lang="en-US" sz="4400" dirty="0" smtClean="0"/>
              <a:t>Salmon Pasta Bake</a:t>
            </a:r>
            <a:endParaRPr lang="en-US" sz="4400" dirty="0"/>
          </a:p>
        </p:txBody>
      </p:sp>
      <p:sp>
        <p:nvSpPr>
          <p:cNvPr id="3" name="Content Placeholder 2"/>
          <p:cNvSpPr>
            <a:spLocks noGrp="1"/>
          </p:cNvSpPr>
          <p:nvPr>
            <p:ph idx="1"/>
          </p:nvPr>
        </p:nvSpPr>
        <p:spPr>
          <a:xfrm>
            <a:off x="580486" y="1524000"/>
            <a:ext cx="7886700" cy="4351338"/>
          </a:xfrm>
        </p:spPr>
        <p:txBody>
          <a:bodyPr>
            <a:normAutofit fontScale="92500"/>
          </a:bodyPr>
          <a:lstStyle/>
          <a:p>
            <a:r>
              <a:rPr lang="en-US" sz="2800" dirty="0" smtClean="0"/>
              <a:t>Do you think a child would find this recipe appealing?</a:t>
            </a:r>
          </a:p>
          <a:p>
            <a:r>
              <a:rPr lang="en-US" sz="2800" dirty="0" smtClean="0"/>
              <a:t>What colors, shapes, or textures could be used to make it more appealing?</a:t>
            </a:r>
          </a:p>
          <a:p>
            <a:r>
              <a:rPr lang="en-US" sz="2800" dirty="0" smtClean="0"/>
              <a:t>How could you serve this dish to make it fun for kids?</a:t>
            </a:r>
          </a:p>
          <a:p>
            <a:r>
              <a:rPr lang="en-US" sz="2800" dirty="0" smtClean="0"/>
              <a:t>How could you involve kids in making this recipe?</a:t>
            </a:r>
          </a:p>
          <a:p>
            <a:r>
              <a:rPr lang="en-US" sz="2800" dirty="0" smtClean="0"/>
              <a:t>Recipes are a framework that can be adjusted. What modifications would you make to this dish?</a:t>
            </a:r>
            <a:endParaRPr lang="en-US" sz="2800" dirty="0"/>
          </a:p>
        </p:txBody>
      </p:sp>
    </p:spTree>
    <p:extLst>
      <p:ext uri="{BB962C8B-B14F-4D97-AF65-F5344CB8AC3E}">
        <p14:creationId xmlns:p14="http://schemas.microsoft.com/office/powerpoint/2010/main" val="1392281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91579" y="-70117"/>
            <a:ext cx="5547157" cy="2195285"/>
          </a:xfrm>
        </p:spPr>
        <p:txBody>
          <a:bodyPr>
            <a:normAutofit/>
          </a:bodyPr>
          <a:lstStyle/>
          <a:p>
            <a:pPr eaLnBrk="1" hangingPunct="1"/>
            <a:r>
              <a:rPr lang="en-US" sz="4400" dirty="0" smtClean="0"/>
              <a:t>Questions?</a:t>
            </a:r>
            <a:br>
              <a:rPr lang="en-US" sz="4400" dirty="0" smtClean="0"/>
            </a:br>
            <a:r>
              <a:rPr lang="en-US" sz="4400" dirty="0" smtClean="0"/>
              <a:t>Goal Setting</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57" y="369332"/>
            <a:ext cx="3270040" cy="5638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901" y="2056158"/>
            <a:ext cx="3451917" cy="4233212"/>
          </a:xfrm>
          <a:prstGeom prst="rect">
            <a:avLst/>
          </a:prstGeom>
        </p:spPr>
      </p:pic>
      <p:sp>
        <p:nvSpPr>
          <p:cNvPr id="5" name="TextBox 4"/>
          <p:cNvSpPr txBox="1"/>
          <p:nvPr/>
        </p:nvSpPr>
        <p:spPr>
          <a:xfrm>
            <a:off x="5943600" y="5687683"/>
            <a:ext cx="1600199" cy="461665"/>
          </a:xfrm>
          <a:prstGeom prst="rect">
            <a:avLst/>
          </a:prstGeom>
          <a:noFill/>
        </p:spPr>
        <p:txBody>
          <a:bodyPr wrap="square" rtlCol="0">
            <a:spAutoFit/>
          </a:bodyPr>
          <a:lstStyle/>
          <a:p>
            <a:r>
              <a:rPr lang="en-US" sz="2400" dirty="0" smtClean="0">
                <a:latin typeface="+mn-lt"/>
              </a:rPr>
              <a:t>Page 19</a:t>
            </a:r>
            <a:endParaRPr lang="en-US" sz="2400" dirty="0">
              <a:latin typeface="+mn-lt"/>
            </a:endParaRPr>
          </a:p>
        </p:txBody>
      </p:sp>
    </p:spTree>
    <p:custDataLst>
      <p:tags r:id="rId1"/>
    </p:custDataLst>
    <p:extLst>
      <p:ext uri="{BB962C8B-B14F-4D97-AF65-F5344CB8AC3E}">
        <p14:creationId xmlns:p14="http://schemas.microsoft.com/office/powerpoint/2010/main" val="37403696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5" descr="Childcare_BG.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4099" name="Title 1"/>
          <p:cNvSpPr>
            <a:spLocks noGrp="1"/>
          </p:cNvSpPr>
          <p:nvPr>
            <p:ph type="ctrTitle"/>
          </p:nvPr>
        </p:nvSpPr>
        <p:spPr>
          <a:xfrm>
            <a:off x="1470025" y="2126801"/>
            <a:ext cx="5819775" cy="2228850"/>
          </a:xfrm>
        </p:spPr>
        <p:txBody>
          <a:bodyPr>
            <a:normAutofit/>
          </a:bodyPr>
          <a:lstStyle/>
          <a:p>
            <a:pPr eaLnBrk="1" hangingPunct="1"/>
            <a:r>
              <a:rPr lang="en-US" sz="4400" dirty="0" smtClean="0"/>
              <a:t>Module 3:</a:t>
            </a:r>
            <a:br>
              <a:rPr lang="en-US" sz="4400" dirty="0" smtClean="0"/>
            </a:br>
            <a:r>
              <a:rPr lang="en-US" sz="4400" dirty="0" smtClean="0"/>
              <a:t>Choosing Healthy Foods for Kids</a:t>
            </a:r>
          </a:p>
        </p:txBody>
      </p:sp>
      <p:sp>
        <p:nvSpPr>
          <p:cNvPr id="4100" name="Subtitle 7"/>
          <p:cNvSpPr>
            <a:spLocks noGrp="1"/>
          </p:cNvSpPr>
          <p:nvPr>
            <p:ph type="subTitle" idx="1"/>
          </p:nvPr>
        </p:nvSpPr>
        <p:spPr>
          <a:xfrm>
            <a:off x="608013" y="1061545"/>
            <a:ext cx="7926387" cy="1300655"/>
          </a:xfrm>
        </p:spPr>
        <p:txBody>
          <a:bodyPr/>
          <a:lstStyle/>
          <a:p>
            <a:pPr eaLnBrk="1" hangingPunct="1"/>
            <a:r>
              <a:rPr lang="en-US" dirty="0" smtClean="0">
                <a:solidFill>
                  <a:srgbClr val="898989"/>
                </a:solidFill>
              </a:rPr>
              <a:t>Cooking Matters for</a:t>
            </a:r>
            <a:r>
              <a:rPr lang="en-US" dirty="0">
                <a:solidFill>
                  <a:srgbClr val="898989"/>
                </a:solidFill>
              </a:rPr>
              <a:t> </a:t>
            </a:r>
            <a:r>
              <a:rPr lang="en-US" dirty="0" smtClean="0">
                <a:solidFill>
                  <a:srgbClr val="898989"/>
                </a:solidFill>
              </a:rPr>
              <a:t>Child Care Professionals</a:t>
            </a:r>
          </a:p>
        </p:txBody>
      </p:sp>
      <p:grpSp>
        <p:nvGrpSpPr>
          <p:cNvPr id="4101" name="Group 36"/>
          <p:cNvGrpSpPr>
            <a:grpSpLocks/>
          </p:cNvGrpSpPr>
          <p:nvPr/>
        </p:nvGrpSpPr>
        <p:grpSpPr bwMode="auto">
          <a:xfrm>
            <a:off x="812800" y="685800"/>
            <a:ext cx="7493000" cy="234950"/>
            <a:chOff x="685800" y="457200"/>
            <a:chExt cx="8382000" cy="262647"/>
          </a:xfrm>
        </p:grpSpPr>
        <p:grpSp>
          <p:nvGrpSpPr>
            <p:cNvPr id="4105" name="Group 22"/>
            <p:cNvGrpSpPr>
              <a:grpSpLocks/>
            </p:cNvGrpSpPr>
            <p:nvPr/>
          </p:nvGrpSpPr>
          <p:grpSpPr bwMode="auto">
            <a:xfrm flipV="1">
              <a:off x="685800" y="457200"/>
              <a:ext cx="4114800" cy="262647"/>
              <a:chOff x="838200" y="609600"/>
              <a:chExt cx="7162800" cy="457200"/>
            </a:xfrm>
          </p:grpSpPr>
          <p:sp>
            <p:nvSpPr>
              <p:cNvPr id="10" name="Rectangle 9"/>
              <p:cNvSpPr/>
              <p:nvPr/>
            </p:nvSpPr>
            <p:spPr>
              <a:xfrm>
                <a:off x="838200"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1" name="Rectangle 10"/>
              <p:cNvSpPr/>
              <p:nvPr/>
            </p:nvSpPr>
            <p:spPr>
              <a:xfrm>
                <a:off x="1447185"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2" name="Rectangle 11"/>
              <p:cNvSpPr/>
              <p:nvPr/>
            </p:nvSpPr>
            <p:spPr>
              <a:xfrm>
                <a:off x="2056168" y="609600"/>
                <a:ext cx="45751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3" name="Rectangle 12"/>
              <p:cNvSpPr/>
              <p:nvPr/>
            </p:nvSpPr>
            <p:spPr>
              <a:xfrm>
                <a:off x="2668244" y="609600"/>
                <a:ext cx="45442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4" name="Rectangle 13"/>
              <p:cNvSpPr/>
              <p:nvPr/>
            </p:nvSpPr>
            <p:spPr>
              <a:xfrm>
                <a:off x="3277229"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5" name="Rectangle 14"/>
              <p:cNvSpPr/>
              <p:nvPr/>
            </p:nvSpPr>
            <p:spPr>
              <a:xfrm>
                <a:off x="3886212"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7" name="Rectangle 16"/>
              <p:cNvSpPr/>
              <p:nvPr/>
            </p:nvSpPr>
            <p:spPr>
              <a:xfrm>
                <a:off x="4495197"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8" name="Rectangle 17"/>
              <p:cNvSpPr/>
              <p:nvPr/>
            </p:nvSpPr>
            <p:spPr>
              <a:xfrm>
                <a:off x="5104180"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19" name="Rectangle 18"/>
              <p:cNvSpPr/>
              <p:nvPr/>
            </p:nvSpPr>
            <p:spPr>
              <a:xfrm>
                <a:off x="5716255" y="609600"/>
                <a:ext cx="45442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0" name="Rectangle 19"/>
              <p:cNvSpPr/>
              <p:nvPr/>
            </p:nvSpPr>
            <p:spPr>
              <a:xfrm>
                <a:off x="6325240" y="609600"/>
                <a:ext cx="45751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1" name="Rectangle 20"/>
              <p:cNvSpPr/>
              <p:nvPr/>
            </p:nvSpPr>
            <p:spPr>
              <a:xfrm>
                <a:off x="6934224"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2" name="Rectangle 21"/>
              <p:cNvSpPr/>
              <p:nvPr/>
            </p:nvSpPr>
            <p:spPr>
              <a:xfrm>
                <a:off x="7543209"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grpSp>
        <p:grpSp>
          <p:nvGrpSpPr>
            <p:cNvPr id="4106" name="Group 23"/>
            <p:cNvGrpSpPr>
              <a:grpSpLocks/>
            </p:cNvGrpSpPr>
            <p:nvPr/>
          </p:nvGrpSpPr>
          <p:grpSpPr bwMode="auto">
            <a:xfrm flipV="1">
              <a:off x="4953000" y="457200"/>
              <a:ext cx="4114800" cy="262647"/>
              <a:chOff x="838200" y="609600"/>
              <a:chExt cx="7162800" cy="457200"/>
            </a:xfrm>
          </p:grpSpPr>
          <p:sp>
            <p:nvSpPr>
              <p:cNvPr id="25" name="Rectangle 24"/>
              <p:cNvSpPr/>
              <p:nvPr/>
            </p:nvSpPr>
            <p:spPr>
              <a:xfrm>
                <a:off x="838482"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6" name="Rectangle 25"/>
              <p:cNvSpPr/>
              <p:nvPr/>
            </p:nvSpPr>
            <p:spPr>
              <a:xfrm>
                <a:off x="1447465"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7" name="Rectangle 26"/>
              <p:cNvSpPr/>
              <p:nvPr/>
            </p:nvSpPr>
            <p:spPr>
              <a:xfrm>
                <a:off x="2056451" y="609600"/>
                <a:ext cx="45751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8" name="Rectangle 27"/>
              <p:cNvSpPr/>
              <p:nvPr/>
            </p:nvSpPr>
            <p:spPr>
              <a:xfrm>
                <a:off x="2668526" y="609600"/>
                <a:ext cx="454419"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29" name="Rectangle 28"/>
              <p:cNvSpPr/>
              <p:nvPr/>
            </p:nvSpPr>
            <p:spPr>
              <a:xfrm>
                <a:off x="3277509"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0" name="Rectangle 29"/>
              <p:cNvSpPr/>
              <p:nvPr/>
            </p:nvSpPr>
            <p:spPr>
              <a:xfrm>
                <a:off x="3886494"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1" name="Rectangle 30"/>
              <p:cNvSpPr/>
              <p:nvPr/>
            </p:nvSpPr>
            <p:spPr>
              <a:xfrm>
                <a:off x="4495477"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2" name="Rectangle 31"/>
              <p:cNvSpPr/>
              <p:nvPr/>
            </p:nvSpPr>
            <p:spPr>
              <a:xfrm>
                <a:off x="5104462"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3" name="Rectangle 32"/>
              <p:cNvSpPr/>
              <p:nvPr/>
            </p:nvSpPr>
            <p:spPr>
              <a:xfrm>
                <a:off x="5716538" y="609600"/>
                <a:ext cx="454419"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4" name="Rectangle 33"/>
              <p:cNvSpPr/>
              <p:nvPr/>
            </p:nvSpPr>
            <p:spPr>
              <a:xfrm>
                <a:off x="6325521" y="609600"/>
                <a:ext cx="45751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5" name="Rectangle 34"/>
              <p:cNvSpPr/>
              <p:nvPr/>
            </p:nvSpPr>
            <p:spPr>
              <a:xfrm>
                <a:off x="6934506"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sp>
            <p:nvSpPr>
              <p:cNvPr id="36" name="Rectangle 35"/>
              <p:cNvSpPr/>
              <p:nvPr/>
            </p:nvSpPr>
            <p:spPr>
              <a:xfrm>
                <a:off x="7543489"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6" charset="-128"/>
                </a:endParaRPr>
              </a:p>
            </p:txBody>
          </p:sp>
        </p:grpSp>
      </p:grpSp>
      <p:pic>
        <p:nvPicPr>
          <p:cNvPr id="4104" name="Picture 35" descr="\\lacietwo.our.strength.org\ourshare\Public\File Swap\Communications\COMM RESOURCES\RESOURCE CENTER\Logos\Cooking Matters\Vertical\Vertical\color\print\CM_vert_cmyk.jpg"/>
          <p:cNvPicPr>
            <a:picLocks noChangeAspect="1" noChangeArrowheads="1"/>
          </p:cNvPicPr>
          <p:nvPr/>
        </p:nvPicPr>
        <p:blipFill>
          <a:blip r:embed="rId5"/>
          <a:srcRect/>
          <a:stretch>
            <a:fillRect/>
          </a:stretch>
        </p:blipFill>
        <p:spPr bwMode="auto">
          <a:xfrm>
            <a:off x="7593807" y="4114800"/>
            <a:ext cx="1295400" cy="22526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0869252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75" y="381000"/>
            <a:ext cx="8580408" cy="1447800"/>
          </a:xfrm>
        </p:spPr>
        <p:txBody>
          <a:bodyPr>
            <a:normAutofit/>
          </a:bodyPr>
          <a:lstStyle/>
          <a:p>
            <a:r>
              <a:rPr lang="en-US" sz="4400" dirty="0" smtClean="0"/>
              <a:t>CACFP: Child and Adult Care Food Program (Pg. 22)</a:t>
            </a:r>
            <a:endParaRPr lang="en-US" sz="4400" dirty="0"/>
          </a:p>
        </p:txBody>
      </p:sp>
      <p:sp>
        <p:nvSpPr>
          <p:cNvPr id="3" name="Content Placeholder 2"/>
          <p:cNvSpPr>
            <a:spLocks noGrp="1"/>
          </p:cNvSpPr>
          <p:nvPr>
            <p:ph idx="1"/>
          </p:nvPr>
        </p:nvSpPr>
        <p:spPr>
          <a:xfrm>
            <a:off x="990600" y="1447800"/>
            <a:ext cx="6781800" cy="4038599"/>
          </a:xfrm>
        </p:spPr>
        <p:txBody>
          <a:bodyPr>
            <a:noAutofit/>
          </a:bodyPr>
          <a:lstStyle/>
          <a:p>
            <a:pPr marL="0" indent="0">
              <a:buNone/>
            </a:pPr>
            <a:endParaRPr lang="en-US" sz="2800" dirty="0" smtClean="0"/>
          </a:p>
          <a:p>
            <a:pPr>
              <a:spcAft>
                <a:spcPts val="1200"/>
              </a:spcAft>
            </a:pPr>
            <a:r>
              <a:rPr lang="en-US" sz="2800" dirty="0" smtClean="0"/>
              <a:t> A program of the US Department of Agriculture (USDA)</a:t>
            </a:r>
          </a:p>
          <a:p>
            <a:pPr>
              <a:spcAft>
                <a:spcPts val="1200"/>
              </a:spcAft>
            </a:pPr>
            <a:r>
              <a:rPr lang="en-US" sz="2800" dirty="0" smtClean="0"/>
              <a:t> Provides reimbursement for meals and snacks that meet requirements</a:t>
            </a:r>
          </a:p>
          <a:p>
            <a:pPr lvl="1">
              <a:spcAft>
                <a:spcPts val="1200"/>
              </a:spcAft>
            </a:pPr>
            <a:r>
              <a:rPr lang="en-US" dirty="0"/>
              <a:t> </a:t>
            </a:r>
            <a:r>
              <a:rPr lang="en-US" dirty="0" smtClean="0"/>
              <a:t>Helps pay some of the cost of feeding children in child care</a:t>
            </a:r>
          </a:p>
          <a:p>
            <a:pPr lvl="1">
              <a:spcAft>
                <a:spcPts val="1200"/>
              </a:spcAft>
            </a:pPr>
            <a:r>
              <a:rPr lang="en-US" dirty="0" smtClean="0"/>
              <a:t>Ensures children get the healthy foods and nutrients they need</a:t>
            </a:r>
          </a:p>
          <a:p>
            <a:pPr marL="342900" lvl="1" indent="0">
              <a:spcAft>
                <a:spcPts val="1200"/>
              </a:spcAft>
              <a:buNone/>
            </a:pPr>
            <a:endParaRPr lang="en-US" dirty="0" smtClean="0"/>
          </a:p>
        </p:txBody>
      </p:sp>
      <p:sp>
        <p:nvSpPr>
          <p:cNvPr id="4" name="Footer Placeholder 3"/>
          <p:cNvSpPr>
            <a:spLocks noGrp="1"/>
          </p:cNvSpPr>
          <p:nvPr>
            <p:ph type="ftr" sz="quarter" idx="11"/>
          </p:nvPr>
        </p:nvSpPr>
        <p:spPr>
          <a:xfrm>
            <a:off x="5410200" y="6400800"/>
            <a:ext cx="2895600" cy="365125"/>
          </a:xfrm>
          <a:prstGeom prst="rect">
            <a:avLst/>
          </a:prstGeom>
        </p:spPr>
        <p:txBody>
          <a:bodyPr/>
          <a:lstStyle/>
          <a:p>
            <a:r>
              <a:rPr lang="en-US" smtClean="0"/>
              <a:t>Share Our Strength’s Cooking Matters</a:t>
            </a:r>
            <a:endParaRPr lang="en-US" dirty="0"/>
          </a:p>
        </p:txBody>
      </p:sp>
      <p:sp>
        <p:nvSpPr>
          <p:cNvPr id="5" name="Slide Number Placeholder 4"/>
          <p:cNvSpPr>
            <a:spLocks noGrp="1"/>
          </p:cNvSpPr>
          <p:nvPr>
            <p:ph type="sldNum" sz="quarter" idx="12"/>
          </p:nvPr>
        </p:nvSpPr>
        <p:spPr>
          <a:xfrm>
            <a:off x="8229600" y="6340475"/>
            <a:ext cx="685800" cy="365125"/>
          </a:xfrm>
          <a:prstGeom prst="rect">
            <a:avLst/>
          </a:prstGeom>
        </p:spPr>
        <p:txBody>
          <a:bodyPr/>
          <a:lstStyle/>
          <a:p>
            <a:fld id="{E494A18F-73E3-4D1D-B27D-E8866FB9A245}" type="slidenum">
              <a:rPr lang="en-US" smtClean="0"/>
              <a:pPr/>
              <a:t>38</a:t>
            </a:fld>
            <a:endParaRPr lang="en-US"/>
          </a:p>
        </p:txBody>
      </p:sp>
    </p:spTree>
    <p:custDataLst>
      <p:tags r:id="rId1"/>
    </p:custDataLst>
    <p:extLst>
      <p:ext uri="{BB962C8B-B14F-4D97-AF65-F5344CB8AC3E}">
        <p14:creationId xmlns:p14="http://schemas.microsoft.com/office/powerpoint/2010/main" val="3879812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0"/>
            <a:ext cx="8229600" cy="1219201"/>
          </a:xfrm>
        </p:spPr>
        <p:txBody>
          <a:bodyPr/>
          <a:lstStyle/>
          <a:p>
            <a:pPr eaLnBrk="1" hangingPunct="1"/>
            <a:r>
              <a:rPr lang="en-US" dirty="0" smtClean="0"/>
              <a:t>CACFP Meal Components</a:t>
            </a:r>
          </a:p>
        </p:txBody>
      </p:sp>
      <p:pic>
        <p:nvPicPr>
          <p:cNvPr id="5123" name="Picture 8" descr="Module5_ppt-graphic.png"/>
          <p:cNvPicPr>
            <a:picLocks noChangeAspect="1"/>
          </p:cNvPicPr>
          <p:nvPr/>
        </p:nvPicPr>
        <p:blipFill>
          <a:blip r:embed="rId4"/>
          <a:srcRect/>
          <a:stretch>
            <a:fillRect/>
          </a:stretch>
        </p:blipFill>
        <p:spPr bwMode="auto">
          <a:xfrm>
            <a:off x="1872678" y="1219201"/>
            <a:ext cx="5307012" cy="531177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483049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sz="4400" dirty="0" smtClean="0">
                <a:ea typeface="ＭＳ Ｐゴシック" pitchFamily="34" charset="-128"/>
              </a:rPr>
              <a:t>Snacks in a Snap (p. 2)</a:t>
            </a:r>
          </a:p>
        </p:txBody>
      </p:sp>
      <p:sp>
        <p:nvSpPr>
          <p:cNvPr id="2" name="Content Placeholder 1"/>
          <p:cNvSpPr>
            <a:spLocks noGrp="1"/>
          </p:cNvSpPr>
          <p:nvPr>
            <p:ph sz="half" idx="1"/>
          </p:nvPr>
        </p:nvSpPr>
        <p:spPr/>
        <p:txBody>
          <a:bodyPr/>
          <a:lstStyle/>
          <a:p>
            <a:endParaRPr lang="en-US" dirty="0"/>
          </a:p>
          <a:p>
            <a:pPr marL="0" indent="0">
              <a:buNone/>
            </a:pPr>
            <a:endParaRPr lang="en-US" dirty="0"/>
          </a:p>
        </p:txBody>
      </p:sp>
      <p:sp>
        <p:nvSpPr>
          <p:cNvPr id="6" name="Content Placeholder 5"/>
          <p:cNvSpPr>
            <a:spLocks noGrp="1"/>
          </p:cNvSpPr>
          <p:nvPr>
            <p:ph sz="half" idx="2"/>
          </p:nvPr>
        </p:nvSpPr>
        <p:spPr>
          <a:xfrm>
            <a:off x="422564" y="1690689"/>
            <a:ext cx="4057650" cy="4351338"/>
          </a:xfrm>
        </p:spPr>
        <p:txBody>
          <a:bodyPr>
            <a:normAutofit lnSpcReduction="10000"/>
          </a:bodyPr>
          <a:lstStyle/>
          <a:p>
            <a:r>
              <a:rPr lang="en-US" sz="3600" dirty="0" smtClean="0"/>
              <a:t>Smoothies</a:t>
            </a:r>
          </a:p>
          <a:p>
            <a:r>
              <a:rPr lang="en-US" sz="3600" dirty="0" smtClean="0"/>
              <a:t>Avocado Crunch</a:t>
            </a:r>
          </a:p>
          <a:p>
            <a:r>
              <a:rPr lang="en-US" sz="3600" dirty="0" smtClean="0"/>
              <a:t>Fruit Kebabs</a:t>
            </a:r>
          </a:p>
          <a:p>
            <a:r>
              <a:rPr lang="en-US" sz="3600" dirty="0" smtClean="0"/>
              <a:t>Cucumber </a:t>
            </a:r>
            <a:r>
              <a:rPr lang="en-US" sz="3600" dirty="0" err="1" smtClean="0"/>
              <a:t>Sammies</a:t>
            </a:r>
            <a:endParaRPr lang="en-US" sz="3600" dirty="0" smtClean="0"/>
          </a:p>
          <a:p>
            <a:r>
              <a:rPr lang="en-US" sz="3600" dirty="0" smtClean="0"/>
              <a:t>Banana Pudding in a Bag</a:t>
            </a:r>
          </a:p>
          <a:p>
            <a:pPr marL="0" indent="0">
              <a:buNone/>
            </a:pPr>
            <a:endParaRPr lang="en-US" sz="3600" dirty="0"/>
          </a:p>
        </p:txBody>
      </p:sp>
      <p:pic>
        <p:nvPicPr>
          <p:cNvPr id="5122" name="Picture 2" descr="http://2.bp.blogspot.com/-yhC_1wdk-5s/UCm0SIcFDWI/AAAAAAAAHCQ/9quCLPmA12A/s1600/mini-fruit-ske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777" y="1690689"/>
            <a:ext cx="3323938" cy="43513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0448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1219200"/>
          </a:xfrm>
        </p:spPr>
        <p:txBody>
          <a:bodyPr/>
          <a:lstStyle/>
          <a:p>
            <a:r>
              <a:rPr lang="en-US" dirty="0" err="1" smtClean="0"/>
              <a:t>MyPlate</a:t>
            </a:r>
            <a:r>
              <a:rPr lang="en-US" dirty="0" smtClean="0"/>
              <a:t> (Pg. 26)</a:t>
            </a:r>
          </a:p>
        </p:txBody>
      </p:sp>
      <p:pic>
        <p:nvPicPr>
          <p:cNvPr id="7171" name="Picture 4"/>
          <p:cNvPicPr>
            <a:picLocks noChangeAspect="1" noChangeArrowheads="1"/>
          </p:cNvPicPr>
          <p:nvPr/>
        </p:nvPicPr>
        <p:blipFill>
          <a:blip r:embed="rId4"/>
          <a:srcRect/>
          <a:stretch>
            <a:fillRect/>
          </a:stretch>
        </p:blipFill>
        <p:spPr bwMode="auto">
          <a:xfrm>
            <a:off x="1828800" y="1371600"/>
            <a:ext cx="5486400" cy="499268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08364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886700" cy="1325563"/>
          </a:xfrm>
        </p:spPr>
        <p:txBody>
          <a:bodyPr>
            <a:normAutofit/>
          </a:bodyPr>
          <a:lstStyle/>
          <a:p>
            <a:r>
              <a:rPr lang="en-US" sz="4400" dirty="0" err="1" smtClean="0"/>
              <a:t>MyPlate</a:t>
            </a:r>
            <a:r>
              <a:rPr lang="en-US" sz="4400" dirty="0" smtClean="0"/>
              <a:t> vs. CACFP</a:t>
            </a:r>
            <a:endParaRPr lang="en-US" sz="44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48109" y="1447800"/>
            <a:ext cx="5847782" cy="4478659"/>
          </a:xfrm>
        </p:spPr>
      </p:pic>
    </p:spTree>
    <p:custDataLst>
      <p:tags r:id="rId1"/>
    </p:custDataLst>
    <p:extLst>
      <p:ext uri="{BB962C8B-B14F-4D97-AF65-F5344CB8AC3E}">
        <p14:creationId xmlns:p14="http://schemas.microsoft.com/office/powerpoint/2010/main" val="3635576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29840" y="304800"/>
            <a:ext cx="7980760" cy="685800"/>
          </a:xfrm>
        </p:spPr>
        <p:txBody>
          <a:bodyPr>
            <a:noAutofit/>
          </a:bodyPr>
          <a:lstStyle/>
          <a:p>
            <a:r>
              <a:rPr lang="en-US" sz="4400" dirty="0" smtClean="0"/>
              <a:t>The Nutrition Facts Panel</a:t>
            </a:r>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77120" y="1143000"/>
            <a:ext cx="3886200" cy="5286880"/>
          </a:xfrm>
        </p:spPr>
      </p:pic>
    </p:spTree>
    <p:custDataLst>
      <p:tags r:id="rId1"/>
    </p:custDataLst>
    <p:extLst>
      <p:ext uri="{BB962C8B-B14F-4D97-AF65-F5344CB8AC3E}">
        <p14:creationId xmlns:p14="http://schemas.microsoft.com/office/powerpoint/2010/main" val="3048010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35689"/>
            <a:ext cx="10502572" cy="6969889"/>
          </a:xfrm>
        </p:spPr>
      </p:pic>
      <p:sp>
        <p:nvSpPr>
          <p:cNvPr id="2" name="Title 1"/>
          <p:cNvSpPr>
            <a:spLocks noGrp="1"/>
          </p:cNvSpPr>
          <p:nvPr>
            <p:ph type="title"/>
          </p:nvPr>
        </p:nvSpPr>
        <p:spPr>
          <a:xfrm>
            <a:off x="374486" y="2286000"/>
            <a:ext cx="8229600" cy="2743200"/>
          </a:xfrm>
        </p:spPr>
        <p:txBody>
          <a:bodyPr/>
          <a:lstStyle/>
          <a:p>
            <a:pPr algn="ctr"/>
            <a:r>
              <a:rPr lang="en-US" sz="5400" dirty="0" smtClean="0">
                <a:ln w="9525">
                  <a:solidFill>
                    <a:schemeClr val="bg1"/>
                  </a:solidFill>
                  <a:prstDash val="solid"/>
                </a:ln>
                <a:effectLst>
                  <a:outerShdw blurRad="12700" dist="38100" dir="2700000" algn="tl" rotWithShape="0">
                    <a:schemeClr val="bg1">
                      <a:lumMod val="50000"/>
                    </a:schemeClr>
                  </a:outerShdw>
                </a:effectLst>
              </a:rPr>
              <a:t>Why is it important to eat a variety of fruits and vegetables?</a:t>
            </a:r>
            <a:endParaRPr lang="es-US" sz="5400"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06528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310355"/>
            <a:ext cx="8229600" cy="750889"/>
          </a:xfrm>
        </p:spPr>
        <p:txBody>
          <a:bodyPr/>
          <a:lstStyle/>
          <a:p>
            <a:pPr algn="ctr"/>
            <a:r>
              <a:rPr lang="en-US" sz="4400" dirty="0" smtClean="0"/>
              <a:t>What is a Whole Grain?</a:t>
            </a:r>
          </a:p>
        </p:txBody>
      </p:sp>
      <p:pic>
        <p:nvPicPr>
          <p:cNvPr id="9219" name="Picture 2"/>
          <p:cNvPicPr>
            <a:picLocks noGrp="1" noChangeAspect="1" noChangeArrowheads="1"/>
          </p:cNvPicPr>
          <p:nvPr>
            <p:ph idx="1"/>
          </p:nvPr>
        </p:nvPicPr>
        <p:blipFill rotWithShape="1">
          <a:blip r:embed="rId4"/>
          <a:srcRect t="24871" b="1"/>
          <a:stretch/>
        </p:blipFill>
        <p:spPr>
          <a:xfrm>
            <a:off x="33137" y="1295400"/>
            <a:ext cx="9103489" cy="5196190"/>
          </a:xfrm>
          <a:noFill/>
        </p:spPr>
      </p:pic>
    </p:spTree>
    <p:custDataLst>
      <p:tags r:id="rId1"/>
    </p:custDataLst>
    <p:extLst>
      <p:ext uri="{BB962C8B-B14F-4D97-AF65-F5344CB8AC3E}">
        <p14:creationId xmlns:p14="http://schemas.microsoft.com/office/powerpoint/2010/main" val="653229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6350"/>
            <a:ext cx="4114800" cy="793750"/>
          </a:xfrm>
        </p:spPr>
        <p:txBody>
          <a:bodyPr>
            <a:noAutofit/>
          </a:bodyPr>
          <a:lstStyle/>
          <a:p>
            <a:r>
              <a:rPr lang="en-US" sz="2800" dirty="0" smtClean="0"/>
              <a:t>Whole Grain Examples</a:t>
            </a:r>
            <a:endParaRPr lang="en-US" sz="2800"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09999" y="914400"/>
            <a:ext cx="4912955" cy="3200399"/>
          </a:xfrm>
        </p:spPr>
      </p:pic>
      <p:sp>
        <p:nvSpPr>
          <p:cNvPr id="6" name="Text Placeholder 5"/>
          <p:cNvSpPr>
            <a:spLocks noGrp="1"/>
          </p:cNvSpPr>
          <p:nvPr>
            <p:ph type="body" sz="half" idx="2"/>
          </p:nvPr>
        </p:nvSpPr>
        <p:spPr>
          <a:xfrm>
            <a:off x="304800" y="914400"/>
            <a:ext cx="3886200" cy="5211763"/>
          </a:xfrm>
        </p:spPr>
        <p:txBody>
          <a:bodyPr>
            <a:normAutofit fontScale="92500" lnSpcReduction="10000"/>
          </a:bodyPr>
          <a:lstStyle/>
          <a:p>
            <a:pPr marL="285750" indent="-285750">
              <a:buFont typeface="Wingdings" panose="05000000000000000000" pitchFamily="2" charset="2"/>
              <a:buChar char="ü"/>
            </a:pPr>
            <a:r>
              <a:rPr lang="en-US" sz="1900" dirty="0" smtClean="0"/>
              <a:t>Whole Wheat</a:t>
            </a:r>
          </a:p>
          <a:p>
            <a:pPr marL="285750" indent="-285750">
              <a:buFont typeface="Wingdings" panose="05000000000000000000" pitchFamily="2" charset="2"/>
              <a:buChar char="ü"/>
            </a:pPr>
            <a:r>
              <a:rPr lang="en-US" sz="1900" dirty="0" smtClean="0"/>
              <a:t>Bulgur</a:t>
            </a:r>
          </a:p>
          <a:p>
            <a:pPr marL="285750" indent="-285750">
              <a:buFont typeface="Wingdings" panose="05000000000000000000" pitchFamily="2" charset="2"/>
              <a:buChar char="ü"/>
            </a:pPr>
            <a:r>
              <a:rPr lang="en-US" sz="1900" dirty="0" smtClean="0"/>
              <a:t>Brown rice</a:t>
            </a:r>
          </a:p>
          <a:p>
            <a:pPr marL="285750" indent="-285750">
              <a:buFont typeface="Wingdings" panose="05000000000000000000" pitchFamily="2" charset="2"/>
              <a:buChar char="ü"/>
            </a:pPr>
            <a:r>
              <a:rPr lang="en-US" sz="1900" dirty="0" smtClean="0"/>
              <a:t>Oats</a:t>
            </a:r>
          </a:p>
          <a:p>
            <a:pPr marL="285750" indent="-285750">
              <a:buFont typeface="Wingdings" panose="05000000000000000000" pitchFamily="2" charset="2"/>
              <a:buChar char="ü"/>
            </a:pPr>
            <a:r>
              <a:rPr lang="en-US" sz="1900" dirty="0" smtClean="0"/>
              <a:t>Whole corn (not de-germinated)</a:t>
            </a:r>
          </a:p>
          <a:p>
            <a:pPr marL="285750" indent="-285750">
              <a:buFont typeface="Wingdings" panose="05000000000000000000" pitchFamily="2" charset="2"/>
              <a:buChar char="ü"/>
            </a:pPr>
            <a:r>
              <a:rPr lang="en-US" sz="1900" dirty="0" smtClean="0"/>
              <a:t>Quinoa</a:t>
            </a:r>
          </a:p>
          <a:p>
            <a:pPr marL="285750" indent="-285750">
              <a:buFont typeface="Wingdings" panose="05000000000000000000" pitchFamily="2" charset="2"/>
              <a:buChar char="ü"/>
            </a:pPr>
            <a:r>
              <a:rPr lang="en-US" sz="1900" dirty="0" smtClean="0"/>
              <a:t>Buckwheat</a:t>
            </a:r>
          </a:p>
          <a:p>
            <a:pPr marL="285750" indent="-285750">
              <a:buFont typeface="Wingdings" panose="05000000000000000000" pitchFamily="2" charset="2"/>
              <a:buChar char="ü"/>
            </a:pPr>
            <a:r>
              <a:rPr lang="en-US" sz="1900" dirty="0" smtClean="0"/>
              <a:t>Amaranth</a:t>
            </a:r>
          </a:p>
          <a:p>
            <a:pPr marL="285750" indent="-285750">
              <a:buFont typeface="Wingdings" panose="05000000000000000000" pitchFamily="2" charset="2"/>
              <a:buChar char="ü"/>
            </a:pPr>
            <a:r>
              <a:rPr lang="en-US" sz="1900" dirty="0" err="1" smtClean="0"/>
              <a:t>Teff</a:t>
            </a:r>
            <a:endParaRPr lang="en-US" sz="1900" dirty="0" smtClean="0"/>
          </a:p>
          <a:p>
            <a:pPr marL="285750" indent="-285750">
              <a:buFont typeface="Wingdings" panose="05000000000000000000" pitchFamily="2" charset="2"/>
              <a:buChar char="ü"/>
            </a:pPr>
            <a:r>
              <a:rPr lang="en-US" sz="1900" dirty="0" smtClean="0"/>
              <a:t>Whole or hulled barley</a:t>
            </a:r>
          </a:p>
          <a:p>
            <a:pPr marL="285750" indent="-285750">
              <a:buFont typeface="Wingdings" panose="05000000000000000000" pitchFamily="2" charset="2"/>
              <a:buChar char="ü"/>
            </a:pPr>
            <a:r>
              <a:rPr lang="en-US" sz="1900" dirty="0" smtClean="0"/>
              <a:t>Whole </a:t>
            </a:r>
            <a:r>
              <a:rPr lang="en-US" sz="1900" dirty="0" err="1" smtClean="0"/>
              <a:t>kamut</a:t>
            </a:r>
            <a:endParaRPr lang="en-US" sz="1900" dirty="0" smtClean="0"/>
          </a:p>
          <a:p>
            <a:pPr marL="285750" indent="-285750">
              <a:buFont typeface="Wingdings" panose="05000000000000000000" pitchFamily="2" charset="2"/>
              <a:buChar char="ü"/>
            </a:pPr>
            <a:r>
              <a:rPr lang="en-US" sz="1900" dirty="0" smtClean="0"/>
              <a:t>Millet</a:t>
            </a:r>
          </a:p>
          <a:p>
            <a:pPr marL="285750" indent="-285750">
              <a:buFont typeface="Wingdings" panose="05000000000000000000" pitchFamily="2" charset="2"/>
              <a:buChar char="ü"/>
            </a:pPr>
            <a:r>
              <a:rPr lang="en-US" sz="1900" dirty="0" smtClean="0"/>
              <a:t>Sorghum</a:t>
            </a:r>
          </a:p>
          <a:p>
            <a:pPr marL="285750" indent="-285750">
              <a:buFont typeface="Wingdings" panose="05000000000000000000" pitchFamily="2" charset="2"/>
              <a:buChar char="ü"/>
            </a:pPr>
            <a:r>
              <a:rPr lang="en-US" sz="1900" dirty="0" smtClean="0"/>
              <a:t>Whole spelt</a:t>
            </a:r>
          </a:p>
          <a:p>
            <a:pPr marL="285750" indent="-285750">
              <a:buFont typeface="Wingdings" panose="05000000000000000000" pitchFamily="2" charset="2"/>
              <a:buChar char="ü"/>
            </a:pPr>
            <a:r>
              <a:rPr lang="en-US" sz="1900" dirty="0" smtClean="0"/>
              <a:t>Triticale</a:t>
            </a:r>
          </a:p>
          <a:p>
            <a:pPr marL="285750" indent="-285750">
              <a:buFont typeface="Wingdings" panose="05000000000000000000" pitchFamily="2" charset="2"/>
              <a:buChar char="ü"/>
            </a:pPr>
            <a:r>
              <a:rPr lang="en-US" sz="1900" dirty="0" smtClean="0"/>
              <a:t>Wild rice</a:t>
            </a:r>
          </a:p>
          <a:p>
            <a:pPr marL="285750" indent="-285750">
              <a:buFont typeface="Wingdings" panose="05000000000000000000" pitchFamily="2" charset="2"/>
              <a:buChar char="ü"/>
            </a:pPr>
            <a:endParaRPr lang="en-US" dirty="0" smtClean="0"/>
          </a:p>
          <a:p>
            <a:pPr marL="285750" indent="-285750">
              <a:buFont typeface="Wingdings" panose="05000000000000000000" pitchFamily="2" charset="2"/>
              <a:buChar char="ü"/>
            </a:pPr>
            <a:endParaRPr lang="en-US" dirty="0" smtClean="0"/>
          </a:p>
          <a:p>
            <a:pPr marL="285750" indent="-285750">
              <a:buFont typeface="Wingdings" panose="05000000000000000000" pitchFamily="2" charset="2"/>
              <a:buChar char="ü"/>
            </a:pPr>
            <a:endParaRPr lang="en-US" dirty="0" smtClean="0"/>
          </a:p>
          <a:p>
            <a:pPr marL="285750" indent="-285750">
              <a:buFont typeface="Wingdings" panose="05000000000000000000" pitchFamily="2" charset="2"/>
              <a:buChar char="ü"/>
            </a:pPr>
            <a:endParaRPr lang="en-US" dirty="0" smtClean="0"/>
          </a:p>
          <a:p>
            <a:pPr marL="285750" indent="-285750">
              <a:buFont typeface="Wingdings" panose="05000000000000000000" pitchFamily="2" charset="2"/>
              <a:buChar char="ü"/>
            </a:pPr>
            <a:endParaRPr lang="en-US" dirty="0" smtClean="0"/>
          </a:p>
          <a:p>
            <a:pPr marL="285750" indent="-285750">
              <a:buFont typeface="Wingdings" panose="05000000000000000000" pitchFamily="2" charset="2"/>
              <a:buChar char="ü"/>
            </a:pPr>
            <a:endParaRPr lang="en-US" dirty="0" smtClean="0"/>
          </a:p>
          <a:p>
            <a:pPr marL="285750" indent="-285750">
              <a:buFont typeface="Wingdings" panose="05000000000000000000" pitchFamily="2" charset="2"/>
              <a:buChar char="ü"/>
            </a:pPr>
            <a:endParaRPr lang="en-US" dirty="0"/>
          </a:p>
        </p:txBody>
      </p:sp>
      <p:sp>
        <p:nvSpPr>
          <p:cNvPr id="2" name="TextBox 1"/>
          <p:cNvSpPr txBox="1"/>
          <p:nvPr/>
        </p:nvSpPr>
        <p:spPr>
          <a:xfrm>
            <a:off x="3809999" y="4648200"/>
            <a:ext cx="3886200"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b="1" i="1" dirty="0" smtClean="0"/>
              <a:t>Helpful Tip:</a:t>
            </a:r>
          </a:p>
          <a:p>
            <a:r>
              <a:rPr lang="en-US" b="1" dirty="0" smtClean="0"/>
              <a:t>To identify if a product is a whole grain, check the ingredient list to see if the first ingredient says: WHOLE</a:t>
            </a:r>
            <a:endParaRPr lang="en-US" b="1" dirty="0"/>
          </a:p>
        </p:txBody>
      </p:sp>
    </p:spTree>
    <p:custDataLst>
      <p:tags r:id="rId1"/>
    </p:custDataLst>
    <p:extLst>
      <p:ext uri="{BB962C8B-B14F-4D97-AF65-F5344CB8AC3E}">
        <p14:creationId xmlns:p14="http://schemas.microsoft.com/office/powerpoint/2010/main" val="942747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13154"/>
            <a:ext cx="8229600" cy="609600"/>
          </a:xfrm>
        </p:spPr>
        <p:txBody>
          <a:bodyPr>
            <a:noAutofit/>
          </a:bodyPr>
          <a:lstStyle/>
          <a:p>
            <a:r>
              <a:rPr lang="en-US" sz="4400" dirty="0" smtClean="0"/>
              <a:t>Know Your Fats</a:t>
            </a:r>
            <a:endParaRPr lang="en-US" sz="4400" dirty="0"/>
          </a:p>
        </p:txBody>
      </p:sp>
      <p:graphicFrame>
        <p:nvGraphicFramePr>
          <p:cNvPr id="7" name="Content Placeholder 6"/>
          <p:cNvGraphicFramePr>
            <a:graphicFrameLocks noGrp="1"/>
          </p:cNvGraphicFramePr>
          <p:nvPr>
            <p:ph idx="1"/>
            <p:extLst/>
          </p:nvPr>
        </p:nvGraphicFramePr>
        <p:xfrm>
          <a:off x="304800" y="1052946"/>
          <a:ext cx="8610599" cy="5334000"/>
        </p:xfrm>
        <a:graphic>
          <a:graphicData uri="http://schemas.openxmlformats.org/drawingml/2006/table">
            <a:tbl>
              <a:tblPr firstRow="1" bandRow="1">
                <a:tableStyleId>{08FB837D-C827-4EFA-A057-4D05807E0F7C}</a:tableStyleId>
              </a:tblPr>
              <a:tblGrid>
                <a:gridCol w="1420305">
                  <a:extLst>
                    <a:ext uri="{9D8B030D-6E8A-4147-A177-3AD203B41FA5}">
                      <a16:colId xmlns:a16="http://schemas.microsoft.com/office/drawing/2014/main" val="20000"/>
                    </a:ext>
                  </a:extLst>
                </a:gridCol>
                <a:gridCol w="2326900">
                  <a:extLst>
                    <a:ext uri="{9D8B030D-6E8A-4147-A177-3AD203B41FA5}">
                      <a16:colId xmlns:a16="http://schemas.microsoft.com/office/drawing/2014/main" val="20001"/>
                    </a:ext>
                  </a:extLst>
                </a:gridCol>
                <a:gridCol w="2471561">
                  <a:extLst>
                    <a:ext uri="{9D8B030D-6E8A-4147-A177-3AD203B41FA5}">
                      <a16:colId xmlns:a16="http://schemas.microsoft.com/office/drawing/2014/main" val="20002"/>
                    </a:ext>
                  </a:extLst>
                </a:gridCol>
                <a:gridCol w="2391833">
                  <a:extLst>
                    <a:ext uri="{9D8B030D-6E8A-4147-A177-3AD203B41FA5}">
                      <a16:colId xmlns:a16="http://schemas.microsoft.com/office/drawing/2014/main" val="20003"/>
                    </a:ext>
                  </a:extLst>
                </a:gridCol>
              </a:tblGrid>
              <a:tr h="462999">
                <a:tc>
                  <a:txBody>
                    <a:bodyPr/>
                    <a:lstStyle/>
                    <a:p>
                      <a:endParaRPr lang="en-US" dirty="0"/>
                    </a:p>
                  </a:txBody>
                  <a:tcPr/>
                </a:tc>
                <a:tc>
                  <a:txBody>
                    <a:bodyPr/>
                    <a:lstStyle/>
                    <a:p>
                      <a:pPr algn="ctr"/>
                      <a:r>
                        <a:rPr lang="en-US" dirty="0" smtClean="0">
                          <a:solidFill>
                            <a:schemeClr val="bg1"/>
                          </a:solidFill>
                        </a:rPr>
                        <a:t>UNSATURATED</a:t>
                      </a:r>
                      <a:endParaRPr lang="en-US" dirty="0">
                        <a:solidFill>
                          <a:schemeClr val="bg1"/>
                        </a:solidFill>
                      </a:endParaRPr>
                    </a:p>
                  </a:txBody>
                  <a:tcPr/>
                </a:tc>
                <a:tc>
                  <a:txBody>
                    <a:bodyPr/>
                    <a:lstStyle/>
                    <a:p>
                      <a:pPr algn="ctr"/>
                      <a:r>
                        <a:rPr lang="en-US" dirty="0" smtClean="0">
                          <a:solidFill>
                            <a:schemeClr val="bg1"/>
                          </a:solidFill>
                        </a:rPr>
                        <a:t>SATURATED</a:t>
                      </a:r>
                      <a:endParaRPr lang="en-US" dirty="0">
                        <a:solidFill>
                          <a:schemeClr val="bg1"/>
                        </a:solidFill>
                      </a:endParaRPr>
                    </a:p>
                  </a:txBody>
                  <a:tcPr/>
                </a:tc>
                <a:tc>
                  <a:txBody>
                    <a:bodyPr/>
                    <a:lstStyle/>
                    <a:p>
                      <a:pPr algn="ctr"/>
                      <a:r>
                        <a:rPr lang="en-US" dirty="0" smtClean="0">
                          <a:solidFill>
                            <a:schemeClr val="bg1"/>
                          </a:solidFill>
                        </a:rPr>
                        <a:t>TRANS</a:t>
                      </a:r>
                      <a:endParaRPr lang="en-US" dirty="0">
                        <a:solidFill>
                          <a:schemeClr val="bg1"/>
                        </a:solidFill>
                      </a:endParaRPr>
                    </a:p>
                  </a:txBody>
                  <a:tcPr/>
                </a:tc>
                <a:extLst>
                  <a:ext uri="{0D108BD9-81ED-4DB2-BD59-A6C34878D82A}">
                    <a16:rowId xmlns:a16="http://schemas.microsoft.com/office/drawing/2014/main" val="10000"/>
                  </a:ext>
                </a:extLst>
              </a:tr>
              <a:tr h="1978844">
                <a:tc>
                  <a:txBody>
                    <a:bodyPr/>
                    <a:lstStyle/>
                    <a:p>
                      <a:r>
                        <a:rPr lang="en-US" sz="1400" dirty="0" smtClean="0"/>
                        <a:t>Are</a:t>
                      </a:r>
                      <a:r>
                        <a:rPr lang="en-US" sz="1400" baseline="0" dirty="0" smtClean="0"/>
                        <a:t> these fats good for you?</a:t>
                      </a:r>
                      <a:endParaRPr lang="en-US" sz="1400" dirty="0"/>
                    </a:p>
                  </a:txBody>
                  <a:tcPr/>
                </a:tc>
                <a:tc>
                  <a:txBody>
                    <a:bodyPr/>
                    <a:lstStyle/>
                    <a:p>
                      <a:r>
                        <a:rPr lang="en-US" sz="1400" b="1" dirty="0" smtClean="0"/>
                        <a:t>YES</a:t>
                      </a:r>
                    </a:p>
                    <a:p>
                      <a:pPr marL="285750" indent="-285750">
                        <a:buFont typeface="Arial" panose="020B0604020202020204" pitchFamily="34" charset="0"/>
                        <a:buChar char="•"/>
                      </a:pPr>
                      <a:r>
                        <a:rPr lang="en-US" sz="1400" b="0" dirty="0" smtClean="0"/>
                        <a:t>Lower bad</a:t>
                      </a:r>
                      <a:r>
                        <a:rPr lang="en-US" sz="1400" b="0" baseline="0" dirty="0" smtClean="0"/>
                        <a:t> cholesterol</a:t>
                      </a:r>
                    </a:p>
                    <a:p>
                      <a:pPr marL="285750" indent="-285750">
                        <a:buFont typeface="Arial" panose="020B0604020202020204" pitchFamily="34" charset="0"/>
                        <a:buChar char="•"/>
                      </a:pPr>
                      <a:r>
                        <a:rPr lang="en-US" sz="1400" b="0" baseline="0" dirty="0" smtClean="0"/>
                        <a:t>Lower risk of heart disease and stroke</a:t>
                      </a:r>
                    </a:p>
                    <a:p>
                      <a:pPr marL="285750" indent="-285750">
                        <a:buFont typeface="Arial" panose="020B0604020202020204" pitchFamily="34" charset="0"/>
                        <a:buChar char="•"/>
                      </a:pPr>
                      <a:r>
                        <a:rPr lang="en-US" sz="1400" b="0" baseline="0" dirty="0" smtClean="0"/>
                        <a:t>Provides fats your body needs like omega-3 fatty acids</a:t>
                      </a:r>
                      <a:endParaRPr lang="en-US" sz="1400" b="0" dirty="0"/>
                    </a:p>
                  </a:txBody>
                  <a:tcPr/>
                </a:tc>
                <a:tc>
                  <a:txBody>
                    <a:bodyPr/>
                    <a:lstStyle/>
                    <a:p>
                      <a:r>
                        <a:rPr lang="en-US" sz="1400" b="1" dirty="0" smtClean="0"/>
                        <a:t>NO</a:t>
                      </a:r>
                      <a:endParaRPr lang="en-US" sz="1400" b="0" dirty="0" smtClean="0"/>
                    </a:p>
                    <a:p>
                      <a:pPr marL="285750" indent="-285750">
                        <a:buFont typeface="Arial" panose="020B0604020202020204" pitchFamily="34" charset="0"/>
                        <a:buChar char="•"/>
                      </a:pPr>
                      <a:r>
                        <a:rPr lang="en-US" sz="1400" b="0" dirty="0" smtClean="0"/>
                        <a:t>Raise your “bad” cholesterol (LDL)</a:t>
                      </a:r>
                    </a:p>
                    <a:p>
                      <a:pPr marL="285750" indent="-285750">
                        <a:buFont typeface="Arial" panose="020B0604020202020204" pitchFamily="34" charset="0"/>
                        <a:buChar char="•"/>
                      </a:pPr>
                      <a:r>
                        <a:rPr lang="en-US" sz="1400" b="0" dirty="0" smtClean="0"/>
                        <a:t>Raise your risk of heart disease and stroke</a:t>
                      </a:r>
                      <a:endParaRPr lang="en-US" sz="1400" b="1" dirty="0"/>
                    </a:p>
                  </a:txBody>
                  <a:tcPr/>
                </a:tc>
                <a:tc>
                  <a:txBody>
                    <a:bodyPr/>
                    <a:lstStyle/>
                    <a:p>
                      <a:r>
                        <a:rPr lang="en-US" sz="1400" b="1" dirty="0" smtClean="0"/>
                        <a:t>NO</a:t>
                      </a:r>
                      <a:endParaRPr lang="en-US" sz="1400" b="0" dirty="0" smtClean="0"/>
                    </a:p>
                    <a:p>
                      <a:pPr marL="285750" indent="-285750">
                        <a:buFont typeface="Arial" panose="020B0604020202020204" pitchFamily="34" charset="0"/>
                        <a:buChar char="•"/>
                      </a:pPr>
                      <a:r>
                        <a:rPr lang="en-US" sz="1400" b="0" dirty="0" smtClean="0"/>
                        <a:t>Raise your “bad” cholesterol</a:t>
                      </a:r>
                    </a:p>
                    <a:p>
                      <a:pPr marL="285750" indent="-285750">
                        <a:buFont typeface="Arial" panose="020B0604020202020204" pitchFamily="34" charset="0"/>
                        <a:buChar char="•"/>
                      </a:pPr>
                      <a:r>
                        <a:rPr lang="en-US" sz="1400" b="0" dirty="0" smtClean="0"/>
                        <a:t>Lower your “good” cholesterol (HDL)</a:t>
                      </a:r>
                    </a:p>
                    <a:p>
                      <a:pPr marL="285750" indent="-285750">
                        <a:buFont typeface="Arial" panose="020B0604020202020204" pitchFamily="34" charset="0"/>
                        <a:buChar char="•"/>
                      </a:pPr>
                      <a:r>
                        <a:rPr lang="en-US" sz="1400" b="0" dirty="0" smtClean="0"/>
                        <a:t>Raise your risk of heart disease</a:t>
                      </a:r>
                      <a:r>
                        <a:rPr lang="en-US" sz="1400" b="0" baseline="0" dirty="0" smtClean="0"/>
                        <a:t> and stroke</a:t>
                      </a:r>
                      <a:endParaRPr lang="en-US" sz="1400" b="1" dirty="0"/>
                    </a:p>
                  </a:txBody>
                  <a:tcPr/>
                </a:tc>
                <a:extLst>
                  <a:ext uri="{0D108BD9-81ED-4DB2-BD59-A6C34878D82A}">
                    <a16:rowId xmlns:a16="http://schemas.microsoft.com/office/drawing/2014/main" val="10001"/>
                  </a:ext>
                </a:extLst>
              </a:tr>
              <a:tr h="1978844">
                <a:tc>
                  <a:txBody>
                    <a:bodyPr/>
                    <a:lstStyle/>
                    <a:p>
                      <a:r>
                        <a:rPr lang="en-US" sz="1400" dirty="0" smtClean="0"/>
                        <a:t>Which foods contain</a:t>
                      </a:r>
                      <a:r>
                        <a:rPr lang="en-US" sz="1400" baseline="0" dirty="0" smtClean="0"/>
                        <a:t> these fats?</a:t>
                      </a:r>
                      <a:endParaRPr lang="en-US" sz="1400" dirty="0"/>
                    </a:p>
                  </a:txBody>
                  <a:tcPr/>
                </a:tc>
                <a:tc>
                  <a:txBody>
                    <a:bodyPr/>
                    <a:lstStyle/>
                    <a:p>
                      <a:pPr marL="285750" indent="-285750">
                        <a:buFont typeface="Arial" panose="020B0604020202020204" pitchFamily="34" charset="0"/>
                        <a:buChar char="•"/>
                      </a:pPr>
                      <a:r>
                        <a:rPr lang="en-US" sz="1400" dirty="0" smtClean="0"/>
                        <a:t>Vegetable</a:t>
                      </a:r>
                      <a:r>
                        <a:rPr lang="en-US" sz="1400" baseline="0" dirty="0" smtClean="0"/>
                        <a:t> oils (canola, olive, sunflower)</a:t>
                      </a:r>
                    </a:p>
                    <a:p>
                      <a:pPr marL="285750" indent="-285750">
                        <a:buFont typeface="Arial" panose="020B0604020202020204" pitchFamily="34" charset="0"/>
                        <a:buChar char="•"/>
                      </a:pPr>
                      <a:r>
                        <a:rPr lang="en-US" sz="1400" baseline="0" dirty="0" smtClean="0"/>
                        <a:t>Avocados</a:t>
                      </a:r>
                    </a:p>
                    <a:p>
                      <a:pPr marL="285750" indent="-285750">
                        <a:buFont typeface="Arial" panose="020B0604020202020204" pitchFamily="34" charset="0"/>
                        <a:buChar char="•"/>
                      </a:pPr>
                      <a:r>
                        <a:rPr lang="en-US" sz="1400" baseline="0" dirty="0" smtClean="0"/>
                        <a:t>Peanut Butter</a:t>
                      </a:r>
                    </a:p>
                    <a:p>
                      <a:pPr marL="285750" indent="-285750">
                        <a:buFont typeface="Arial" panose="020B0604020202020204" pitchFamily="34" charset="0"/>
                        <a:buChar char="•"/>
                      </a:pPr>
                      <a:r>
                        <a:rPr lang="en-US" sz="1400" baseline="0" dirty="0" smtClean="0"/>
                        <a:t>Fatty Fish</a:t>
                      </a:r>
                    </a:p>
                    <a:p>
                      <a:pPr marL="285750" indent="-285750">
                        <a:buFont typeface="Arial" panose="020B0604020202020204" pitchFamily="34" charset="0"/>
                        <a:buChar char="•"/>
                      </a:pPr>
                      <a:r>
                        <a:rPr lang="en-US" sz="1400" baseline="0" dirty="0" smtClean="0"/>
                        <a:t>Many nuts and seeds</a:t>
                      </a:r>
                      <a:endParaRPr lang="en-US" sz="1400" dirty="0"/>
                    </a:p>
                  </a:txBody>
                  <a:tcPr/>
                </a:tc>
                <a:tc>
                  <a:txBody>
                    <a:bodyPr/>
                    <a:lstStyle/>
                    <a:p>
                      <a:pPr marL="285750" indent="-285750">
                        <a:buFont typeface="Arial" panose="020B0604020202020204" pitchFamily="34" charset="0"/>
                        <a:buChar char="•"/>
                      </a:pPr>
                      <a:r>
                        <a:rPr lang="en-US" sz="1400" dirty="0" smtClean="0"/>
                        <a:t>Many animal foods (fatty</a:t>
                      </a:r>
                      <a:r>
                        <a:rPr lang="en-US" sz="1400" baseline="0" dirty="0" smtClean="0"/>
                        <a:t> beef, poultry with skin, lard, cream, butter, cheese, and whole milk)</a:t>
                      </a:r>
                    </a:p>
                    <a:p>
                      <a:pPr marL="285750" indent="-285750">
                        <a:buFont typeface="Arial" panose="020B0604020202020204" pitchFamily="34" charset="0"/>
                        <a:buChar char="•"/>
                      </a:pPr>
                      <a:r>
                        <a:rPr lang="en-US" sz="1400" baseline="0" dirty="0" smtClean="0"/>
                        <a:t>Baked goods</a:t>
                      </a:r>
                    </a:p>
                    <a:p>
                      <a:pPr marL="285750" indent="-285750">
                        <a:buFont typeface="Arial" panose="020B0604020202020204" pitchFamily="34" charset="0"/>
                        <a:buChar char="•"/>
                      </a:pPr>
                      <a:r>
                        <a:rPr lang="en-US" sz="1400" baseline="0" dirty="0" smtClean="0"/>
                        <a:t>Fried foods</a:t>
                      </a:r>
                    </a:p>
                    <a:p>
                      <a:pPr marL="285750" indent="-285750">
                        <a:buFont typeface="Arial" panose="020B0604020202020204" pitchFamily="34" charset="0"/>
                        <a:buChar char="•"/>
                      </a:pPr>
                      <a:r>
                        <a:rPr lang="en-US" sz="1400" baseline="0" dirty="0" smtClean="0"/>
                        <a:t>Coconut Oil</a:t>
                      </a:r>
                    </a:p>
                  </a:txBody>
                  <a:tcPr/>
                </a:tc>
                <a:tc>
                  <a:txBody>
                    <a:bodyPr/>
                    <a:lstStyle/>
                    <a:p>
                      <a:r>
                        <a:rPr lang="en-US" sz="1400" dirty="0" smtClean="0"/>
                        <a:t>Baked good such as:</a:t>
                      </a:r>
                    </a:p>
                    <a:p>
                      <a:pPr marL="285750" indent="-285750">
                        <a:buFont typeface="Arial" panose="020B0604020202020204" pitchFamily="34" charset="0"/>
                        <a:buChar char="•"/>
                      </a:pPr>
                      <a:r>
                        <a:rPr lang="en-US" sz="1400" dirty="0" smtClean="0"/>
                        <a:t>Pastries</a:t>
                      </a:r>
                    </a:p>
                    <a:p>
                      <a:pPr marL="285750" indent="-285750">
                        <a:buFont typeface="Arial" panose="020B0604020202020204" pitchFamily="34" charset="0"/>
                        <a:buChar char="•"/>
                      </a:pPr>
                      <a:r>
                        <a:rPr lang="en-US" sz="1400" dirty="0" smtClean="0"/>
                        <a:t>Pie crusts</a:t>
                      </a:r>
                    </a:p>
                    <a:p>
                      <a:pPr marL="285750" indent="-285750">
                        <a:buFont typeface="Arial" panose="020B0604020202020204" pitchFamily="34" charset="0"/>
                        <a:buChar char="•"/>
                      </a:pPr>
                      <a:r>
                        <a:rPr lang="en-US" sz="1400" dirty="0" smtClean="0"/>
                        <a:t>Biscuits</a:t>
                      </a:r>
                    </a:p>
                    <a:p>
                      <a:pPr marL="285750" indent="-285750">
                        <a:buFont typeface="Arial" panose="020B0604020202020204" pitchFamily="34" charset="0"/>
                        <a:buChar char="•"/>
                      </a:pPr>
                      <a:r>
                        <a:rPr lang="en-US" sz="1400" dirty="0" smtClean="0"/>
                        <a:t>Cookies</a:t>
                      </a:r>
                    </a:p>
                    <a:p>
                      <a:pPr marL="285750" indent="-285750">
                        <a:buFont typeface="Arial" panose="020B0604020202020204" pitchFamily="34" charset="0"/>
                        <a:buChar char="•"/>
                      </a:pPr>
                      <a:r>
                        <a:rPr lang="en-US" sz="1400" dirty="0" smtClean="0"/>
                        <a:t>Crackers</a:t>
                      </a:r>
                    </a:p>
                    <a:p>
                      <a:pPr marL="285750" indent="-285750">
                        <a:buFont typeface="Arial" panose="020B0604020202020204" pitchFamily="34" charset="0"/>
                        <a:buChar char="•"/>
                      </a:pPr>
                      <a:r>
                        <a:rPr lang="en-US" sz="1400" dirty="0" smtClean="0"/>
                        <a:t>Stick margarines</a:t>
                      </a:r>
                    </a:p>
                    <a:p>
                      <a:pPr marL="285750" indent="-285750">
                        <a:buFont typeface="Arial" panose="020B0604020202020204" pitchFamily="34" charset="0"/>
                        <a:buChar char="•"/>
                      </a:pPr>
                      <a:r>
                        <a:rPr lang="en-US" sz="1400" dirty="0" smtClean="0"/>
                        <a:t>shortenings</a:t>
                      </a:r>
                      <a:endParaRPr lang="en-US" sz="1400" dirty="0"/>
                    </a:p>
                  </a:txBody>
                  <a:tcPr/>
                </a:tc>
                <a:extLst>
                  <a:ext uri="{0D108BD9-81ED-4DB2-BD59-A6C34878D82A}">
                    <a16:rowId xmlns:a16="http://schemas.microsoft.com/office/drawing/2014/main" val="10002"/>
                  </a:ext>
                </a:extLst>
              </a:tr>
              <a:tr h="913313">
                <a:tc>
                  <a:txBody>
                    <a:bodyPr/>
                    <a:lstStyle/>
                    <a:p>
                      <a:r>
                        <a:rPr lang="en-US" sz="1400" dirty="0" smtClean="0"/>
                        <a:t>How much should you eat each day?</a:t>
                      </a:r>
                      <a:endParaRPr lang="en-US" sz="1400" dirty="0"/>
                    </a:p>
                  </a:txBody>
                  <a:tcPr/>
                </a:tc>
                <a:tc>
                  <a:txBody>
                    <a:bodyPr/>
                    <a:lstStyle/>
                    <a:p>
                      <a:r>
                        <a:rPr lang="en-US" sz="1400" dirty="0" smtClean="0"/>
                        <a:t>Most of the fat you eat should be unsaturated.</a:t>
                      </a:r>
                      <a:endParaRPr lang="en-US" sz="1400" dirty="0"/>
                    </a:p>
                  </a:txBody>
                  <a:tcPr/>
                </a:tc>
                <a:tc>
                  <a:txBody>
                    <a:bodyPr/>
                    <a:lstStyle/>
                    <a:p>
                      <a:r>
                        <a:rPr lang="en-US" sz="1400" dirty="0" smtClean="0"/>
                        <a:t>Limit the amount of saturated fats you eat each day</a:t>
                      </a:r>
                      <a:endParaRPr lang="en-US" sz="1400" dirty="0"/>
                    </a:p>
                  </a:txBody>
                  <a:tcPr/>
                </a:tc>
                <a:tc>
                  <a:txBody>
                    <a:bodyPr/>
                    <a:lstStyle/>
                    <a:p>
                      <a:r>
                        <a:rPr lang="en-US" sz="1400" dirty="0" smtClean="0"/>
                        <a:t>Avoid trans fat</a:t>
                      </a:r>
                      <a:endParaRPr lang="en-US" sz="1400" dirty="0"/>
                    </a:p>
                  </a:txBody>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19254734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rotWithShape="1">
          <a:blip r:embed="rId4"/>
          <a:srcRect b="57879"/>
          <a:stretch/>
        </p:blipFill>
        <p:spPr>
          <a:xfrm>
            <a:off x="0" y="3462916"/>
            <a:ext cx="6989878" cy="3395084"/>
          </a:xfrm>
          <a:prstGeom prst="rect">
            <a:avLst/>
          </a:prstGeom>
        </p:spPr>
      </p:pic>
      <p:sp>
        <p:nvSpPr>
          <p:cNvPr id="2" name="Title 1"/>
          <p:cNvSpPr>
            <a:spLocks noGrp="1"/>
          </p:cNvSpPr>
          <p:nvPr>
            <p:ph type="title"/>
          </p:nvPr>
        </p:nvSpPr>
        <p:spPr>
          <a:xfrm>
            <a:off x="475651" y="309352"/>
            <a:ext cx="7886700" cy="824091"/>
          </a:xfrm>
        </p:spPr>
        <p:txBody>
          <a:bodyPr/>
          <a:lstStyle/>
          <a:p>
            <a:r>
              <a:rPr lang="en-US" dirty="0" smtClean="0"/>
              <a:t>Nutrient Recommendations</a:t>
            </a:r>
            <a:endParaRPr lang="en-US" dirty="0"/>
          </a:p>
        </p:txBody>
      </p:sp>
      <p:graphicFrame>
        <p:nvGraphicFramePr>
          <p:cNvPr id="6" name="Content Placeholder 5"/>
          <p:cNvGraphicFramePr>
            <a:graphicFrameLocks noGrp="1"/>
          </p:cNvGraphicFramePr>
          <p:nvPr>
            <p:ph idx="1"/>
            <p:extLst/>
          </p:nvPr>
        </p:nvGraphicFramePr>
        <p:xfrm>
          <a:off x="502968" y="1494953"/>
          <a:ext cx="7366001" cy="1737360"/>
        </p:xfrm>
        <a:graphic>
          <a:graphicData uri="http://schemas.openxmlformats.org/drawingml/2006/table">
            <a:tbl>
              <a:tblPr firstRow="1" bandRow="1">
                <a:tableStyleId>{35758FB7-9AC5-4552-8A53-C91805E547FA}</a:tableStyleId>
              </a:tblPr>
              <a:tblGrid>
                <a:gridCol w="995405">
                  <a:extLst>
                    <a:ext uri="{9D8B030D-6E8A-4147-A177-3AD203B41FA5}">
                      <a16:colId xmlns:a16="http://schemas.microsoft.com/office/drawing/2014/main" val="20000"/>
                    </a:ext>
                  </a:extLst>
                </a:gridCol>
                <a:gridCol w="1327208">
                  <a:extLst>
                    <a:ext uri="{9D8B030D-6E8A-4147-A177-3AD203B41FA5}">
                      <a16:colId xmlns:a16="http://schemas.microsoft.com/office/drawing/2014/main" val="20001"/>
                    </a:ext>
                  </a:extLst>
                </a:gridCol>
                <a:gridCol w="1194487">
                  <a:extLst>
                    <a:ext uri="{9D8B030D-6E8A-4147-A177-3AD203B41FA5}">
                      <a16:colId xmlns:a16="http://schemas.microsoft.com/office/drawing/2014/main" val="20002"/>
                    </a:ext>
                  </a:extLst>
                </a:gridCol>
                <a:gridCol w="1260847">
                  <a:extLst>
                    <a:ext uri="{9D8B030D-6E8A-4147-A177-3AD203B41FA5}">
                      <a16:colId xmlns:a16="http://schemas.microsoft.com/office/drawing/2014/main" val="20003"/>
                    </a:ext>
                  </a:extLst>
                </a:gridCol>
                <a:gridCol w="1360387">
                  <a:extLst>
                    <a:ext uri="{9D8B030D-6E8A-4147-A177-3AD203B41FA5}">
                      <a16:colId xmlns:a16="http://schemas.microsoft.com/office/drawing/2014/main" val="20004"/>
                    </a:ext>
                  </a:extLst>
                </a:gridCol>
                <a:gridCol w="1227667">
                  <a:extLst>
                    <a:ext uri="{9D8B030D-6E8A-4147-A177-3AD203B41FA5}">
                      <a16:colId xmlns:a16="http://schemas.microsoft.com/office/drawing/2014/main" val="20005"/>
                    </a:ext>
                  </a:extLst>
                </a:gridCol>
              </a:tblGrid>
              <a:tr h="636134">
                <a:tc>
                  <a:txBody>
                    <a:bodyPr/>
                    <a:lstStyle/>
                    <a:p>
                      <a:pPr algn="ctr"/>
                      <a:r>
                        <a:rPr lang="en-US" sz="1800" dirty="0" smtClean="0">
                          <a:solidFill>
                            <a:schemeClr val="tx1"/>
                          </a:solidFill>
                        </a:rPr>
                        <a:t>AGE</a:t>
                      </a:r>
                      <a:endParaRPr lang="en-US" sz="1800" dirty="0">
                        <a:solidFill>
                          <a:schemeClr val="tx1"/>
                        </a:solidFill>
                      </a:endParaRPr>
                    </a:p>
                  </a:txBody>
                  <a:tcPr/>
                </a:tc>
                <a:tc>
                  <a:txBody>
                    <a:bodyPr/>
                    <a:lstStyle/>
                    <a:p>
                      <a:pPr algn="ctr"/>
                      <a:r>
                        <a:rPr lang="en-US" sz="1800" dirty="0" smtClean="0">
                          <a:solidFill>
                            <a:schemeClr val="tx1"/>
                          </a:solidFill>
                        </a:rPr>
                        <a:t>Calories</a:t>
                      </a:r>
                      <a:endParaRPr lang="en-US" sz="1800" dirty="0">
                        <a:solidFill>
                          <a:schemeClr val="tx1"/>
                        </a:solidFill>
                      </a:endParaRPr>
                    </a:p>
                  </a:txBody>
                  <a:tcPr/>
                </a:tc>
                <a:tc>
                  <a:txBody>
                    <a:bodyPr/>
                    <a:lstStyle/>
                    <a:p>
                      <a:pPr algn="ctr"/>
                      <a:r>
                        <a:rPr lang="en-US" sz="1800" dirty="0" smtClean="0">
                          <a:solidFill>
                            <a:schemeClr val="tx1"/>
                          </a:solidFill>
                        </a:rPr>
                        <a:t>Fat Grams</a:t>
                      </a:r>
                      <a:endParaRPr lang="en-US" sz="1800" dirty="0">
                        <a:solidFill>
                          <a:schemeClr val="tx1"/>
                        </a:solidFill>
                      </a:endParaRPr>
                    </a:p>
                  </a:txBody>
                  <a:tcPr/>
                </a:tc>
                <a:tc>
                  <a:txBody>
                    <a:bodyPr/>
                    <a:lstStyle/>
                    <a:p>
                      <a:pPr algn="ctr"/>
                      <a:r>
                        <a:rPr lang="en-US" sz="1800" dirty="0" smtClean="0">
                          <a:solidFill>
                            <a:schemeClr val="tx1"/>
                          </a:solidFill>
                        </a:rPr>
                        <a:t>Fat </a:t>
                      </a:r>
                      <a:r>
                        <a:rPr lang="en-US" sz="1800" dirty="0" err="1" smtClean="0">
                          <a:solidFill>
                            <a:schemeClr val="tx1"/>
                          </a:solidFill>
                        </a:rPr>
                        <a:t>tsp</a:t>
                      </a:r>
                      <a:endParaRPr lang="en-US" sz="1800" dirty="0">
                        <a:solidFill>
                          <a:schemeClr val="tx1"/>
                        </a:solidFill>
                      </a:endParaRPr>
                    </a:p>
                  </a:txBody>
                  <a:tcPr/>
                </a:tc>
                <a:tc>
                  <a:txBody>
                    <a:bodyPr/>
                    <a:lstStyle/>
                    <a:p>
                      <a:pPr algn="ctr"/>
                      <a:r>
                        <a:rPr lang="en-US" sz="1800" dirty="0" smtClean="0">
                          <a:solidFill>
                            <a:schemeClr val="tx1"/>
                          </a:solidFill>
                        </a:rPr>
                        <a:t>Sodium </a:t>
                      </a:r>
                      <a:r>
                        <a:rPr lang="en-US" sz="1800" dirty="0" err="1" smtClean="0">
                          <a:solidFill>
                            <a:schemeClr val="tx1"/>
                          </a:solidFill>
                        </a:rPr>
                        <a:t>Miligram</a:t>
                      </a:r>
                      <a:endParaRPr lang="en-US" sz="1800" dirty="0">
                        <a:solidFill>
                          <a:schemeClr val="tx1"/>
                        </a:solidFill>
                      </a:endParaRPr>
                    </a:p>
                  </a:txBody>
                  <a:tcPr/>
                </a:tc>
                <a:tc>
                  <a:txBody>
                    <a:bodyPr/>
                    <a:lstStyle/>
                    <a:p>
                      <a:pPr algn="ctr"/>
                      <a:r>
                        <a:rPr lang="en-US" sz="1800" dirty="0" smtClean="0">
                          <a:solidFill>
                            <a:schemeClr val="tx1"/>
                          </a:solidFill>
                        </a:rPr>
                        <a:t>Sodium </a:t>
                      </a:r>
                      <a:r>
                        <a:rPr lang="en-US" sz="1800" dirty="0" err="1" smtClean="0">
                          <a:solidFill>
                            <a:schemeClr val="tx1"/>
                          </a:solidFill>
                        </a:rPr>
                        <a:t>tsp</a:t>
                      </a:r>
                      <a:endParaRPr lang="en-US" sz="1800" dirty="0">
                        <a:solidFill>
                          <a:schemeClr val="tx1"/>
                        </a:solidFill>
                      </a:endParaRPr>
                    </a:p>
                  </a:txBody>
                  <a:tcPr/>
                </a:tc>
                <a:extLst>
                  <a:ext uri="{0D108BD9-81ED-4DB2-BD59-A6C34878D82A}">
                    <a16:rowId xmlns:a16="http://schemas.microsoft.com/office/drawing/2014/main" val="10000"/>
                  </a:ext>
                </a:extLst>
              </a:tr>
              <a:tr h="332789">
                <a:tc>
                  <a:txBody>
                    <a:bodyPr/>
                    <a:lstStyle/>
                    <a:p>
                      <a:pPr algn="ctr"/>
                      <a:r>
                        <a:rPr lang="en-US" sz="1800" b="1" dirty="0" smtClean="0"/>
                        <a:t>2-3</a:t>
                      </a:r>
                      <a:endParaRPr lang="en-US" sz="1800" b="1" dirty="0"/>
                    </a:p>
                  </a:txBody>
                  <a:tcPr/>
                </a:tc>
                <a:tc>
                  <a:txBody>
                    <a:bodyPr/>
                    <a:lstStyle/>
                    <a:p>
                      <a:pPr algn="ctr"/>
                      <a:r>
                        <a:rPr lang="en-US" sz="1800" b="1" dirty="0" smtClean="0"/>
                        <a:t>1200</a:t>
                      </a:r>
                      <a:endParaRPr lang="en-US" sz="1800" b="1" dirty="0"/>
                    </a:p>
                  </a:txBody>
                  <a:tcPr/>
                </a:tc>
                <a:tc>
                  <a:txBody>
                    <a:bodyPr/>
                    <a:lstStyle/>
                    <a:p>
                      <a:pPr algn="ctr"/>
                      <a:r>
                        <a:rPr lang="en-US" sz="1800" b="1" dirty="0" smtClean="0"/>
                        <a:t>40</a:t>
                      </a:r>
                      <a:endParaRPr lang="en-US" sz="1800" b="1" dirty="0"/>
                    </a:p>
                  </a:txBody>
                  <a:tcPr/>
                </a:tc>
                <a:tc>
                  <a:txBody>
                    <a:bodyPr/>
                    <a:lstStyle/>
                    <a:p>
                      <a:pPr algn="ctr"/>
                      <a:r>
                        <a:rPr lang="en-US" sz="1800" b="1" dirty="0" smtClean="0"/>
                        <a:t>8</a:t>
                      </a:r>
                      <a:endParaRPr lang="en-US" sz="1800" b="1" dirty="0"/>
                    </a:p>
                  </a:txBody>
                  <a:tcPr/>
                </a:tc>
                <a:tc>
                  <a:txBody>
                    <a:bodyPr/>
                    <a:lstStyle/>
                    <a:p>
                      <a:pPr algn="ctr"/>
                      <a:r>
                        <a:rPr lang="en-US" sz="1800" b="1" dirty="0" smtClean="0"/>
                        <a:t>1000</a:t>
                      </a:r>
                      <a:endParaRPr lang="en-US" sz="1800" b="1" dirty="0"/>
                    </a:p>
                  </a:txBody>
                  <a:tcPr/>
                </a:tc>
                <a:tc>
                  <a:txBody>
                    <a:bodyPr/>
                    <a:lstStyle/>
                    <a:p>
                      <a:pPr algn="ctr"/>
                      <a:r>
                        <a:rPr lang="en-US" sz="1800" b="1" dirty="0" smtClean="0"/>
                        <a:t>~3/8</a:t>
                      </a:r>
                      <a:endParaRPr lang="en-US" sz="1800" b="1" dirty="0"/>
                    </a:p>
                  </a:txBody>
                  <a:tcPr/>
                </a:tc>
                <a:extLst>
                  <a:ext uri="{0D108BD9-81ED-4DB2-BD59-A6C34878D82A}">
                    <a16:rowId xmlns:a16="http://schemas.microsoft.com/office/drawing/2014/main" val="10001"/>
                  </a:ext>
                </a:extLst>
              </a:tr>
              <a:tr h="332789">
                <a:tc>
                  <a:txBody>
                    <a:bodyPr/>
                    <a:lstStyle/>
                    <a:p>
                      <a:pPr algn="ctr"/>
                      <a:r>
                        <a:rPr lang="en-US" sz="1800" b="1" dirty="0" smtClean="0"/>
                        <a:t>4-8</a:t>
                      </a:r>
                      <a:endParaRPr lang="en-US" sz="1800" b="1" dirty="0"/>
                    </a:p>
                  </a:txBody>
                  <a:tcPr/>
                </a:tc>
                <a:tc>
                  <a:txBody>
                    <a:bodyPr/>
                    <a:lstStyle/>
                    <a:p>
                      <a:pPr algn="ctr"/>
                      <a:r>
                        <a:rPr lang="en-US" sz="1800" b="1" dirty="0" smtClean="0"/>
                        <a:t>1500</a:t>
                      </a:r>
                      <a:endParaRPr lang="en-US" sz="1800" b="1" dirty="0"/>
                    </a:p>
                  </a:txBody>
                  <a:tcPr/>
                </a:tc>
                <a:tc>
                  <a:txBody>
                    <a:bodyPr/>
                    <a:lstStyle/>
                    <a:p>
                      <a:pPr algn="ctr"/>
                      <a:r>
                        <a:rPr lang="en-US" sz="1800" b="1" dirty="0" smtClean="0"/>
                        <a:t>50</a:t>
                      </a:r>
                      <a:endParaRPr lang="en-US" sz="1800" b="1" dirty="0"/>
                    </a:p>
                  </a:txBody>
                  <a:tcPr/>
                </a:tc>
                <a:tc>
                  <a:txBody>
                    <a:bodyPr/>
                    <a:lstStyle/>
                    <a:p>
                      <a:pPr algn="ctr"/>
                      <a:r>
                        <a:rPr lang="en-US" sz="1800" b="1" dirty="0" smtClean="0"/>
                        <a:t>10</a:t>
                      </a:r>
                      <a:endParaRPr lang="en-US" sz="1800" b="1" dirty="0"/>
                    </a:p>
                  </a:txBody>
                  <a:tcPr/>
                </a:tc>
                <a:tc>
                  <a:txBody>
                    <a:bodyPr/>
                    <a:lstStyle/>
                    <a:p>
                      <a:pPr algn="ctr"/>
                      <a:r>
                        <a:rPr lang="en-US" sz="1800" b="1" dirty="0" smtClean="0"/>
                        <a:t>1200</a:t>
                      </a:r>
                      <a:endParaRPr lang="en-US" sz="1800" b="1" dirty="0"/>
                    </a:p>
                  </a:txBody>
                  <a:tcPr/>
                </a:tc>
                <a:tc>
                  <a:txBody>
                    <a:bodyPr/>
                    <a:lstStyle/>
                    <a:p>
                      <a:pPr algn="ctr"/>
                      <a:r>
                        <a:rPr lang="en-US" sz="1800" b="1" dirty="0" smtClean="0"/>
                        <a:t>~1/2</a:t>
                      </a:r>
                      <a:endParaRPr lang="en-US" sz="1800" b="1" dirty="0"/>
                    </a:p>
                  </a:txBody>
                  <a:tcPr/>
                </a:tc>
                <a:extLst>
                  <a:ext uri="{0D108BD9-81ED-4DB2-BD59-A6C34878D82A}">
                    <a16:rowId xmlns:a16="http://schemas.microsoft.com/office/drawing/2014/main" val="10002"/>
                  </a:ext>
                </a:extLst>
              </a:tr>
              <a:tr h="332789">
                <a:tc>
                  <a:txBody>
                    <a:bodyPr/>
                    <a:lstStyle/>
                    <a:p>
                      <a:pPr algn="ctr"/>
                      <a:r>
                        <a:rPr lang="en-US" sz="1800" b="1" dirty="0" smtClean="0"/>
                        <a:t>9-13</a:t>
                      </a:r>
                      <a:endParaRPr lang="en-US" sz="1800" b="1" dirty="0"/>
                    </a:p>
                  </a:txBody>
                  <a:tcPr/>
                </a:tc>
                <a:tc>
                  <a:txBody>
                    <a:bodyPr/>
                    <a:lstStyle/>
                    <a:p>
                      <a:pPr algn="ctr"/>
                      <a:r>
                        <a:rPr lang="en-US" sz="1800" b="1" dirty="0" smtClean="0"/>
                        <a:t>1800</a:t>
                      </a:r>
                      <a:endParaRPr lang="en-US" sz="1800" b="1" dirty="0"/>
                    </a:p>
                  </a:txBody>
                  <a:tcPr/>
                </a:tc>
                <a:tc>
                  <a:txBody>
                    <a:bodyPr/>
                    <a:lstStyle/>
                    <a:p>
                      <a:pPr algn="ctr"/>
                      <a:r>
                        <a:rPr lang="en-US" sz="1800" b="1" dirty="0" smtClean="0"/>
                        <a:t>60</a:t>
                      </a:r>
                      <a:endParaRPr lang="en-US" sz="1800" b="1" dirty="0"/>
                    </a:p>
                  </a:txBody>
                  <a:tcPr/>
                </a:tc>
                <a:tc>
                  <a:txBody>
                    <a:bodyPr/>
                    <a:lstStyle/>
                    <a:p>
                      <a:pPr algn="ctr"/>
                      <a:r>
                        <a:rPr lang="en-US" sz="1800" b="1" dirty="0" smtClean="0"/>
                        <a:t>12</a:t>
                      </a:r>
                      <a:endParaRPr lang="en-US" sz="1800" b="1" dirty="0"/>
                    </a:p>
                  </a:txBody>
                  <a:tcPr/>
                </a:tc>
                <a:tc>
                  <a:txBody>
                    <a:bodyPr/>
                    <a:lstStyle/>
                    <a:p>
                      <a:pPr algn="ctr"/>
                      <a:r>
                        <a:rPr lang="en-US" sz="1800" b="1" dirty="0" smtClean="0"/>
                        <a:t>1500</a:t>
                      </a:r>
                      <a:endParaRPr lang="en-US" sz="1800" b="1" dirty="0"/>
                    </a:p>
                  </a:txBody>
                  <a:tcPr/>
                </a:tc>
                <a:tc>
                  <a:txBody>
                    <a:bodyPr/>
                    <a:lstStyle/>
                    <a:p>
                      <a:pPr algn="ctr"/>
                      <a:r>
                        <a:rPr lang="en-US" sz="1800" b="1" dirty="0" smtClean="0"/>
                        <a:t>~3/4</a:t>
                      </a:r>
                      <a:endParaRPr lang="en-US" sz="1800" b="1" dirty="0"/>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475651" y="1038070"/>
            <a:ext cx="3048000" cy="400110"/>
          </a:xfrm>
          <a:prstGeom prst="rect">
            <a:avLst/>
          </a:prstGeom>
          <a:noFill/>
        </p:spPr>
        <p:txBody>
          <a:bodyPr wrap="square" rtlCol="0">
            <a:spAutoFit/>
          </a:bodyPr>
          <a:lstStyle/>
          <a:p>
            <a:r>
              <a:rPr lang="en-US" sz="2000" dirty="0" smtClean="0">
                <a:latin typeface="+mn-lt"/>
              </a:rPr>
              <a:t>No more than…</a:t>
            </a:r>
            <a:endParaRPr lang="en-US" sz="2000" dirty="0">
              <a:latin typeface="+mn-lt"/>
            </a:endParaRPr>
          </a:p>
        </p:txBody>
      </p:sp>
      <p:sp>
        <p:nvSpPr>
          <p:cNvPr id="3" name="TextBox 2"/>
          <p:cNvSpPr txBox="1"/>
          <p:nvPr/>
        </p:nvSpPr>
        <p:spPr>
          <a:xfrm>
            <a:off x="5961743" y="3548985"/>
            <a:ext cx="239485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smtClean="0"/>
              <a:t>In a WHOLE day!</a:t>
            </a:r>
            <a:endParaRPr lang="en-US" sz="2000" dirty="0"/>
          </a:p>
        </p:txBody>
      </p:sp>
    </p:spTree>
    <p:custDataLst>
      <p:tags r:id="rId1"/>
    </p:custDataLst>
    <p:extLst>
      <p:ext uri="{BB962C8B-B14F-4D97-AF65-F5344CB8AC3E}">
        <p14:creationId xmlns:p14="http://schemas.microsoft.com/office/powerpoint/2010/main" val="118525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602" y="838200"/>
            <a:ext cx="5763900" cy="5029200"/>
          </a:xfrm>
          <a:prstGeom prst="rect">
            <a:avLst/>
          </a:prstGeom>
          <a:noFill/>
        </p:spPr>
      </p:pic>
      <p:sp>
        <p:nvSpPr>
          <p:cNvPr id="10242" name="Title 1"/>
          <p:cNvSpPr>
            <a:spLocks noGrp="1"/>
          </p:cNvSpPr>
          <p:nvPr>
            <p:ph type="title"/>
          </p:nvPr>
        </p:nvSpPr>
        <p:spPr>
          <a:xfrm rot="19436425">
            <a:off x="312789" y="1072766"/>
            <a:ext cx="3521599" cy="990600"/>
          </a:xfrm>
          <a:noFill/>
        </p:spPr>
        <p:txBody>
          <a:bodyPr/>
          <a:lstStyle/>
          <a:p>
            <a:pPr eaLnBrk="1" hangingPunct="1"/>
            <a:r>
              <a:rPr lang="en-US" sz="3600" dirty="0" smtClean="0">
                <a:solidFill>
                  <a:schemeClr val="bg1"/>
                </a:solidFill>
              </a:rPr>
              <a:t>Questions?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0234" y="861204"/>
            <a:ext cx="2204166" cy="2703050"/>
          </a:xfrm>
          <a:prstGeom prst="rect">
            <a:avLst/>
          </a:prstGeom>
        </p:spPr>
      </p:pic>
      <p:sp>
        <p:nvSpPr>
          <p:cNvPr id="5" name="TextBox 4"/>
          <p:cNvSpPr txBox="1"/>
          <p:nvPr/>
        </p:nvSpPr>
        <p:spPr>
          <a:xfrm>
            <a:off x="7613589" y="3052758"/>
            <a:ext cx="955317" cy="400110"/>
          </a:xfrm>
          <a:prstGeom prst="rect">
            <a:avLst/>
          </a:prstGeom>
          <a:noFill/>
        </p:spPr>
        <p:txBody>
          <a:bodyPr wrap="square" rtlCol="0">
            <a:spAutoFit/>
          </a:bodyPr>
          <a:lstStyle/>
          <a:p>
            <a:r>
              <a:rPr lang="en-US" sz="2000" dirty="0" smtClean="0">
                <a:latin typeface="+mn-lt"/>
              </a:rPr>
              <a:t>p. 30</a:t>
            </a:r>
            <a:endParaRPr lang="en-US" sz="2000" dirty="0">
              <a:latin typeface="+mn-lt"/>
            </a:endParaRPr>
          </a:p>
        </p:txBody>
      </p:sp>
    </p:spTree>
    <p:custDataLst>
      <p:tags r:id="rId1"/>
    </p:custDataLst>
    <p:extLst>
      <p:ext uri="{BB962C8B-B14F-4D97-AF65-F5344CB8AC3E}">
        <p14:creationId xmlns:p14="http://schemas.microsoft.com/office/powerpoint/2010/main" val="30895230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8200" y="1915326"/>
            <a:ext cx="7239000" cy="2678899"/>
          </a:xfrm>
        </p:spPr>
        <p:txBody>
          <a:bodyPr>
            <a:noAutofit/>
          </a:bodyPr>
          <a:lstStyle/>
          <a:p>
            <a:pPr algn="ctr"/>
            <a:r>
              <a:rPr lang="en-US" sz="8000" dirty="0" smtClean="0"/>
              <a:t>See you next Saturday!</a:t>
            </a:r>
            <a:endParaRPr lang="en-US" sz="8000" dirty="0"/>
          </a:p>
        </p:txBody>
      </p:sp>
      <p:sp>
        <p:nvSpPr>
          <p:cNvPr id="5" name="Subtitle 4"/>
          <p:cNvSpPr>
            <a:spLocks noGrp="1"/>
          </p:cNvSpPr>
          <p:nvPr>
            <p:ph type="subTitle" idx="1"/>
          </p:nvPr>
        </p:nvSpPr>
        <p:spPr>
          <a:xfrm>
            <a:off x="990600" y="4800600"/>
            <a:ext cx="7086600" cy="1752600"/>
          </a:xfrm>
        </p:spPr>
        <p:txBody>
          <a:bodyPr>
            <a:normAutofit/>
          </a:bodyPr>
          <a:lstStyle/>
          <a:p>
            <a:r>
              <a:rPr lang="en-US" sz="3600" dirty="0" smtClean="0"/>
              <a:t>Gleaners Community Food Bank</a:t>
            </a:r>
            <a:endParaRPr lang="en-US" sz="4000" dirty="0"/>
          </a:p>
        </p:txBody>
      </p:sp>
      <p:pic>
        <p:nvPicPr>
          <p:cNvPr id="6" name="Picture 5" descr="Kitchen Utensils"/>
          <p:cNvPicPr>
            <a:picLocks noChangeAspect="1" noChangeArrowheads="1"/>
          </p:cNvPicPr>
          <p:nvPr/>
        </p:nvPicPr>
        <p:blipFill rotWithShape="1">
          <a:blip r:embed="rId4">
            <a:extLst>
              <a:ext uri="{28A0092B-C50C-407E-A947-70E740481C1C}">
                <a14:useLocalDpi xmlns:a14="http://schemas.microsoft.com/office/drawing/2010/main" val="0"/>
              </a:ext>
            </a:extLst>
          </a:blip>
          <a:srcRect t="31715" b="34142"/>
          <a:stretch/>
        </p:blipFill>
        <p:spPr bwMode="auto">
          <a:xfrm>
            <a:off x="-8799" y="-84696"/>
            <a:ext cx="5857875" cy="20000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Kitchen Utensils"/>
          <p:cNvPicPr>
            <a:picLocks noChangeAspect="1" noChangeArrowheads="1"/>
          </p:cNvPicPr>
          <p:nvPr/>
        </p:nvPicPr>
        <p:blipFill rotWithShape="1">
          <a:blip r:embed="rId4">
            <a:extLst>
              <a:ext uri="{28A0092B-C50C-407E-A947-70E740481C1C}">
                <a14:useLocalDpi xmlns:a14="http://schemas.microsoft.com/office/drawing/2010/main" val="0"/>
              </a:ext>
            </a:extLst>
          </a:blip>
          <a:srcRect r="47182" b="67480"/>
          <a:stretch/>
        </p:blipFill>
        <p:spPr bwMode="auto">
          <a:xfrm>
            <a:off x="5846988" y="-37185"/>
            <a:ext cx="3297012"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7051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5" descr="Childcare_BG.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9" name="Title 1"/>
          <p:cNvSpPr>
            <a:spLocks noGrp="1"/>
          </p:cNvSpPr>
          <p:nvPr>
            <p:ph type="ctrTitle"/>
          </p:nvPr>
        </p:nvSpPr>
        <p:spPr>
          <a:xfrm>
            <a:off x="685800" y="2133600"/>
            <a:ext cx="5819775" cy="2228850"/>
          </a:xfrm>
        </p:spPr>
        <p:txBody>
          <a:bodyPr/>
          <a:lstStyle/>
          <a:p>
            <a:pPr eaLnBrk="1" hangingPunct="1"/>
            <a:r>
              <a:rPr lang="en-US" sz="3600" smtClean="0"/>
              <a:t>Module 1:</a:t>
            </a:r>
            <a:br>
              <a:rPr lang="en-US" sz="3600" smtClean="0"/>
            </a:br>
            <a:r>
              <a:rPr lang="en-US" sz="3600" smtClean="0"/>
              <a:t>Creating Positive Mealtime  Attitudes</a:t>
            </a:r>
            <a:endParaRPr lang="en-US" sz="3600" smtClean="0">
              <a:solidFill>
                <a:srgbClr val="FF0000"/>
              </a:solidFill>
            </a:endParaRPr>
          </a:p>
        </p:txBody>
      </p:sp>
      <p:sp>
        <p:nvSpPr>
          <p:cNvPr id="4100" name="Subtitle 7"/>
          <p:cNvSpPr>
            <a:spLocks noGrp="1"/>
          </p:cNvSpPr>
          <p:nvPr>
            <p:ph type="subTitle" idx="1"/>
          </p:nvPr>
        </p:nvSpPr>
        <p:spPr>
          <a:xfrm>
            <a:off x="609600" y="920750"/>
            <a:ext cx="7924800" cy="1507259"/>
          </a:xfrm>
        </p:spPr>
        <p:txBody>
          <a:bodyPr/>
          <a:lstStyle/>
          <a:p>
            <a:pPr eaLnBrk="1" hangingPunct="1"/>
            <a:r>
              <a:rPr lang="en-US" dirty="0" smtClean="0">
                <a:solidFill>
                  <a:srgbClr val="898989"/>
                </a:solidFill>
              </a:rPr>
              <a:t>Cooking Matters EXTRA for Center-Based </a:t>
            </a:r>
          </a:p>
          <a:p>
            <a:pPr eaLnBrk="1" hangingPunct="1"/>
            <a:r>
              <a:rPr lang="en-US" dirty="0" smtClean="0">
                <a:solidFill>
                  <a:srgbClr val="898989"/>
                </a:solidFill>
              </a:rPr>
              <a:t>Child Care Professionals</a:t>
            </a:r>
          </a:p>
        </p:txBody>
      </p:sp>
      <p:grpSp>
        <p:nvGrpSpPr>
          <p:cNvPr id="4101" name="Group 36"/>
          <p:cNvGrpSpPr>
            <a:grpSpLocks/>
          </p:cNvGrpSpPr>
          <p:nvPr/>
        </p:nvGrpSpPr>
        <p:grpSpPr bwMode="auto">
          <a:xfrm>
            <a:off x="812800" y="685800"/>
            <a:ext cx="7493000" cy="234950"/>
            <a:chOff x="685800" y="457200"/>
            <a:chExt cx="8382000" cy="262647"/>
          </a:xfrm>
        </p:grpSpPr>
        <p:grpSp>
          <p:nvGrpSpPr>
            <p:cNvPr id="4105" name="Group 22"/>
            <p:cNvGrpSpPr>
              <a:grpSpLocks/>
            </p:cNvGrpSpPr>
            <p:nvPr/>
          </p:nvGrpSpPr>
          <p:grpSpPr bwMode="auto">
            <a:xfrm flipV="1">
              <a:off x="685800" y="457200"/>
              <a:ext cx="4114800" cy="262647"/>
              <a:chOff x="838200" y="609600"/>
              <a:chExt cx="7162800" cy="457200"/>
            </a:xfrm>
          </p:grpSpPr>
          <p:sp>
            <p:nvSpPr>
              <p:cNvPr id="10" name="Rectangle 9"/>
              <p:cNvSpPr/>
              <p:nvPr/>
            </p:nvSpPr>
            <p:spPr>
              <a:xfrm>
                <a:off x="838200"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1" name="Rectangle 10"/>
              <p:cNvSpPr/>
              <p:nvPr/>
            </p:nvSpPr>
            <p:spPr>
              <a:xfrm>
                <a:off x="1447185"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2" name="Rectangle 11"/>
              <p:cNvSpPr/>
              <p:nvPr/>
            </p:nvSpPr>
            <p:spPr>
              <a:xfrm>
                <a:off x="2056168" y="609600"/>
                <a:ext cx="45751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3" name="Rectangle 12"/>
              <p:cNvSpPr/>
              <p:nvPr/>
            </p:nvSpPr>
            <p:spPr>
              <a:xfrm>
                <a:off x="2668244" y="609600"/>
                <a:ext cx="45442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4" name="Rectangle 13"/>
              <p:cNvSpPr/>
              <p:nvPr/>
            </p:nvSpPr>
            <p:spPr>
              <a:xfrm>
                <a:off x="3277229"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5" name="Rectangle 14"/>
              <p:cNvSpPr/>
              <p:nvPr/>
            </p:nvSpPr>
            <p:spPr>
              <a:xfrm>
                <a:off x="3886212"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7" name="Rectangle 16"/>
              <p:cNvSpPr/>
              <p:nvPr/>
            </p:nvSpPr>
            <p:spPr>
              <a:xfrm>
                <a:off x="4495197"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8" name="Rectangle 17"/>
              <p:cNvSpPr/>
              <p:nvPr/>
            </p:nvSpPr>
            <p:spPr>
              <a:xfrm>
                <a:off x="5104180"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9" name="Rectangle 18"/>
              <p:cNvSpPr/>
              <p:nvPr/>
            </p:nvSpPr>
            <p:spPr>
              <a:xfrm>
                <a:off x="5716255" y="609600"/>
                <a:ext cx="45442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0" name="Rectangle 19"/>
              <p:cNvSpPr/>
              <p:nvPr/>
            </p:nvSpPr>
            <p:spPr>
              <a:xfrm>
                <a:off x="6325240" y="609600"/>
                <a:ext cx="45751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1" name="Rectangle 20"/>
              <p:cNvSpPr/>
              <p:nvPr/>
            </p:nvSpPr>
            <p:spPr>
              <a:xfrm>
                <a:off x="6934224"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2" name="Rectangle 21"/>
              <p:cNvSpPr/>
              <p:nvPr/>
            </p:nvSpPr>
            <p:spPr>
              <a:xfrm>
                <a:off x="7543209"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grpSp>
        <p:grpSp>
          <p:nvGrpSpPr>
            <p:cNvPr id="4106" name="Group 23"/>
            <p:cNvGrpSpPr>
              <a:grpSpLocks/>
            </p:cNvGrpSpPr>
            <p:nvPr/>
          </p:nvGrpSpPr>
          <p:grpSpPr bwMode="auto">
            <a:xfrm flipV="1">
              <a:off x="4953000" y="457200"/>
              <a:ext cx="4114800" cy="262647"/>
              <a:chOff x="838200" y="609600"/>
              <a:chExt cx="7162800" cy="457200"/>
            </a:xfrm>
          </p:grpSpPr>
          <p:sp>
            <p:nvSpPr>
              <p:cNvPr id="25" name="Rectangle 24"/>
              <p:cNvSpPr/>
              <p:nvPr/>
            </p:nvSpPr>
            <p:spPr>
              <a:xfrm>
                <a:off x="838482"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6" name="Rectangle 25"/>
              <p:cNvSpPr/>
              <p:nvPr/>
            </p:nvSpPr>
            <p:spPr>
              <a:xfrm>
                <a:off x="1447465"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7" name="Rectangle 26"/>
              <p:cNvSpPr/>
              <p:nvPr/>
            </p:nvSpPr>
            <p:spPr>
              <a:xfrm>
                <a:off x="2056451" y="609600"/>
                <a:ext cx="457511"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8" name="Rectangle 27"/>
              <p:cNvSpPr/>
              <p:nvPr/>
            </p:nvSpPr>
            <p:spPr>
              <a:xfrm>
                <a:off x="2668526" y="609600"/>
                <a:ext cx="454419"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29" name="Rectangle 28"/>
              <p:cNvSpPr/>
              <p:nvPr/>
            </p:nvSpPr>
            <p:spPr>
              <a:xfrm>
                <a:off x="3277509"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0" name="Rectangle 29"/>
              <p:cNvSpPr/>
              <p:nvPr/>
            </p:nvSpPr>
            <p:spPr>
              <a:xfrm>
                <a:off x="3886494"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1" name="Rectangle 30"/>
              <p:cNvSpPr/>
              <p:nvPr/>
            </p:nvSpPr>
            <p:spPr>
              <a:xfrm>
                <a:off x="4495477" y="609600"/>
                <a:ext cx="457511"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2" name="Rectangle 31"/>
              <p:cNvSpPr/>
              <p:nvPr/>
            </p:nvSpPr>
            <p:spPr>
              <a:xfrm>
                <a:off x="5104462" y="609600"/>
                <a:ext cx="457511"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3" name="Rectangle 32"/>
              <p:cNvSpPr/>
              <p:nvPr/>
            </p:nvSpPr>
            <p:spPr>
              <a:xfrm>
                <a:off x="5716538" y="609600"/>
                <a:ext cx="454419" cy="457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4" name="Rectangle 33"/>
              <p:cNvSpPr/>
              <p:nvPr/>
            </p:nvSpPr>
            <p:spPr>
              <a:xfrm>
                <a:off x="6325521" y="609600"/>
                <a:ext cx="457511" cy="4572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5" name="Rectangle 34"/>
              <p:cNvSpPr/>
              <p:nvPr/>
            </p:nvSpPr>
            <p:spPr>
              <a:xfrm>
                <a:off x="6934506" y="609600"/>
                <a:ext cx="457511" cy="4572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36" name="Rectangle 35"/>
              <p:cNvSpPr/>
              <p:nvPr/>
            </p:nvSpPr>
            <p:spPr>
              <a:xfrm>
                <a:off x="7543489" y="609600"/>
                <a:ext cx="457511" cy="4572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grpSp>
      </p:grpSp>
      <p:pic>
        <p:nvPicPr>
          <p:cNvPr id="4104" name="Picture 36" descr="\\lacietwo.our.strength.org\ourshare\Public\File Swap\Communications\COMM RESOURCES\RESOURCE CENTER\Logos\Cooking Matters\Vertical\Vertical\color\print\CM_vert_cmyk.jpg"/>
          <p:cNvPicPr>
            <a:picLocks noChangeAspect="1" noChangeArrowheads="1"/>
          </p:cNvPicPr>
          <p:nvPr/>
        </p:nvPicPr>
        <p:blipFill>
          <a:blip r:embed="rId3"/>
          <a:srcRect/>
          <a:stretch>
            <a:fillRect/>
          </a:stretch>
        </p:blipFill>
        <p:spPr bwMode="auto">
          <a:xfrm>
            <a:off x="7132638" y="2133600"/>
            <a:ext cx="1303337" cy="2265363"/>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8271" y="5614567"/>
            <a:ext cx="1314633" cy="55252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446"/>
            <a:ext cx="8229600" cy="1219200"/>
          </a:xfrm>
        </p:spPr>
        <p:txBody>
          <a:bodyPr>
            <a:normAutofit/>
          </a:bodyPr>
          <a:lstStyle/>
          <a:p>
            <a:r>
              <a:rPr lang="en-US" sz="4400" dirty="0" smtClean="0"/>
              <a:t>Architecture of the Brain</a:t>
            </a:r>
            <a:endParaRPr lang="en-US" sz="4400" dirty="0"/>
          </a:p>
        </p:txBody>
      </p:sp>
      <p:pic>
        <p:nvPicPr>
          <p:cNvPr id="4098" name="Picture 2" descr="http://blog.permanentfund.org/wp-content/uploads/2014/05/LGK_90_brain_development2-01.jpg"/>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b="17034"/>
          <a:stretch/>
        </p:blipFill>
        <p:spPr bwMode="auto">
          <a:xfrm>
            <a:off x="412955" y="1905000"/>
            <a:ext cx="5388264"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2"/>
          </p:nvPr>
        </p:nvSpPr>
        <p:spPr>
          <a:xfrm>
            <a:off x="5550310" y="1905000"/>
            <a:ext cx="3581400" cy="4525963"/>
          </a:xfrm>
        </p:spPr>
        <p:txBody>
          <a:bodyPr>
            <a:noAutofit/>
          </a:bodyPr>
          <a:lstStyle/>
          <a:p>
            <a:pPr marL="0" indent="0">
              <a:buNone/>
            </a:pPr>
            <a:r>
              <a:rPr lang="en-US" sz="3200" dirty="0" smtClean="0"/>
              <a:t>Not only genetics, but also </a:t>
            </a:r>
            <a:r>
              <a:rPr lang="en-US" sz="3200" b="1" dirty="0" smtClean="0">
                <a:solidFill>
                  <a:schemeClr val="accent2"/>
                </a:solidFill>
              </a:rPr>
              <a:t>early experiences and interactions </a:t>
            </a:r>
            <a:r>
              <a:rPr lang="en-US" sz="3200" dirty="0" smtClean="0"/>
              <a:t>influence brain development</a:t>
            </a:r>
          </a:p>
        </p:txBody>
      </p:sp>
    </p:spTree>
    <p:custDataLst>
      <p:tags r:id="rId1"/>
    </p:custDataLst>
    <p:extLst>
      <p:ext uri="{BB962C8B-B14F-4D97-AF65-F5344CB8AC3E}">
        <p14:creationId xmlns:p14="http://schemas.microsoft.com/office/powerpoint/2010/main" val="3846445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8763000" cy="838200"/>
          </a:xfrm>
        </p:spPr>
        <p:txBody>
          <a:bodyPr/>
          <a:lstStyle/>
          <a:p>
            <a:pPr algn="ctr"/>
            <a:r>
              <a:rPr lang="en-US" dirty="0" smtClean="0"/>
              <a:t>Promoting Healthy Eating Habits</a:t>
            </a:r>
            <a:endParaRPr lang="en-US" dirty="0"/>
          </a:p>
        </p:txBody>
      </p:sp>
      <p:sp>
        <p:nvSpPr>
          <p:cNvPr id="3" name="Content Placeholder 2"/>
          <p:cNvSpPr>
            <a:spLocks noGrp="1"/>
          </p:cNvSpPr>
          <p:nvPr>
            <p:ph sz="half" idx="1"/>
          </p:nvPr>
        </p:nvSpPr>
        <p:spPr>
          <a:xfrm>
            <a:off x="381000" y="1524000"/>
            <a:ext cx="3886200" cy="4724400"/>
          </a:xfrm>
        </p:spPr>
        <p:txBody>
          <a:bodyPr>
            <a:noAutofit/>
          </a:bodyPr>
          <a:lstStyle/>
          <a:p>
            <a:r>
              <a:rPr lang="en-US" dirty="0" smtClean="0"/>
              <a:t>Rituals</a:t>
            </a:r>
          </a:p>
          <a:p>
            <a:r>
              <a:rPr lang="en-US" dirty="0" smtClean="0"/>
              <a:t>Modeling </a:t>
            </a:r>
          </a:p>
          <a:p>
            <a:r>
              <a:rPr lang="en-US" dirty="0" smtClean="0"/>
              <a:t>Division of Responsibility</a:t>
            </a:r>
          </a:p>
          <a:p>
            <a:r>
              <a:rPr lang="en-US" dirty="0" smtClean="0"/>
              <a:t>Language</a:t>
            </a:r>
          </a:p>
          <a:p>
            <a:r>
              <a:rPr lang="en-US" dirty="0" smtClean="0"/>
              <a:t>Family-Style Dining</a:t>
            </a:r>
          </a:p>
          <a:p>
            <a:r>
              <a:rPr lang="en-US" dirty="0" smtClean="0"/>
              <a:t>Stages of Feeding</a:t>
            </a:r>
          </a:p>
          <a:p>
            <a:r>
              <a:rPr lang="en-US" dirty="0" smtClean="0"/>
              <a:t>Food </a:t>
            </a:r>
            <a:r>
              <a:rPr lang="en-US" dirty="0" err="1" smtClean="0"/>
              <a:t>Neophobia</a:t>
            </a:r>
            <a:r>
              <a:rPr lang="en-US" dirty="0" smtClean="0"/>
              <a:t> vs. Picky Eating </a:t>
            </a:r>
          </a:p>
        </p:txBody>
      </p:sp>
      <p:pic>
        <p:nvPicPr>
          <p:cNvPr id="1026" name="Picture 2" descr="Image result for healthy eating behaviors childre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276600" y="1676400"/>
            <a:ext cx="5156522" cy="2405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86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228600"/>
            <a:ext cx="7620000" cy="825500"/>
          </a:xfrm>
        </p:spPr>
        <p:txBody>
          <a:bodyPr>
            <a:normAutofit/>
          </a:bodyPr>
          <a:lstStyle/>
          <a:p>
            <a:pPr eaLnBrk="1" hangingPunct="1"/>
            <a:r>
              <a:rPr lang="en-US" sz="4400" dirty="0" smtClean="0"/>
              <a:t>Rituals vs. Routines</a:t>
            </a:r>
          </a:p>
        </p:txBody>
      </p:sp>
      <p:sp>
        <p:nvSpPr>
          <p:cNvPr id="5" name="Content Placeholder 4"/>
          <p:cNvSpPr>
            <a:spLocks noGrp="1"/>
          </p:cNvSpPr>
          <p:nvPr>
            <p:ph idx="1"/>
          </p:nvPr>
        </p:nvSpPr>
        <p:spPr>
          <a:xfrm>
            <a:off x="392501" y="1285574"/>
            <a:ext cx="4538017" cy="4873625"/>
          </a:xfrm>
        </p:spPr>
        <p:txBody>
          <a:bodyPr>
            <a:normAutofit fontScale="85000" lnSpcReduction="20000"/>
          </a:bodyPr>
          <a:lstStyle/>
          <a:p>
            <a:r>
              <a:rPr lang="en-US" sz="3200" dirty="0" smtClean="0"/>
              <a:t>Emotional value</a:t>
            </a:r>
          </a:p>
          <a:p>
            <a:pPr lvl="1"/>
            <a:r>
              <a:rPr lang="en-US" sz="3200" dirty="0"/>
              <a:t> </a:t>
            </a:r>
            <a:r>
              <a:rPr lang="en-US" sz="3200" dirty="0" smtClean="0"/>
              <a:t>Symbolic</a:t>
            </a:r>
          </a:p>
          <a:p>
            <a:pPr lvl="1"/>
            <a:r>
              <a:rPr lang="en-US" sz="3200" dirty="0"/>
              <a:t> </a:t>
            </a:r>
            <a:r>
              <a:rPr lang="en-US" sz="3200" dirty="0" smtClean="0"/>
              <a:t>Creative</a:t>
            </a:r>
          </a:p>
          <a:p>
            <a:pPr lvl="1"/>
            <a:r>
              <a:rPr lang="en-US" sz="3200" dirty="0"/>
              <a:t> </a:t>
            </a:r>
            <a:r>
              <a:rPr lang="en-US" sz="3200" dirty="0" smtClean="0"/>
              <a:t>Feelings and memories</a:t>
            </a:r>
          </a:p>
          <a:p>
            <a:pPr eaLnBrk="1" hangingPunct="1"/>
            <a:r>
              <a:rPr lang="en-US" dirty="0"/>
              <a:t>Strengthen personal bonds </a:t>
            </a:r>
          </a:p>
          <a:p>
            <a:pPr eaLnBrk="1" hangingPunct="1"/>
            <a:r>
              <a:rPr lang="en-US" dirty="0"/>
              <a:t>Create a sense of belonging </a:t>
            </a:r>
          </a:p>
          <a:p>
            <a:pPr eaLnBrk="1" hangingPunct="1"/>
            <a:r>
              <a:rPr lang="en-US" dirty="0"/>
              <a:t>Remind people of their ties to history and tradition</a:t>
            </a:r>
          </a:p>
          <a:p>
            <a:pPr eaLnBrk="1" hangingPunct="1"/>
            <a:r>
              <a:rPr lang="en-US" dirty="0"/>
              <a:t>Reinforce shared values</a:t>
            </a:r>
            <a:endParaRPr lang="en-US" b="1" dirty="0"/>
          </a:p>
        </p:txBody>
      </p:sp>
      <p:pic>
        <p:nvPicPr>
          <p:cNvPr id="7170" name="Picture 2" descr="https://lh5.googleusercontent.com/-VZkGX25cDUc/VQySxVTDbXI/AAAAAAAAD2o/glufmnxYaUM/s640/blogger-image--15012722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85574"/>
            <a:ext cx="3855516" cy="36988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5504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919" y="0"/>
            <a:ext cx="7886700" cy="1325563"/>
          </a:xfrm>
        </p:spPr>
        <p:txBody>
          <a:bodyPr>
            <a:normAutofit/>
          </a:bodyPr>
          <a:lstStyle/>
          <a:p>
            <a:r>
              <a:rPr lang="en-US" sz="4400" dirty="0" smtClean="0"/>
              <a:t> </a:t>
            </a:r>
            <a:endParaRPr lang="en-US" sz="4400" dirty="0"/>
          </a:p>
        </p:txBody>
      </p:sp>
      <p:pic>
        <p:nvPicPr>
          <p:cNvPr id="9218" name="Picture 2" descr="http://www.wksu.org/news/images/34802/IMG256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43400" y="305636"/>
            <a:ext cx="4578948" cy="343421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etiquette-blog.com/wp-content/uploads/2009/03/settingtableex-300x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6" y="3781078"/>
            <a:ext cx="3924165" cy="261611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vnews.com/csp/mediapool/sites/dt.common.streams.StreamServer.cls?STREAMOID=yB9_M21kmiS$gyLM5Q4bUM$daE2N3K4ZzOUsqbU5sYvwD9p4D6uWe84eGBYz3LTfWCsjLu883Ygn4B49Lvm9bPe2QeMKQdVeZmXF$9l$4uCZ8QDXhaHEp3rvzXRJFdy0KqPHLoMevcTLo3h8xh70Y6N_U_CryOsw6FTOdKL_jpQ-&amp;CONTENTTYPE=image/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5" y="420897"/>
            <a:ext cx="3955947" cy="310017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kidsactivitiesblog.com/wp-content/uploads/2012/04/IMG_597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809970"/>
            <a:ext cx="3474545" cy="260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0712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071f448d-2ad6-4ef0-9384-e5eebef64f77"/>
</p:tagLst>
</file>

<file path=ppt/tags/tag10.xml><?xml version="1.0" encoding="utf-8"?>
<p:tagLst xmlns:a="http://schemas.openxmlformats.org/drawingml/2006/main" xmlns:r="http://schemas.openxmlformats.org/officeDocument/2006/relationships" xmlns:p="http://schemas.openxmlformats.org/presentationml/2006/main">
  <p:tag name="OFFISYNC_SLIDE_GUID" val="f1970142-3ee2-4399-977f-d62ab6f4a29c"/>
</p:tagLst>
</file>

<file path=ppt/tags/tag11.xml><?xml version="1.0" encoding="utf-8"?>
<p:tagLst xmlns:a="http://schemas.openxmlformats.org/drawingml/2006/main" xmlns:r="http://schemas.openxmlformats.org/officeDocument/2006/relationships" xmlns:p="http://schemas.openxmlformats.org/presentationml/2006/main">
  <p:tag name="OFFISYNC_SLIDE_GUID" val="c24bae13-50ca-4849-87c0-56f9dff3e204"/>
</p:tagLst>
</file>

<file path=ppt/tags/tag12.xml><?xml version="1.0" encoding="utf-8"?>
<p:tagLst xmlns:a="http://schemas.openxmlformats.org/drawingml/2006/main" xmlns:r="http://schemas.openxmlformats.org/officeDocument/2006/relationships" xmlns:p="http://schemas.openxmlformats.org/presentationml/2006/main">
  <p:tag name="OFFISYNC_SLIDE_GUID" val="26b557ae-a040-4bc6-89b6-858d00ae1837"/>
</p:tagLst>
</file>

<file path=ppt/tags/tag13.xml><?xml version="1.0" encoding="utf-8"?>
<p:tagLst xmlns:a="http://schemas.openxmlformats.org/drawingml/2006/main" xmlns:r="http://schemas.openxmlformats.org/officeDocument/2006/relationships" xmlns:p="http://schemas.openxmlformats.org/presentationml/2006/main">
  <p:tag name="OFFISYNC_SLIDE_GUID" val="0996b29f-c40a-47b4-bbbd-e26de986c980"/>
</p:tagLst>
</file>

<file path=ppt/tags/tag14.xml><?xml version="1.0" encoding="utf-8"?>
<p:tagLst xmlns:a="http://schemas.openxmlformats.org/drawingml/2006/main" xmlns:r="http://schemas.openxmlformats.org/officeDocument/2006/relationships" xmlns:p="http://schemas.openxmlformats.org/presentationml/2006/main">
  <p:tag name="OFFISYNC_SLIDE_GUID" val="3f156d2f-8703-4e97-ae9b-e2f73ec1057c"/>
</p:tagLst>
</file>

<file path=ppt/tags/tag15.xml><?xml version="1.0" encoding="utf-8"?>
<p:tagLst xmlns:a="http://schemas.openxmlformats.org/drawingml/2006/main" xmlns:r="http://schemas.openxmlformats.org/officeDocument/2006/relationships" xmlns:p="http://schemas.openxmlformats.org/presentationml/2006/main">
  <p:tag name="OFFISYNC_SLIDE_GUID" val="26b557ae-a040-4bc6-89b6-858d00ae1837"/>
</p:tagLst>
</file>

<file path=ppt/tags/tag16.xml><?xml version="1.0" encoding="utf-8"?>
<p:tagLst xmlns:a="http://schemas.openxmlformats.org/drawingml/2006/main" xmlns:r="http://schemas.openxmlformats.org/officeDocument/2006/relationships" xmlns:p="http://schemas.openxmlformats.org/presentationml/2006/main">
  <p:tag name="OFFISYNC_SLIDE_GUID" val="b40956c4-1972-47a5-8da9-83f2e5745277"/>
</p:tagLst>
</file>

<file path=ppt/tags/tag17.xml><?xml version="1.0" encoding="utf-8"?>
<p:tagLst xmlns:a="http://schemas.openxmlformats.org/drawingml/2006/main" xmlns:r="http://schemas.openxmlformats.org/officeDocument/2006/relationships" xmlns:p="http://schemas.openxmlformats.org/presentationml/2006/main">
  <p:tag name="OFFISYNC_SLIDE_GUID" val="b501a759-e306-4923-955d-3278eab3b3ee"/>
</p:tagLst>
</file>

<file path=ppt/tags/tag18.xml><?xml version="1.0" encoding="utf-8"?>
<p:tagLst xmlns:a="http://schemas.openxmlformats.org/drawingml/2006/main" xmlns:r="http://schemas.openxmlformats.org/officeDocument/2006/relationships" xmlns:p="http://schemas.openxmlformats.org/presentationml/2006/main">
  <p:tag name="OFFISYNC_SLIDE_GUID" val="d3591067-904c-43e9-958f-397b7b2593fe"/>
</p:tagLst>
</file>

<file path=ppt/tags/tag19.xml><?xml version="1.0" encoding="utf-8"?>
<p:tagLst xmlns:a="http://schemas.openxmlformats.org/drawingml/2006/main" xmlns:r="http://schemas.openxmlformats.org/officeDocument/2006/relationships" xmlns:p="http://schemas.openxmlformats.org/presentationml/2006/main">
  <p:tag name="OFFISYNC_SLIDE_GUID" val="40a0608a-49bb-486e-95a5-d774c0ba3a21"/>
</p:tagLst>
</file>

<file path=ppt/tags/tag2.xml><?xml version="1.0" encoding="utf-8"?>
<p:tagLst xmlns:a="http://schemas.openxmlformats.org/drawingml/2006/main" xmlns:r="http://schemas.openxmlformats.org/officeDocument/2006/relationships" xmlns:p="http://schemas.openxmlformats.org/presentationml/2006/main">
  <p:tag name="OFFISYNC_SLIDE_GUID" val="a957ccd5-285c-4c95-b3c3-97b7a02e854f"/>
</p:tagLst>
</file>

<file path=ppt/tags/tag20.xml><?xml version="1.0" encoding="utf-8"?>
<p:tagLst xmlns:a="http://schemas.openxmlformats.org/drawingml/2006/main" xmlns:r="http://schemas.openxmlformats.org/officeDocument/2006/relationships" xmlns:p="http://schemas.openxmlformats.org/presentationml/2006/main">
  <p:tag name="OFFISYNC_SLIDE_GUID" val="42f733ba-41b6-4a76-9d9e-661cd1f09a35"/>
</p:tagLst>
</file>

<file path=ppt/tags/tag21.xml><?xml version="1.0" encoding="utf-8"?>
<p:tagLst xmlns:a="http://schemas.openxmlformats.org/drawingml/2006/main" xmlns:r="http://schemas.openxmlformats.org/officeDocument/2006/relationships" xmlns:p="http://schemas.openxmlformats.org/presentationml/2006/main">
  <p:tag name="OFFISYNC_SLIDE_GUID" val="35abfeef-655d-432a-882d-f4c8a86e973d"/>
</p:tagLst>
</file>

<file path=ppt/tags/tag22.xml><?xml version="1.0" encoding="utf-8"?>
<p:tagLst xmlns:a="http://schemas.openxmlformats.org/drawingml/2006/main" xmlns:r="http://schemas.openxmlformats.org/officeDocument/2006/relationships" xmlns:p="http://schemas.openxmlformats.org/presentationml/2006/main">
  <p:tag name="OFFISYNC_SLIDE_GUID" val="5f87cb8b-d62e-4410-bc77-6273ce1c719d"/>
</p:tagLst>
</file>

<file path=ppt/tags/tag23.xml><?xml version="1.0" encoding="utf-8"?>
<p:tagLst xmlns:a="http://schemas.openxmlformats.org/drawingml/2006/main" xmlns:r="http://schemas.openxmlformats.org/officeDocument/2006/relationships" xmlns:p="http://schemas.openxmlformats.org/presentationml/2006/main">
  <p:tag name="OFFISYNC_SLIDE_GUID" val="5dcb673b-9ebb-47ad-8903-cd4161905454"/>
</p:tagLst>
</file>

<file path=ppt/tags/tag24.xml><?xml version="1.0" encoding="utf-8"?>
<p:tagLst xmlns:a="http://schemas.openxmlformats.org/drawingml/2006/main" xmlns:r="http://schemas.openxmlformats.org/officeDocument/2006/relationships" xmlns:p="http://schemas.openxmlformats.org/presentationml/2006/main">
  <p:tag name="OFFISYNC_SLIDE_GUID" val="21d99a62-693b-4b9c-94d2-2c57e42c9401"/>
</p:tagLst>
</file>

<file path=ppt/tags/tag25.xml><?xml version="1.0" encoding="utf-8"?>
<p:tagLst xmlns:a="http://schemas.openxmlformats.org/drawingml/2006/main" xmlns:r="http://schemas.openxmlformats.org/officeDocument/2006/relationships" xmlns:p="http://schemas.openxmlformats.org/presentationml/2006/main">
  <p:tag name="OFFISYNC_SLIDE_GUID" val="f1970142-3ee2-4399-977f-d62ab6f4a29c"/>
</p:tagLst>
</file>

<file path=ppt/tags/tag26.xml><?xml version="1.0" encoding="utf-8"?>
<p:tagLst xmlns:a="http://schemas.openxmlformats.org/drawingml/2006/main" xmlns:r="http://schemas.openxmlformats.org/officeDocument/2006/relationships" xmlns:p="http://schemas.openxmlformats.org/presentationml/2006/main">
  <p:tag name="OFFISYNC_SLIDE_GUID" val="071f448d-2ad6-4ef0-9384-e5eebef64f77"/>
</p:tagLst>
</file>

<file path=ppt/tags/tag3.xml><?xml version="1.0" encoding="utf-8"?>
<p:tagLst xmlns:a="http://schemas.openxmlformats.org/drawingml/2006/main" xmlns:r="http://schemas.openxmlformats.org/officeDocument/2006/relationships" xmlns:p="http://schemas.openxmlformats.org/presentationml/2006/main">
  <p:tag name="OFFISYNC_SLIDE_GUID" val="d39ad6dc-2c4a-436c-9d28-abcebb39c8c7"/>
</p:tagLst>
</file>

<file path=ppt/tags/tag4.xml><?xml version="1.0" encoding="utf-8"?>
<p:tagLst xmlns:a="http://schemas.openxmlformats.org/drawingml/2006/main" xmlns:r="http://schemas.openxmlformats.org/officeDocument/2006/relationships" xmlns:p="http://schemas.openxmlformats.org/presentationml/2006/main">
  <p:tag name="OFFISYNC_SLIDE_GUID" val="f1a96566-44ad-4d1e-a501-725587fede22"/>
</p:tagLst>
</file>

<file path=ppt/tags/tag5.xml><?xml version="1.0" encoding="utf-8"?>
<p:tagLst xmlns:a="http://schemas.openxmlformats.org/drawingml/2006/main" xmlns:r="http://schemas.openxmlformats.org/officeDocument/2006/relationships" xmlns:p="http://schemas.openxmlformats.org/presentationml/2006/main">
  <p:tag name="OFFISYNC_SLIDE_GUID" val="a24c83e1-844c-4b56-8c6c-7d9c3e6ca15d"/>
</p:tagLst>
</file>

<file path=ppt/tags/tag6.xml><?xml version="1.0" encoding="utf-8"?>
<p:tagLst xmlns:a="http://schemas.openxmlformats.org/drawingml/2006/main" xmlns:r="http://schemas.openxmlformats.org/officeDocument/2006/relationships" xmlns:p="http://schemas.openxmlformats.org/presentationml/2006/main">
  <p:tag name="OFFISYNC_SLIDE_GUID" val="c4a566b2-5043-4cec-a2cd-4363aad265a8"/>
</p:tagLst>
</file>

<file path=ppt/tags/tag7.xml><?xml version="1.0" encoding="utf-8"?>
<p:tagLst xmlns:a="http://schemas.openxmlformats.org/drawingml/2006/main" xmlns:r="http://schemas.openxmlformats.org/officeDocument/2006/relationships" xmlns:p="http://schemas.openxmlformats.org/presentationml/2006/main">
  <p:tag name="OFFISYNC_SLIDE_GUID" val="e05d0679-a8a7-4fd5-a3c2-d6fc4c46e905"/>
</p:tagLst>
</file>

<file path=ppt/tags/tag8.xml><?xml version="1.0" encoding="utf-8"?>
<p:tagLst xmlns:a="http://schemas.openxmlformats.org/drawingml/2006/main" xmlns:r="http://schemas.openxmlformats.org/officeDocument/2006/relationships" xmlns:p="http://schemas.openxmlformats.org/presentationml/2006/main">
  <p:tag name="OFFISYNC_SLIDE_GUID" val="2c349d22-eaca-407e-8533-ba65efe5e3b8"/>
</p:tagLst>
</file>

<file path=ppt/tags/tag9.xml><?xml version="1.0" encoding="utf-8"?>
<p:tagLst xmlns:a="http://schemas.openxmlformats.org/drawingml/2006/main" xmlns:r="http://schemas.openxmlformats.org/officeDocument/2006/relationships" xmlns:p="http://schemas.openxmlformats.org/presentationml/2006/main">
  <p:tag name="OFFISYNC_SLIDE_GUID" val="9c91dde9-2302-4876-89e6-30957fdbadb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Equity.thmx</Template>
  <TotalTime>2824</TotalTime>
  <Words>4343</Words>
  <Application>Microsoft Office PowerPoint</Application>
  <PresentationFormat>On-screen Show (4:3)</PresentationFormat>
  <Paragraphs>500</Paragraphs>
  <Slides>49</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ＭＳ Ｐゴシック</vt:lpstr>
      <vt:lpstr>Arial</vt:lpstr>
      <vt:lpstr>Calibri</vt:lpstr>
      <vt:lpstr>Wingdings</vt:lpstr>
      <vt:lpstr>Office Theme</vt:lpstr>
      <vt:lpstr> Cooking Matters for Child Care Professionals</vt:lpstr>
      <vt:lpstr>Introductions</vt:lpstr>
      <vt:lpstr>Overview: Part I</vt:lpstr>
      <vt:lpstr>Snacks in a Snap (p. 2)</vt:lpstr>
      <vt:lpstr>Module 1: Creating Positive Mealtime  Attitudes</vt:lpstr>
      <vt:lpstr>Architecture of the Brain</vt:lpstr>
      <vt:lpstr>Promoting Healthy Eating Habits</vt:lpstr>
      <vt:lpstr>Rituals vs. Routines</vt:lpstr>
      <vt:lpstr> </vt:lpstr>
      <vt:lpstr>Ritual Brain Storming Activity</vt:lpstr>
      <vt:lpstr>Feeding Kids Well Takes Teamwork!</vt:lpstr>
      <vt:lpstr>Feeding Kids Well Takes Teamwork!</vt:lpstr>
      <vt:lpstr>Set a Healthy Example</vt:lpstr>
      <vt:lpstr>Stages of Feeding: Infant</vt:lpstr>
      <vt:lpstr>Stages of Feeding: Toddler</vt:lpstr>
      <vt:lpstr>Stages of Feeding: Preschooler</vt:lpstr>
      <vt:lpstr>Stages of Feeding: School-Aged Child</vt:lpstr>
      <vt:lpstr>Food Neophobia</vt:lpstr>
      <vt:lpstr>Overcoming Food Neophobia</vt:lpstr>
      <vt:lpstr>Want Kids to Reach for Healthy Foods?</vt:lpstr>
      <vt:lpstr>Questions?</vt:lpstr>
      <vt:lpstr>Turkey Tacos</vt:lpstr>
      <vt:lpstr>Turkey Tacos</vt:lpstr>
      <vt:lpstr>LUNCH – 30 minutes </vt:lpstr>
      <vt:lpstr>Module 2: Safe Cooking with Confidence</vt:lpstr>
      <vt:lpstr>Why Should Food Safety be a Priority for You? </vt:lpstr>
      <vt:lpstr>Prevent Food Contamination</vt:lpstr>
      <vt:lpstr>Keep Foods Out of the Danger Zone</vt:lpstr>
      <vt:lpstr>Practice Good Hygiene</vt:lpstr>
      <vt:lpstr>Avoid Cross-Contamination</vt:lpstr>
      <vt:lpstr>Avoid Cross-Contamination (cont.)</vt:lpstr>
      <vt:lpstr>Use Ingredient List on Label to Identify Allergens (Pg. 14)</vt:lpstr>
      <vt:lpstr>Before you Begin Cooking…</vt:lpstr>
      <vt:lpstr>Before you Begin Cooking…</vt:lpstr>
      <vt:lpstr>Salmon Pasta Bake</vt:lpstr>
      <vt:lpstr>Questions? Goal Setting</vt:lpstr>
      <vt:lpstr>Module 3: Choosing Healthy Foods for Kids</vt:lpstr>
      <vt:lpstr>CACFP: Child and Adult Care Food Program (Pg. 22)</vt:lpstr>
      <vt:lpstr>CACFP Meal Components</vt:lpstr>
      <vt:lpstr>MyPlate (Pg. 26)</vt:lpstr>
      <vt:lpstr>MyPlate vs. CACFP</vt:lpstr>
      <vt:lpstr>The Nutrition Facts Panel</vt:lpstr>
      <vt:lpstr>Why is it important to eat a variety of fruits and vegetables?</vt:lpstr>
      <vt:lpstr>What is a Whole Grain?</vt:lpstr>
      <vt:lpstr>Whole Grain Examples</vt:lpstr>
      <vt:lpstr>Know Your Fats</vt:lpstr>
      <vt:lpstr>Nutrient Recommendations</vt:lpstr>
      <vt:lpstr>Questions?</vt:lpstr>
      <vt:lpstr>See you next Saturday!</vt:lpstr>
    </vt:vector>
  </TitlesOfParts>
  <Company>Winking Fish,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The Power of Mealtime Rituals in Early Childhood</dc:title>
  <dc:creator>Kieran Daly</dc:creator>
  <cp:lastModifiedBy>Ervin, Amy</cp:lastModifiedBy>
  <cp:revision>104</cp:revision>
  <dcterms:created xsi:type="dcterms:W3CDTF">2008-09-27T23:05:46Z</dcterms:created>
  <dcterms:modified xsi:type="dcterms:W3CDTF">2018-07-02T14:56:02Z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FolderId">
    <vt:lpwstr/>
  </property>
  <property fmtid="{D5CDD505-2E9C-101B-9397-08002B2CF9AE}" pid="3" name="Offisync_SaveTime">
    <vt:lpwstr/>
  </property>
  <property fmtid="{D5CDD505-2E9C-101B-9397-08002B2CF9AE}" pid="4" name="Offisync_IsSaved">
    <vt:lpwstr>False</vt:lpwstr>
  </property>
  <property fmtid="{D5CDD505-2E9C-101B-9397-08002B2CF9AE}" pid="5" name="Offisync_UniqueId">
    <vt:lpwstr>84975;21443923</vt:lpwstr>
  </property>
  <property fmtid="{D5CDD505-2E9C-101B-9397-08002B2CF9AE}" pid="6" name="CentralDesktop_MDAdded">
    <vt:lpwstr>True</vt:lpwstr>
  </property>
  <property fmtid="{D5CDD505-2E9C-101B-9397-08002B2CF9AE}" pid="7" name="Offisync_FileTitle">
    <vt:lpwstr/>
  </property>
  <property fmtid="{D5CDD505-2E9C-101B-9397-08002B2CF9AE}" pid="8" name="Offisync_UpdateToken">
    <vt:lpwstr>2012-12-05T13:51:51-0500</vt:lpwstr>
  </property>
  <property fmtid="{D5CDD505-2E9C-101B-9397-08002B2CF9AE}" pid="9" name="Offisync_ProviderName">
    <vt:lpwstr>Central Desktop</vt:lpwstr>
  </property>
</Properties>
</file>