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handoutMasterIdLst>
    <p:handoutMasterId r:id="rId22"/>
  </p:handoutMasterIdLst>
  <p:sldIdLst>
    <p:sldId id="257" r:id="rId5"/>
    <p:sldId id="258" r:id="rId6"/>
    <p:sldId id="259" r:id="rId7"/>
    <p:sldId id="262" r:id="rId8"/>
    <p:sldId id="263" r:id="rId9"/>
    <p:sldId id="264" r:id="rId10"/>
    <p:sldId id="265" r:id="rId11"/>
    <p:sldId id="266" r:id="rId12"/>
    <p:sldId id="268" r:id="rId13"/>
    <p:sldId id="269" r:id="rId14"/>
    <p:sldId id="271" r:id="rId15"/>
    <p:sldId id="272" r:id="rId16"/>
    <p:sldId id="273" r:id="rId17"/>
    <p:sldId id="274"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62C"/>
    <a:srgbClr val="006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59492" autoAdjust="0"/>
  </p:normalViewPr>
  <p:slideViewPr>
    <p:cSldViewPr snapToGrid="0">
      <p:cViewPr varScale="1">
        <p:scale>
          <a:sx n="52" d="100"/>
          <a:sy n="52" d="100"/>
        </p:scale>
        <p:origin x="2270"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B9992C-B801-4F0A-AB90-182C1064EF42}" type="slidenum">
              <a:rPr lang="en-US" smtClean="0"/>
              <a:t>‹#›</a:t>
            </a:fld>
            <a:endParaRPr lang="en-US"/>
          </a:p>
        </p:txBody>
      </p:sp>
    </p:spTree>
    <p:extLst>
      <p:ext uri="{BB962C8B-B14F-4D97-AF65-F5344CB8AC3E}">
        <p14:creationId xmlns:p14="http://schemas.microsoft.com/office/powerpoint/2010/main" val="223663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33DDB-15EE-4E72-A53A-9D0CC0B54748}" type="datetimeFigureOut">
              <a:rPr lang="en-US" smtClean="0"/>
              <a:t>7/20/2017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B5C48-9DB0-4779-A4BE-B940917EFF5C}" type="slidenum">
              <a:rPr lang="en-US" smtClean="0"/>
              <a:t>‹#›</a:t>
            </a:fld>
            <a:endParaRPr lang="en-US"/>
          </a:p>
        </p:txBody>
      </p:sp>
    </p:spTree>
    <p:extLst>
      <p:ext uri="{BB962C8B-B14F-4D97-AF65-F5344CB8AC3E}">
        <p14:creationId xmlns:p14="http://schemas.microsoft.com/office/powerpoint/2010/main" val="197015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last module in our Satellite Partner training. We will cover</a:t>
            </a:r>
            <a:r>
              <a:rPr lang="en-US" baseline="0" dirty="0" smtClean="0"/>
              <a:t> all the steps you need to take while class is going on and after it is over. After this module, you will have all the tools necessary to run your first Cooking Matters course.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a:t>
            </a:fld>
            <a:endParaRPr lang="en-US"/>
          </a:p>
        </p:txBody>
      </p:sp>
    </p:spTree>
    <p:extLst>
      <p:ext uri="{BB962C8B-B14F-4D97-AF65-F5344CB8AC3E}">
        <p14:creationId xmlns:p14="http://schemas.microsoft.com/office/powerpoint/2010/main" val="381205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a:t>
            </a:r>
            <a:r>
              <a:rPr lang="en-US" baseline="0" dirty="0" smtClean="0"/>
              <a:t> the most exciting day of class – graduation!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10</a:t>
            </a:fld>
            <a:endParaRPr lang="en-US"/>
          </a:p>
        </p:txBody>
      </p:sp>
    </p:spTree>
    <p:extLst>
      <p:ext uri="{BB962C8B-B14F-4D97-AF65-F5344CB8AC3E}">
        <p14:creationId xmlns:p14="http://schemas.microsoft.com/office/powerpoint/2010/main" val="192439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coordinator needs to schedule plenty of time for the survey on the last day, especially if there is a translator working with the class. Emphasize the survey is not a test so they can be completely honest. The e-survey administration guides provides more tips, ideas, and scripts for communicating these instructions.  </a:t>
            </a: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11</a:t>
            </a:fld>
            <a:endParaRPr lang="en-US"/>
          </a:p>
        </p:txBody>
      </p:sp>
    </p:spTree>
    <p:extLst>
      <p:ext uri="{BB962C8B-B14F-4D97-AF65-F5344CB8AC3E}">
        <p14:creationId xmlns:p14="http://schemas.microsoft.com/office/powerpoint/2010/main" val="398312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Graduation is a joyous occasion for Cooking Matters. Give participants the time to feel proud of their accomplishment. Make a favorite recipe from earlier in the class or something special that participants have expressed an interest in. When it is time to hand out the certificates, make a big deal out of it</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Today is the day that participants can bring home their workbooks, so be sure that no one forgets theirs. Remind them that there are many more recipes that what was covered in class to explore at home with their new skills!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12</a:t>
            </a:fld>
            <a:endParaRPr lang="en-US"/>
          </a:p>
        </p:txBody>
      </p:sp>
    </p:spTree>
    <p:extLst>
      <p:ext uri="{BB962C8B-B14F-4D97-AF65-F5344CB8AC3E}">
        <p14:creationId xmlns:p14="http://schemas.microsoft.com/office/powerpoint/2010/main" val="276623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the end of the course, it is essential to thank the team that made it all happen: your volunteers</a:t>
            </a:r>
            <a:r>
              <a:rPr lang="en-US" sz="1200" kern="1200" dirty="0" smtClean="0">
                <a:solidFill>
                  <a:schemeClr val="tx1"/>
                </a:solidFill>
                <a:latin typeface="+mn-lt"/>
                <a:ea typeface="+mn-ea"/>
                <a:cs typeface="+mn-cs"/>
              </a:rPr>
              <a:t>! Make </a:t>
            </a:r>
            <a:r>
              <a:rPr lang="en-US" sz="1200" kern="1200" dirty="0" smtClean="0">
                <a:solidFill>
                  <a:schemeClr val="tx1"/>
                </a:solidFill>
                <a:latin typeface="+mn-lt"/>
                <a:ea typeface="+mn-ea"/>
                <a:cs typeface="+mn-cs"/>
              </a:rPr>
              <a:t>sure to get feedback from them to see how you can improve their future experiences and ensure they sign up for another course. Let them know that they will be sent an online survey in the next few weeks. </a:t>
            </a:r>
          </a:p>
          <a:p>
            <a:endParaRPr lang="en-US" dirty="0" smtClean="0">
              <a:latin typeface="Arial" pitchFamily="34" charset="0"/>
            </a:endParaRPr>
          </a:p>
          <a:p>
            <a:r>
              <a:rPr lang="en-US" dirty="0" smtClean="0">
                <a:latin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13</a:t>
            </a:fld>
            <a:endParaRPr lang="en-US"/>
          </a:p>
        </p:txBody>
      </p:sp>
    </p:spTree>
    <p:extLst>
      <p:ext uri="{BB962C8B-B14F-4D97-AF65-F5344CB8AC3E}">
        <p14:creationId xmlns:p14="http://schemas.microsoft.com/office/powerpoint/2010/main" val="225415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the class is over, there are a few final steps to take.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14</a:t>
            </a:fld>
            <a:endParaRPr lang="en-US"/>
          </a:p>
        </p:txBody>
      </p:sp>
    </p:spTree>
    <p:extLst>
      <p:ext uri="{BB962C8B-B14F-4D97-AF65-F5344CB8AC3E}">
        <p14:creationId xmlns:p14="http://schemas.microsoft.com/office/powerpoint/2010/main" val="200273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After you have completed the Staff-Only sections on participant paperwork, you should then fill out the End of Course</a:t>
            </a:r>
            <a:r>
              <a:rPr lang="en-US" sz="1200" kern="1200" baseline="0" dirty="0" smtClean="0">
                <a:solidFill>
                  <a:schemeClr val="tx1"/>
                </a:solidFill>
                <a:latin typeface="+mn-lt"/>
                <a:ea typeface="+mn-ea"/>
                <a:cs typeface="+mn-cs"/>
              </a:rPr>
              <a:t> R</a:t>
            </a:r>
            <a:r>
              <a:rPr lang="en-US" sz="1200" kern="1200" dirty="0" smtClean="0">
                <a:solidFill>
                  <a:schemeClr val="tx1"/>
                </a:solidFill>
                <a:latin typeface="+mn-lt"/>
                <a:ea typeface="+mn-ea"/>
                <a:cs typeface="+mn-cs"/>
              </a:rPr>
              <a:t>eporting Form, available on the Satellite Partner resource blog. This will give us all the information we need for our database as well as give you a chance to express final remarks about the course. When you have filled that out, make copies of your paperwork for future reference and backup in case of other problems. Send the materials listed here to </a:t>
            </a:r>
            <a:r>
              <a:rPr lang="en-US" sz="1200" kern="1200" dirty="0" smtClean="0">
                <a:solidFill>
                  <a:schemeClr val="tx1"/>
                </a:solidFill>
                <a:latin typeface="+mn-lt"/>
                <a:ea typeface="+mn-ea"/>
                <a:cs typeface="+mn-cs"/>
              </a:rPr>
              <a:t>GCFB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within </a:t>
            </a:r>
            <a:r>
              <a:rPr lang="en-US" sz="1200" kern="1200" dirty="0" smtClean="0">
                <a:solidFill>
                  <a:schemeClr val="tx1"/>
                </a:solidFill>
                <a:latin typeface="+mn-lt"/>
                <a:ea typeface="+mn-ea"/>
                <a:cs typeface="+mn-cs"/>
              </a:rPr>
              <a:t>the week. Also email any pictures or quotes you have collected throughout the course. After that, it’s time to enjoy your success and start thinking about your next course. </a:t>
            </a:r>
          </a:p>
          <a:p>
            <a:pPr eaLnBrk="1" fontAlgn="auto" hangingPunct="1">
              <a:lnSpc>
                <a:spcPct val="95000"/>
              </a:lnSpc>
              <a:spcBef>
                <a:spcPct val="0"/>
              </a:spcBef>
              <a:spcAft>
                <a:spcPts val="0"/>
              </a:spcAft>
              <a:defRPr/>
            </a:pPr>
            <a:endParaRPr lang="en-US"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15</a:t>
            </a:fld>
            <a:endParaRPr lang="en-US"/>
          </a:p>
        </p:txBody>
      </p:sp>
    </p:spTree>
    <p:extLst>
      <p:ext uri="{BB962C8B-B14F-4D97-AF65-F5344CB8AC3E}">
        <p14:creationId xmlns:p14="http://schemas.microsoft.com/office/powerpoint/2010/main" val="394359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now have all the information, skills, and resources necessary to begin a Cooking Matters course. Thank you and good luck!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16</a:t>
            </a:fld>
            <a:endParaRPr lang="en-US"/>
          </a:p>
        </p:txBody>
      </p:sp>
    </p:spTree>
    <p:extLst>
      <p:ext uri="{BB962C8B-B14F-4D97-AF65-F5344CB8AC3E}">
        <p14:creationId xmlns:p14="http://schemas.microsoft.com/office/powerpoint/2010/main" val="115536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will cover several objectives. First,</a:t>
            </a:r>
            <a:r>
              <a:rPr lang="en-US" baseline="0" dirty="0" smtClean="0"/>
              <a:t> we’ll go over everything you’ll need to have on the first day. We will also cover our expectations as the class continues on the last day. After-class reporting is one of the most important steps of the entire satellite partner process.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2</a:t>
            </a:fld>
            <a:endParaRPr lang="en-US"/>
          </a:p>
        </p:txBody>
      </p:sp>
    </p:spTree>
    <p:extLst>
      <p:ext uri="{BB962C8B-B14F-4D97-AF65-F5344CB8AC3E}">
        <p14:creationId xmlns:p14="http://schemas.microsoft.com/office/powerpoint/2010/main" val="123857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begin with what you’ll need</a:t>
            </a:r>
            <a:r>
              <a:rPr lang="en-US" baseline="0" dirty="0" smtClean="0"/>
              <a:t> to prepare for the first day of class.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3</a:t>
            </a:fld>
            <a:endParaRPr lang="en-US"/>
          </a:p>
        </p:txBody>
      </p:sp>
    </p:spTree>
    <p:extLst>
      <p:ext uri="{BB962C8B-B14F-4D97-AF65-F5344CB8AC3E}">
        <p14:creationId xmlns:p14="http://schemas.microsoft.com/office/powerpoint/2010/main" val="16824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are some details regarding first day paperwork.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Participants’ responses are confidential and will be combined with other participants’ responses to understand what everyone gained and how we can improve the program.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Contact information is requested to keep participants informed about events after the course is over, but is not required. Also, if the local or national Cooking Matters program seeks to do a follow-up study to track sustained behavior change, we might use the contact information to reach out. If participants are uncomfortable providing this information and would rather be anonymous, just have them leave the section blank, but request that they complete the demographic information.</a:t>
            </a:r>
            <a:r>
              <a:rPr lang="en-US" sz="1200" b="1" kern="1200" dirty="0" smtClean="0">
                <a:solidFill>
                  <a:schemeClr val="tx1"/>
                </a:solidFill>
                <a:latin typeface="+mn-lt"/>
                <a:ea typeface="+mn-ea"/>
                <a:cs typeface="+mn-cs"/>
              </a:rPr>
              <a:t> </a:t>
            </a:r>
          </a:p>
          <a:p>
            <a:pPr lvl="0">
              <a:buFont typeface="Arial" pitchFamily="34" charset="0"/>
              <a:buChar char="•"/>
            </a:pPr>
            <a:endParaRPr lang="en-US" sz="1200" b="1" kern="1200" dirty="0" smtClean="0">
              <a:solidFill>
                <a:schemeClr val="tx1"/>
              </a:solidFill>
              <a:latin typeface="+mn-lt"/>
              <a:ea typeface="+mn-ea"/>
              <a:cs typeface="+mn-cs"/>
            </a:endParaRPr>
          </a:p>
          <a:p>
            <a:pPr lvl="0">
              <a:buFont typeface="Arial" pitchFamily="34" charset="0"/>
              <a:buChar char="•"/>
            </a:pPr>
            <a:r>
              <a:rPr lang="en-US" dirty="0" smtClean="0"/>
              <a:t>The coordinator should read survey/enrollment</a:t>
            </a:r>
            <a:r>
              <a:rPr lang="en-US" baseline="0" dirty="0" smtClean="0"/>
              <a:t> questions aloud if needed to facilitate the process and assist with any literary challenges.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4</a:t>
            </a:fld>
            <a:endParaRPr lang="en-US"/>
          </a:p>
        </p:txBody>
      </p:sp>
    </p:spTree>
    <p:extLst>
      <p:ext uri="{BB962C8B-B14F-4D97-AF65-F5344CB8AC3E}">
        <p14:creationId xmlns:p14="http://schemas.microsoft.com/office/powerpoint/2010/main" val="47031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review a few questions on the enrollment form which some participants find tricky.  The </a:t>
            </a:r>
            <a:r>
              <a:rPr lang="en-US" sz="1200" b="1" kern="1200" dirty="0" smtClean="0">
                <a:solidFill>
                  <a:schemeClr val="tx1"/>
                </a:solidFill>
                <a:latin typeface="+mn-lt"/>
                <a:ea typeface="+mn-ea"/>
                <a:cs typeface="+mn-cs"/>
              </a:rPr>
              <a:t>Hispanic/Latino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Ethnicity</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Race</a:t>
            </a:r>
            <a:r>
              <a:rPr lang="en-US" sz="1200" kern="1200" dirty="0" smtClean="0">
                <a:solidFill>
                  <a:schemeClr val="tx1"/>
                </a:solidFill>
                <a:latin typeface="+mn-lt"/>
                <a:ea typeface="+mn-ea"/>
                <a:cs typeface="+mn-cs"/>
              </a:rPr>
              <a:t> questions can be a little confusing to participants, especially those that identify as Hispanic or Latino.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questions are asked separately to correspond to the way the census tracks ethnic and racial backgrounds and to comply with the reporting requirements of many large government funders of Cooking Matters programs such as SNAP-ed.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Each participant should answer BOTH questions. For the Hispanic/Latino ETHNICITY question all participants should choose ONE response, Yes or No. For the RACE question, participants can choose AS MANY THAT APPLY.   For example, a Cuban-American may identify ethnically as Hispanic/Latino, and racially as Black or African American.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participants do not answer both questions, you should perform a visual assessment and answer the questions for them after the course is over.  This is especially important if your organization receives SNAP-</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funding.</a:t>
            </a: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5</a:t>
            </a:fld>
            <a:endParaRPr lang="en-US"/>
          </a:p>
        </p:txBody>
      </p:sp>
    </p:spTree>
    <p:extLst>
      <p:ext uri="{BB962C8B-B14F-4D97-AF65-F5344CB8AC3E}">
        <p14:creationId xmlns:p14="http://schemas.microsoft.com/office/powerpoint/2010/main" val="155653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Another question that can be confusing for participants is providing the number of people in their household. This number refers to the number of family members or dependents living in the same house with the participant counting him or herself. If participants live in a shelter or transitional center, please ask them to count only themselves and their dependents, not everyone living with them in the shelter or transitional center.</a:t>
            </a:r>
          </a:p>
          <a:p>
            <a:r>
              <a:rPr lang="en-US" sz="1200" kern="1200" dirty="0" smtClean="0">
                <a:solidFill>
                  <a:schemeClr val="tx1"/>
                </a:solidFill>
                <a:latin typeface="+mn-lt"/>
                <a:ea typeface="+mn-ea"/>
                <a:cs typeface="+mn-cs"/>
              </a:rPr>
              <a:t>Keep in mind that the intention of this question is to assess the number of people who will be affected by the participants’ experience with Cooking Matters.  </a:t>
            </a: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6</a:t>
            </a:fld>
            <a:endParaRPr lang="en-US"/>
          </a:p>
        </p:txBody>
      </p:sp>
    </p:spTree>
    <p:extLst>
      <p:ext uri="{BB962C8B-B14F-4D97-AF65-F5344CB8AC3E}">
        <p14:creationId xmlns:p14="http://schemas.microsoft.com/office/powerpoint/2010/main" val="282652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For the duration of the course, the course coordinator should support and coach the volunteer team to lead the course successfully.  In the first class, the coordinator may take a more hands-on approach to model a welcoming attitude for volunteers and to set expectations for participants. They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Remind volunteers that the first day of class is extremely important for developing a relationship with participants, and that volunteers should take time to get to</a:t>
            </a:r>
            <a:r>
              <a:rPr lang="en-US" sz="1200" kern="1200" baseline="0" dirty="0" smtClean="0">
                <a:solidFill>
                  <a:schemeClr val="tx1"/>
                </a:solidFill>
                <a:latin typeface="+mn-lt"/>
                <a:ea typeface="+mn-ea"/>
                <a:cs typeface="+mn-cs"/>
              </a:rPr>
              <a:t> know</a:t>
            </a:r>
            <a:r>
              <a:rPr lang="en-US" sz="1200" kern="1200" dirty="0" smtClean="0">
                <a:solidFill>
                  <a:schemeClr val="tx1"/>
                </a:solidFill>
                <a:latin typeface="+mn-lt"/>
                <a:ea typeface="+mn-ea"/>
                <a:cs typeface="+mn-cs"/>
              </a:rPr>
              <a:t> participants to build cohesion among the group.</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Once class begins, the coordinator should introduce themselves and the volunteers.</a:t>
            </a:r>
          </a:p>
          <a:p>
            <a:pPr lvl="0"/>
            <a:r>
              <a:rPr lang="en-US" sz="1200" kern="1200" dirty="0" smtClean="0">
                <a:solidFill>
                  <a:schemeClr val="tx1"/>
                </a:solidFill>
                <a:latin typeface="+mn-lt"/>
                <a:ea typeface="+mn-ea"/>
                <a:cs typeface="+mn-cs"/>
              </a:rPr>
              <a:t>They should set the expectation for participants that the volunteer team is to be respected at all times.</a:t>
            </a:r>
          </a:p>
          <a:p>
            <a:pPr lvl="0"/>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Ask volunteers to lead participant introductions, encouraging them to take their time and get to know everyone.</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Continue to set expectations by leading, or asking the volunteers to lead, a class discussion on appropriate classroom behaviors (such</a:t>
            </a:r>
            <a:r>
              <a:rPr lang="en-US" sz="1200" kern="1200" baseline="0" dirty="0" smtClean="0">
                <a:solidFill>
                  <a:schemeClr val="tx1"/>
                </a:solidFill>
                <a:latin typeface="+mn-lt"/>
                <a:ea typeface="+mn-ea"/>
                <a:cs typeface="+mn-cs"/>
              </a:rPr>
              <a:t> as</a:t>
            </a:r>
            <a:r>
              <a:rPr lang="en-US" sz="1200" kern="1200" dirty="0" smtClean="0">
                <a:solidFill>
                  <a:schemeClr val="tx1"/>
                </a:solidFill>
                <a:latin typeface="+mn-lt"/>
                <a:ea typeface="+mn-ea"/>
                <a:cs typeface="+mn-cs"/>
              </a:rPr>
              <a:t> no outside food, silence cell phone, come to class on time, no badmouthing food, and trying at least one bite of each food or dish).  With participants’ input and involvement, help create a code of conduct to which everyone agrees.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Write the code of conduct on flip chart/dry erase/sheet of paper and display it each week so it can be referenced as necessary.  </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 part of the code of conduct, or as a separate discussion, be sure to emphasize the importance of consistent attendance.  Explain to participants that inconsistent attendance is a disruption for both participants and volunteers.  </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Be sure that plenty of time is spent in the first class setting expectations with participants about kitchen safety.  Have volunteers lead the discussion on kitchen safety protocols.  The coordinator should set an example for volunteers by gently but consistently reinforcing and correcting unsafe kitchen behaviors on day</a:t>
            </a:r>
            <a:r>
              <a:rPr lang="en-US" sz="1200" kern="1200" baseline="0" dirty="0" smtClean="0">
                <a:solidFill>
                  <a:schemeClr val="tx1"/>
                </a:solidFill>
                <a:latin typeface="+mn-lt"/>
                <a:ea typeface="+mn-ea"/>
                <a:cs typeface="+mn-cs"/>
              </a:rPr>
              <a:t> 1</a:t>
            </a:r>
            <a:r>
              <a:rPr lang="en-US" sz="1200" kern="1200" dirty="0" smtClean="0">
                <a:solidFill>
                  <a:schemeClr val="tx1"/>
                </a:solidFill>
                <a:latin typeface="+mn-lt"/>
                <a:ea typeface="+mn-ea"/>
                <a:cs typeface="+mn-cs"/>
              </a:rPr>
              <a:t>, and throughout the course as needed. </a:t>
            </a:r>
          </a:p>
          <a:p>
            <a:pPr lvl="0">
              <a:buFont typeface="Arial" pitchFamily="34" charset="0"/>
              <a:buNone/>
            </a:pP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After introductions, the coordinator should make sure participants have filled out their paperwork, getting assistance from volunteers as needed. After that, it’s time to cook! Coordinators should guide volunteers and help keep the class running smoothly. After the class is over, the coordinator should lead a debrief discussion of the day, and then plan the next week’s lesson with the aid of the volunteers.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Volunteers play a huge role not only during the first class, but throughout the duration of the entire Cooking Matters</a:t>
            </a:r>
            <a:r>
              <a:rPr lang="en-US" sz="1200" kern="1200" baseline="0" dirty="0" smtClean="0">
                <a:solidFill>
                  <a:schemeClr val="tx1"/>
                </a:solidFill>
                <a:latin typeface="+mn-lt"/>
                <a:ea typeface="+mn-ea"/>
                <a:cs typeface="+mn-cs"/>
              </a:rPr>
              <a:t> course. It is imperative that they are constantly involved for the success of the course.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7</a:t>
            </a:fld>
            <a:endParaRPr lang="en-US"/>
          </a:p>
        </p:txBody>
      </p:sp>
    </p:spTree>
    <p:extLst>
      <p:ext uri="{BB962C8B-B14F-4D97-AF65-F5344CB8AC3E}">
        <p14:creationId xmlns:p14="http://schemas.microsoft.com/office/powerpoint/2010/main" val="210708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duration of your classes, the course coordinator has a variety of ongoing responsibilities. </a:t>
            </a:r>
            <a:endParaRPr lang="en-US" dirty="0"/>
          </a:p>
        </p:txBody>
      </p:sp>
      <p:sp>
        <p:nvSpPr>
          <p:cNvPr id="4" name="Slide Number Placeholder 3"/>
          <p:cNvSpPr>
            <a:spLocks noGrp="1"/>
          </p:cNvSpPr>
          <p:nvPr>
            <p:ph type="sldNum" sz="quarter" idx="10"/>
          </p:nvPr>
        </p:nvSpPr>
        <p:spPr/>
        <p:txBody>
          <a:bodyPr/>
          <a:lstStyle/>
          <a:p>
            <a:fld id="{45DB5C48-9DB0-4779-A4BE-B940917EFF5C}" type="slidenum">
              <a:rPr lang="en-US" smtClean="0"/>
              <a:t>8</a:t>
            </a:fld>
            <a:endParaRPr lang="en-US"/>
          </a:p>
        </p:txBody>
      </p:sp>
    </p:spTree>
    <p:extLst>
      <p:ext uri="{BB962C8B-B14F-4D97-AF65-F5344CB8AC3E}">
        <p14:creationId xmlns:p14="http://schemas.microsoft.com/office/powerpoint/2010/main" val="209276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to setting expectations on day one, it is the coordinator’s role to support volunteers throughout the course as needed.  The coordinator should be sure the volunteers understand that the coordinator is there to support them, so they feel comfortable providing feedback and are willing to accept any constructive criticism. Guide volunteers to follow course Gold Standards as needed. Perhaps the most fun task for a coordinator is taking pictures throughout the class and collecting quotes from participants. You can use these in your own materials and also send them on to the Food Shuttle.</a:t>
            </a:r>
            <a:r>
              <a:rPr lang="en-US" sz="1200" kern="1200" baseline="0" dirty="0" smtClean="0">
                <a:solidFill>
                  <a:schemeClr val="tx1"/>
                </a:solidFill>
                <a:latin typeface="+mn-lt"/>
                <a:ea typeface="+mn-ea"/>
                <a:cs typeface="+mn-cs"/>
              </a:rPr>
              <a:t> Some of their other responsibilities are listed on this slide, such as assisting the coordinator with time management, relating to and supporting the participants, and helping to follow the set instruction plan.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DB5C48-9DB0-4779-A4BE-B940917EFF5C}" type="slidenum">
              <a:rPr lang="en-US" smtClean="0"/>
              <a:t>9</a:t>
            </a:fld>
            <a:endParaRPr lang="en-US"/>
          </a:p>
        </p:txBody>
      </p:sp>
    </p:spTree>
    <p:extLst>
      <p:ext uri="{BB962C8B-B14F-4D97-AF65-F5344CB8AC3E}">
        <p14:creationId xmlns:p14="http://schemas.microsoft.com/office/powerpoint/2010/main" val="228361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974" y="2163336"/>
            <a:ext cx="2174138" cy="112121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4202" y="587175"/>
            <a:ext cx="1686669" cy="1363545"/>
          </a:xfrm>
          <a:prstGeom prst="rect">
            <a:avLst/>
          </a:prstGeom>
        </p:spPr>
      </p:pic>
    </p:spTree>
    <p:extLst>
      <p:ext uri="{BB962C8B-B14F-4D97-AF65-F5344CB8AC3E}">
        <p14:creationId xmlns:p14="http://schemas.microsoft.com/office/powerpoint/2010/main" val="4236554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100" b="1" kern="1200" dirty="0">
                <a:solidFill>
                  <a:srgbClr val="006B5E"/>
                </a:solidFill>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chemeClr val="tx1">
                    <a:lumMod val="50000"/>
                  </a:schemeClr>
                </a:solidFill>
                <a:latin typeface="Calibri Light" panose="020F030202020403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Calibri Light" panose="020F0302020204030204" pitchFamily="34" charset="0"/>
                <a:ea typeface="+mn-ea"/>
                <a:cs typeface="+mn-cs"/>
              </a:defRPr>
            </a:lvl2pPr>
            <a:lvl3pPr marL="457200" indent="-282575">
              <a:buFont typeface="Calibri" pitchFamily="34" charset="0"/>
              <a:buChar char="―"/>
              <a:defRPr sz="1800">
                <a:solidFill>
                  <a:schemeClr val="tx1">
                    <a:lumMod val="50000"/>
                  </a:schemeClr>
                </a:solidFill>
                <a:latin typeface="Calibri Light" panose="020F0302020204030204" pitchFamily="34" charset="0"/>
              </a:defRPr>
            </a:lvl3pPr>
            <a:lvl4pPr marL="739775" indent="-228600">
              <a:defRPr sz="1600">
                <a:solidFill>
                  <a:schemeClr val="tx1">
                    <a:lumMod val="50000"/>
                  </a:schemeClr>
                </a:solidFill>
                <a:latin typeface="Calibri Light" panose="020F0302020204030204" pitchFamily="34" charset="0"/>
              </a:defRPr>
            </a:lvl4pPr>
            <a:lvl5pPr marL="968375" indent="-228600">
              <a:defRPr sz="1600">
                <a:solidFill>
                  <a:schemeClr val="tx1">
                    <a:lumMod val="50000"/>
                  </a:schemeClr>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006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34" y="4843538"/>
            <a:ext cx="1278131" cy="1033273"/>
          </a:xfrm>
          <a:prstGeom prst="rect">
            <a:avLst/>
          </a:prstGeom>
        </p:spPr>
      </p:pic>
    </p:spTree>
    <p:extLst>
      <p:ext uri="{BB962C8B-B14F-4D97-AF65-F5344CB8AC3E}">
        <p14:creationId xmlns:p14="http://schemas.microsoft.com/office/powerpoint/2010/main" val="3654726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smtClean="0"/>
              <a:t>Click icon to add picture</a:t>
            </a:r>
            <a:endParaRPr lang="en-US" dirty="0"/>
          </a:p>
        </p:txBody>
      </p:sp>
    </p:spTree>
    <p:extLst>
      <p:ext uri="{BB962C8B-B14F-4D97-AF65-F5344CB8AC3E}">
        <p14:creationId xmlns:p14="http://schemas.microsoft.com/office/powerpoint/2010/main" val="391374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rgbClr val="006B5E"/>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Tree>
    <p:extLst>
      <p:ext uri="{BB962C8B-B14F-4D97-AF65-F5344CB8AC3E}">
        <p14:creationId xmlns:p14="http://schemas.microsoft.com/office/powerpoint/2010/main" val="20776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solidFill>
            <a:srgbClr val="006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rgbClr val="B5A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4952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a:xfrm>
            <a:off x="8229600" y="6340475"/>
            <a:ext cx="685800" cy="365125"/>
          </a:xfrm>
          <a:prstGeom prst="rect">
            <a:avLst/>
          </a:prstGeom>
        </p:spPr>
        <p:txBody>
          <a:bodyPr/>
          <a:lstStyle/>
          <a:p>
            <a:fld id="{B7DA680A-584D-44B2-BF17-7E96756B07DD}" type="slidenum">
              <a:rPr lang="en-US" smtClean="0"/>
              <a:t>‹#›</a:t>
            </a:fld>
            <a:endParaRPr lang="en-US"/>
          </a:p>
        </p:txBody>
      </p:sp>
      <p:sp>
        <p:nvSpPr>
          <p:cNvPr id="5" name="Rectangle 4"/>
          <p:cNvSpPr/>
          <p:nvPr/>
        </p:nvSpPr>
        <p:spPr>
          <a:xfrm>
            <a:off x="0" y="0"/>
            <a:ext cx="9144000" cy="6858000"/>
          </a:xfrm>
          <a:prstGeom prst="rect">
            <a:avLst/>
          </a:prstGeom>
          <a:solidFill>
            <a:srgbClr val="007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038600"/>
            <a:ext cx="1570669" cy="24384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pic>
        <p:nvPicPr>
          <p:cNvPr id="7" name="Picture 6" descr="white transparent logo.png"/>
          <p:cNvPicPr>
            <a:picLocks noChangeAspect="1"/>
          </p:cNvPicPr>
          <p:nvPr/>
        </p:nvPicPr>
        <p:blipFill>
          <a:blip r:embed="rId3" cstate="print"/>
          <a:stretch>
            <a:fillRect/>
          </a:stretch>
        </p:blipFill>
        <p:spPr>
          <a:xfrm>
            <a:off x="5134331" y="4648200"/>
            <a:ext cx="1961794" cy="1625660"/>
          </a:xfrm>
          <a:prstGeom prst="rect">
            <a:avLst/>
          </a:prstGeom>
        </p:spPr>
      </p:pic>
    </p:spTree>
    <p:extLst>
      <p:ext uri="{BB962C8B-B14F-4D97-AF65-F5344CB8AC3E}">
        <p14:creationId xmlns:p14="http://schemas.microsoft.com/office/powerpoint/2010/main" val="26003265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1331275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3512857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843036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66025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3084928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a:blip r:embed="rId2" cstate="print">
            <a:extLst>
              <a:ext uri="{28A0092B-C50C-407E-A947-70E740481C1C}">
                <a14:useLocalDpi xmlns:a14="http://schemas.microsoft.com/office/drawing/2010/main" val="0"/>
              </a:ext>
            </a:extLst>
          </a:blip>
          <a:srcRect l="5556" r="5556"/>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Rectangle 3"/>
          <p:cNvSpPr/>
          <p:nvPr/>
        </p:nvSpPr>
        <p:spPr>
          <a:xfrm rot="16200000">
            <a:off x="4055364" y="866552"/>
            <a:ext cx="1033272" cy="9144000"/>
          </a:xfrm>
          <a:prstGeom prst="rect">
            <a:avLst/>
          </a:prstGeom>
          <a:solidFill>
            <a:srgbClr val="007161">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80753" y="5086774"/>
            <a:ext cx="7304567" cy="703557"/>
          </a:xfrm>
        </p:spPr>
        <p:txBody>
          <a:bodyPr/>
          <a:lstStyle>
            <a:lvl1pPr>
              <a:defRPr b="0">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3414" y="4921915"/>
            <a:ext cx="1278131" cy="1033273"/>
          </a:xfrm>
          <a:prstGeom prst="rect">
            <a:avLst/>
          </a:prstGeom>
        </p:spPr>
      </p:pic>
    </p:spTree>
    <p:extLst>
      <p:ext uri="{BB962C8B-B14F-4D97-AF65-F5344CB8AC3E}">
        <p14:creationId xmlns:p14="http://schemas.microsoft.com/office/powerpoint/2010/main" val="3810817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1249875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2080046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2440466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85AA47-C0F8-4DC7-9891-6BB2DBCF4E15}" type="datetimeFigureOut">
              <a:rPr lang="en-US" smtClean="0"/>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DA680A-584D-44B2-BF17-7E96756B07DD}" type="slidenum">
              <a:rPr lang="en-US" smtClean="0"/>
              <a:t>‹#›</a:t>
            </a:fld>
            <a:endParaRPr lang="en-US"/>
          </a:p>
        </p:txBody>
      </p:sp>
    </p:spTree>
    <p:extLst>
      <p:ext uri="{BB962C8B-B14F-4D97-AF65-F5344CB8AC3E}">
        <p14:creationId xmlns:p14="http://schemas.microsoft.com/office/powerpoint/2010/main" val="234399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32_Title and Content w/ Photo White">
    <p:spTree>
      <p:nvGrpSpPr>
        <p:cNvPr id="1" name=""/>
        <p:cNvGrpSpPr/>
        <p:nvPr/>
      </p:nvGrpSpPr>
      <p:grpSpPr>
        <a:xfrm>
          <a:off x="0" y="0"/>
          <a:ext cx="0" cy="0"/>
          <a:chOff x="0" y="0"/>
          <a:chExt cx="0" cy="0"/>
        </a:xfrm>
      </p:grpSpPr>
      <p:sp>
        <p:nvSpPr>
          <p:cNvPr id="5" name="Rectangle 4"/>
          <p:cNvSpPr/>
          <p:nvPr/>
        </p:nvSpPr>
        <p:spPr>
          <a:xfrm>
            <a:off x="1600200" y="0"/>
            <a:ext cx="192088"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Picture Placeholder 8"/>
          <p:cNvSpPr>
            <a:spLocks noGrp="1"/>
          </p:cNvSpPr>
          <p:nvPr>
            <p:ph type="pic" sz="quarter" idx="13"/>
          </p:nvPr>
        </p:nvSpPr>
        <p:spPr>
          <a:xfrm>
            <a:off x="0" y="0"/>
            <a:ext cx="1600200" cy="4572000"/>
          </a:xfrm>
        </p:spPr>
        <p:txBody>
          <a:bodyPr rtlCol="0">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noProof="0" smtClean="0"/>
              <a:t>Click icon to add picture</a:t>
            </a:r>
            <a:endParaRPr lang="en-US" noProof="0" dirty="0"/>
          </a:p>
        </p:txBody>
      </p:sp>
      <p:sp>
        <p:nvSpPr>
          <p:cNvPr id="2" name="Title 1"/>
          <p:cNvSpPr>
            <a:spLocks noGrp="1"/>
          </p:cNvSpPr>
          <p:nvPr>
            <p:ph type="title"/>
          </p:nvPr>
        </p:nvSpPr>
        <p:spPr>
          <a:xfrm>
            <a:off x="1981200" y="381000"/>
            <a:ext cx="6705600" cy="1143000"/>
          </a:xfrm>
        </p:spPr>
        <p:txBody>
          <a:bodyPr anchor="b">
            <a:noAutofit/>
          </a:bodyPr>
          <a:lstStyle>
            <a:lvl1pPr algn="l" defTabSz="914400" rtl="0" eaLnBrk="1" latinLnBrk="0" hangingPunct="1">
              <a:lnSpc>
                <a:spcPts val="4200"/>
              </a:lnSpc>
              <a:spcBef>
                <a:spcPct val="0"/>
              </a:spcBef>
              <a:buNone/>
              <a:defRPr lang="en-US" sz="4100" b="1" kern="1200" dirty="0">
                <a:solidFill>
                  <a:srgbClr val="006B5E"/>
                </a:solidFill>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chemeClr val="tx1">
                    <a:lumMod val="50000"/>
                  </a:schemeClr>
                </a:solidFill>
              </a:defRPr>
            </a:lvl1pPr>
            <a:lvl2pPr marL="174625" indent="-174625">
              <a:spcBef>
                <a:spcPts val="900"/>
              </a:spcBef>
              <a:buFont typeface="Arial" pitchFamily="34" charset="0"/>
              <a:buChar char="•"/>
              <a:defRPr lang="en-US" sz="2000" kern="1200" dirty="0" smtClean="0">
                <a:solidFill>
                  <a:schemeClr val="tx1">
                    <a:lumMod val="50000"/>
                  </a:schemeClr>
                </a:solidFill>
                <a:latin typeface="+mn-lt"/>
                <a:ea typeface="+mn-ea"/>
                <a:cs typeface="+mn-cs"/>
              </a:defRPr>
            </a:lvl2pPr>
            <a:lvl3pPr marL="457200" indent="-282575">
              <a:buFont typeface="Calibri" pitchFamily="34" charset="0"/>
              <a:buChar char="―"/>
              <a:defRPr sz="1800">
                <a:solidFill>
                  <a:schemeClr val="tx1">
                    <a:lumMod val="50000"/>
                  </a:schemeClr>
                </a:solidFill>
              </a:defRPr>
            </a:lvl3pPr>
            <a:lvl4pPr marL="739775" indent="-228600">
              <a:defRPr sz="1600">
                <a:solidFill>
                  <a:schemeClr val="tx1">
                    <a:lumMod val="50000"/>
                  </a:schemeClr>
                </a:solidFill>
              </a:defRPr>
            </a:lvl4pPr>
            <a:lvl5pPr marL="968375" indent="-228600">
              <a:defRPr sz="1600">
                <a:solidFill>
                  <a:schemeClr val="tx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4"/>
          </p:nvPr>
        </p:nvSpPr>
        <p:spPr/>
        <p:txBody>
          <a:bodyPr vert="horz" wrap="square" lIns="91440" tIns="45720" rIns="91440" bIns="45720" numCol="1" anchor="t" anchorCtr="0" compatLnSpc="1">
            <a:prstTxWarp prst="textNoShape">
              <a:avLst/>
            </a:prstTxWarp>
          </a:bodyPr>
          <a:lstStyle>
            <a:lvl1pPr fontAlgn="base">
              <a:spcBef>
                <a:spcPct val="0"/>
              </a:spcBef>
              <a:spcAft>
                <a:spcPct val="0"/>
              </a:spcAft>
              <a:defRPr sz="1000">
                <a:cs typeface="Arial" charset="0"/>
              </a:defRPr>
            </a:lvl1p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2680580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35_Title and Content w/ Photo White">
    <p:spTree>
      <p:nvGrpSpPr>
        <p:cNvPr id="1" name=""/>
        <p:cNvGrpSpPr/>
        <p:nvPr/>
      </p:nvGrpSpPr>
      <p:grpSpPr>
        <a:xfrm>
          <a:off x="0" y="0"/>
          <a:ext cx="0" cy="0"/>
          <a:chOff x="0" y="0"/>
          <a:chExt cx="0" cy="0"/>
        </a:xfrm>
      </p:grpSpPr>
      <p:sp>
        <p:nvSpPr>
          <p:cNvPr id="5" name="Rectangle 4"/>
          <p:cNvSpPr/>
          <p:nvPr/>
        </p:nvSpPr>
        <p:spPr>
          <a:xfrm>
            <a:off x="1600200" y="0"/>
            <a:ext cx="192088"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Picture Placeholder 8"/>
          <p:cNvSpPr>
            <a:spLocks noGrp="1"/>
          </p:cNvSpPr>
          <p:nvPr>
            <p:ph type="pic" sz="quarter" idx="13"/>
          </p:nvPr>
        </p:nvSpPr>
        <p:spPr>
          <a:xfrm>
            <a:off x="0" y="0"/>
            <a:ext cx="1600200" cy="4572000"/>
          </a:xfrm>
        </p:spPr>
        <p:txBody>
          <a:bodyPr rtlCol="0">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noProof="0" smtClean="0"/>
              <a:t>Click icon to add picture</a:t>
            </a:r>
            <a:endParaRPr lang="en-US" noProof="0" dirty="0"/>
          </a:p>
        </p:txBody>
      </p:sp>
      <p:sp>
        <p:nvSpPr>
          <p:cNvPr id="2" name="Title 1"/>
          <p:cNvSpPr>
            <a:spLocks noGrp="1"/>
          </p:cNvSpPr>
          <p:nvPr>
            <p:ph type="title"/>
          </p:nvPr>
        </p:nvSpPr>
        <p:spPr>
          <a:xfrm>
            <a:off x="1981200" y="381000"/>
            <a:ext cx="6705600" cy="1143000"/>
          </a:xfrm>
        </p:spPr>
        <p:txBody>
          <a:bodyPr anchor="b">
            <a:noAutofit/>
          </a:bodyPr>
          <a:lstStyle>
            <a:lvl1pPr algn="l" defTabSz="914400" rtl="0" eaLnBrk="1" latinLnBrk="0" hangingPunct="1">
              <a:lnSpc>
                <a:spcPts val="4200"/>
              </a:lnSpc>
              <a:spcBef>
                <a:spcPct val="0"/>
              </a:spcBef>
              <a:buNone/>
              <a:defRPr lang="en-US" sz="4500" b="1" kern="1200" dirty="0">
                <a:solidFill>
                  <a:srgbClr val="006B5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4"/>
          </p:nvPr>
        </p:nvSpPr>
        <p:spPr/>
        <p:txBody>
          <a:bodyPr vert="horz" wrap="square" lIns="91440" tIns="45720" rIns="91440" bIns="45720" numCol="1" anchor="t" anchorCtr="0" compatLnSpc="1">
            <a:prstTxWarp prst="textNoShape">
              <a:avLst/>
            </a:prstTxWarp>
          </a:bodyPr>
          <a:lstStyle>
            <a:lvl1pPr fontAlgn="base">
              <a:spcBef>
                <a:spcPct val="0"/>
              </a:spcBef>
              <a:spcAft>
                <a:spcPct val="0"/>
              </a:spcAft>
              <a:defRPr sz="1000">
                <a:cs typeface="Arial" charset="0"/>
              </a:defRPr>
            </a:lvl1p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1362164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40_Title and Content w/ Photo White">
    <p:spTree>
      <p:nvGrpSpPr>
        <p:cNvPr id="1" name=""/>
        <p:cNvGrpSpPr/>
        <p:nvPr/>
      </p:nvGrpSpPr>
      <p:grpSpPr>
        <a:xfrm>
          <a:off x="0" y="0"/>
          <a:ext cx="0" cy="0"/>
          <a:chOff x="0" y="0"/>
          <a:chExt cx="0" cy="0"/>
        </a:xfrm>
      </p:grpSpPr>
      <p:sp>
        <p:nvSpPr>
          <p:cNvPr id="5" name="Rectangle 4"/>
          <p:cNvSpPr/>
          <p:nvPr/>
        </p:nvSpPr>
        <p:spPr>
          <a:xfrm>
            <a:off x="1600200" y="0"/>
            <a:ext cx="192088"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Picture Placeholder 8"/>
          <p:cNvSpPr>
            <a:spLocks noGrp="1"/>
          </p:cNvSpPr>
          <p:nvPr>
            <p:ph type="pic" sz="quarter" idx="13"/>
          </p:nvPr>
        </p:nvSpPr>
        <p:spPr>
          <a:xfrm>
            <a:off x="0" y="0"/>
            <a:ext cx="1600200" cy="4572000"/>
          </a:xfrm>
        </p:spPr>
        <p:txBody>
          <a:bodyPr rtlCol="0">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pPr lvl="0"/>
            <a:r>
              <a:rPr lang="en-US" noProof="0" smtClean="0"/>
              <a:t>Click icon to add picture</a:t>
            </a:r>
            <a:endParaRPr lang="en-US" noProof="0" dirty="0"/>
          </a:p>
        </p:txBody>
      </p:sp>
      <p:sp>
        <p:nvSpPr>
          <p:cNvPr id="2" name="Title 1"/>
          <p:cNvSpPr>
            <a:spLocks noGrp="1"/>
          </p:cNvSpPr>
          <p:nvPr>
            <p:ph type="title"/>
          </p:nvPr>
        </p:nvSpPr>
        <p:spPr>
          <a:xfrm>
            <a:off x="1981200" y="381000"/>
            <a:ext cx="6705600" cy="1143000"/>
          </a:xfrm>
        </p:spPr>
        <p:txBody>
          <a:bodyPr anchor="b">
            <a:noAutofit/>
          </a:bodyPr>
          <a:lstStyle>
            <a:lvl1pPr algn="l" defTabSz="914400" rtl="0" eaLnBrk="1" latinLnBrk="0" hangingPunct="1">
              <a:lnSpc>
                <a:spcPts val="4200"/>
              </a:lnSpc>
              <a:spcBef>
                <a:spcPct val="0"/>
              </a:spcBef>
              <a:buNone/>
              <a:defRPr lang="en-US" sz="4500" b="1" kern="1200" dirty="0">
                <a:solidFill>
                  <a:srgbClr val="006B5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4"/>
          </p:nvPr>
        </p:nvSpPr>
        <p:spPr/>
        <p:txBody>
          <a:bodyPr vert="horz" wrap="square" lIns="91440" tIns="45720" rIns="91440" bIns="45720" numCol="1" anchor="t" anchorCtr="0" compatLnSpc="1">
            <a:prstTxWarp prst="textNoShape">
              <a:avLst/>
            </a:prstTxWarp>
          </a:bodyPr>
          <a:lstStyle>
            <a:lvl1pPr fontAlgn="base">
              <a:spcBef>
                <a:spcPct val="0"/>
              </a:spcBef>
              <a:spcAft>
                <a:spcPct val="0"/>
              </a:spcAft>
              <a:defRPr sz="1000">
                <a:cs typeface="Arial" charset="0"/>
              </a:defRPr>
            </a:lvl1p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743480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8_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006B5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B7DA680A-584D-44B2-BF17-7E96756B07D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1745043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006B5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B7DA680A-584D-44B2-BF17-7E96756B07D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3675485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5_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006B5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B7DA680A-584D-44B2-BF17-7E96756B07D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2541616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7" name="Picture Placeholder 2"/>
          <p:cNvPicPr>
            <a:picLocks noChangeAspect="1"/>
          </p:cNvPicPr>
          <p:nvPr userDrawn="1"/>
        </p:nvPicPr>
        <p:blipFill>
          <a:blip r:embed="rId2">
            <a:extLst>
              <a:ext uri="{28A0092B-C50C-407E-A947-70E740481C1C}">
                <a14:useLocalDpi xmlns:a14="http://schemas.microsoft.com/office/drawing/2010/main" val="0"/>
              </a:ext>
            </a:extLst>
          </a:blip>
          <a:srcRect l="5533" r="5533"/>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Rectangle 3"/>
          <p:cNvSpPr/>
          <p:nvPr/>
        </p:nvSpPr>
        <p:spPr>
          <a:xfrm rot="16200000">
            <a:off x="4055364" y="866552"/>
            <a:ext cx="1033272" cy="9144000"/>
          </a:xfrm>
          <a:prstGeom prst="rect">
            <a:avLst/>
          </a:prstGeom>
          <a:solidFill>
            <a:srgbClr val="007161">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80753" y="5086774"/>
            <a:ext cx="7304567" cy="703557"/>
          </a:xfrm>
        </p:spPr>
        <p:txBody>
          <a:bodyPr/>
          <a:lstStyle>
            <a:lvl1pPr>
              <a:defRPr b="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3414" y="4921915"/>
            <a:ext cx="1278131" cy="1033273"/>
          </a:xfrm>
          <a:prstGeom prst="rect">
            <a:avLst/>
          </a:prstGeom>
        </p:spPr>
      </p:pic>
    </p:spTree>
    <p:extLst>
      <p:ext uri="{BB962C8B-B14F-4D97-AF65-F5344CB8AC3E}">
        <p14:creationId xmlns:p14="http://schemas.microsoft.com/office/powerpoint/2010/main" val="1241450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00716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B7DA680A-584D-44B2-BF17-7E96756B07D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785012"/>
            <a:ext cx="1244600" cy="1031351"/>
          </a:xfrm>
          <a:prstGeom prst="rect">
            <a:avLst/>
          </a:prstGeom>
        </p:spPr>
      </p:pic>
    </p:spTree>
    <p:extLst>
      <p:ext uri="{BB962C8B-B14F-4D97-AF65-F5344CB8AC3E}">
        <p14:creationId xmlns:p14="http://schemas.microsoft.com/office/powerpoint/2010/main" val="3596856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a:blip r:embed="rId2">
            <a:extLst>
              <a:ext uri="{28A0092B-C50C-407E-A947-70E740481C1C}">
                <a14:useLocalDpi xmlns:a14="http://schemas.microsoft.com/office/drawing/2010/main" val="0"/>
              </a:ext>
            </a:extLst>
          </a:blip>
          <a:srcRect l="5533" r="5533"/>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Rectangle 3"/>
          <p:cNvSpPr/>
          <p:nvPr/>
        </p:nvSpPr>
        <p:spPr>
          <a:xfrm rot="16200000">
            <a:off x="4055364" y="866552"/>
            <a:ext cx="1033272" cy="9144000"/>
          </a:xfrm>
          <a:prstGeom prst="rect">
            <a:avLst/>
          </a:prstGeom>
          <a:solidFill>
            <a:srgbClr val="007161">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80753" y="5086774"/>
            <a:ext cx="7304567" cy="703557"/>
          </a:xfrm>
        </p:spPr>
        <p:txBody>
          <a:bodyPr/>
          <a:lstStyle>
            <a:lvl1pPr>
              <a:defRPr b="0">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3414" y="4921915"/>
            <a:ext cx="1278131" cy="1033273"/>
          </a:xfrm>
          <a:prstGeom prst="rect">
            <a:avLst/>
          </a:prstGeom>
        </p:spPr>
      </p:pic>
    </p:spTree>
    <p:extLst>
      <p:ext uri="{BB962C8B-B14F-4D97-AF65-F5344CB8AC3E}">
        <p14:creationId xmlns:p14="http://schemas.microsoft.com/office/powerpoint/2010/main" val="813537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7" name="Picture Placeholder 2"/>
          <p:cNvPicPr>
            <a:picLocks noChangeAspect="1"/>
          </p:cNvPicPr>
          <p:nvPr userDrawn="1"/>
        </p:nvPicPr>
        <p:blipFill>
          <a:blip r:embed="rId2" cstate="print">
            <a:extLst>
              <a:ext uri="{28A0092B-C50C-407E-A947-70E740481C1C}">
                <a14:useLocalDpi xmlns:a14="http://schemas.microsoft.com/office/drawing/2010/main" val="0"/>
              </a:ext>
            </a:extLst>
          </a:blip>
          <a:srcRect l="5556" r="5556"/>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Rectangle 3"/>
          <p:cNvSpPr/>
          <p:nvPr/>
        </p:nvSpPr>
        <p:spPr>
          <a:xfrm rot="16200000">
            <a:off x="4055364" y="866552"/>
            <a:ext cx="1033272" cy="9144000"/>
          </a:xfrm>
          <a:prstGeom prst="rect">
            <a:avLst/>
          </a:prstGeom>
          <a:solidFill>
            <a:srgbClr val="007161">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80753" y="5086774"/>
            <a:ext cx="7304567" cy="703557"/>
          </a:xfrm>
        </p:spPr>
        <p:txBody>
          <a:bodyPr/>
          <a:lstStyle>
            <a:lvl1pPr>
              <a:defRPr b="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3414" y="4921915"/>
            <a:ext cx="1278131" cy="1033273"/>
          </a:xfrm>
          <a:prstGeom prst="rect">
            <a:avLst/>
          </a:prstGeom>
        </p:spPr>
      </p:pic>
    </p:spTree>
    <p:extLst>
      <p:ext uri="{BB962C8B-B14F-4D97-AF65-F5344CB8AC3E}">
        <p14:creationId xmlns:p14="http://schemas.microsoft.com/office/powerpoint/2010/main" val="1781363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5083175"/>
            <a:ext cx="4191000" cy="1470025"/>
          </a:xfrm>
        </p:spPr>
        <p:txBody>
          <a:bodyPr anchor="t" anchorCtr="0">
            <a:normAutofit/>
          </a:bodyPr>
          <a:lstStyle>
            <a:lvl1pPr algn="l">
              <a:lnSpc>
                <a:spcPts val="4300"/>
              </a:lnSpc>
              <a:defRPr sz="4200" b="1">
                <a:solidFill>
                  <a:srgbClr val="00716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572000" y="4572000"/>
            <a:ext cx="41910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2" cstate="print"/>
          <a:srcRect/>
          <a:stretch>
            <a:fillRect/>
          </a:stretch>
        </p:blipFill>
        <p:spPr bwMode="auto">
          <a:xfrm>
            <a:off x="609600" y="6172200"/>
            <a:ext cx="1066800" cy="305688"/>
          </a:xfrm>
          <a:prstGeom prst="rect">
            <a:avLst/>
          </a:prstGeom>
          <a:noFill/>
        </p:spPr>
      </p:pic>
      <p:sp>
        <p:nvSpPr>
          <p:cNvPr id="8" name="TextBox 7"/>
          <p:cNvSpPr txBox="1"/>
          <p:nvPr/>
        </p:nvSpPr>
        <p:spPr>
          <a:xfrm>
            <a:off x="533400" y="5895201"/>
            <a:ext cx="1676400" cy="276999"/>
          </a:xfrm>
          <a:prstGeom prst="rect">
            <a:avLst/>
          </a:prstGeom>
          <a:noFill/>
        </p:spPr>
        <p:txBody>
          <a:bodyPr wrap="square" rtlCol="0">
            <a:spAutoFit/>
          </a:bodyPr>
          <a:lstStyle/>
          <a:p>
            <a:r>
              <a:rPr lang="en-US" sz="1200" dirty="0" smtClean="0"/>
              <a:t>NATIONAL SPONSOR</a:t>
            </a:r>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89" y="4648200"/>
            <a:ext cx="2273300" cy="11723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 y="609600"/>
            <a:ext cx="7452360" cy="3223260"/>
          </a:xfrm>
          <a:prstGeom prst="rect">
            <a:avLst/>
          </a:prstGeom>
        </p:spPr>
      </p:pic>
    </p:spTree>
    <p:extLst>
      <p:ext uri="{BB962C8B-B14F-4D97-AF65-F5344CB8AC3E}">
        <p14:creationId xmlns:p14="http://schemas.microsoft.com/office/powerpoint/2010/main" val="500880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100" b="1">
                <a:solidFill>
                  <a:srgbClr val="007161"/>
                </a:solidFill>
                <a:latin typeface="Calibri Light" panose="020F03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chemeClr val="tx1">
                    <a:lumMod val="50000"/>
                  </a:schemeClr>
                </a:solidFill>
                <a:latin typeface="Calibri Light" panose="020F030202020403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Calibri Light" panose="020F0302020204030204" pitchFamily="34" charset="0"/>
                <a:ea typeface="+mn-ea"/>
                <a:cs typeface="+mn-cs"/>
              </a:defRPr>
            </a:lvl2pPr>
            <a:lvl3pPr marL="457200" indent="-282575">
              <a:buFont typeface="Calibri" pitchFamily="34" charset="0"/>
              <a:buChar char="―"/>
              <a:defRPr sz="1800">
                <a:solidFill>
                  <a:schemeClr val="tx1">
                    <a:lumMod val="50000"/>
                  </a:schemeClr>
                </a:solidFill>
                <a:latin typeface="Calibri Light" panose="020F0302020204030204" pitchFamily="34" charset="0"/>
              </a:defRPr>
            </a:lvl3pPr>
            <a:lvl4pPr marL="739775" indent="-228600">
              <a:defRPr sz="1600">
                <a:solidFill>
                  <a:schemeClr val="tx1">
                    <a:lumMod val="50000"/>
                  </a:schemeClr>
                </a:solidFill>
                <a:latin typeface="Calibri Light" panose="020F0302020204030204" pitchFamily="34" charset="0"/>
              </a:defRPr>
            </a:lvl4pPr>
            <a:lvl5pPr marL="968375" indent="-228600">
              <a:defRPr sz="1600">
                <a:solidFill>
                  <a:schemeClr val="tx1">
                    <a:lumMod val="50000"/>
                  </a:schemeClr>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34" y="4843538"/>
            <a:ext cx="1278131" cy="1033273"/>
          </a:xfrm>
          <a:prstGeom prst="rect">
            <a:avLst/>
          </a:prstGeom>
        </p:spPr>
      </p:pic>
    </p:spTree>
    <p:extLst>
      <p:ext uri="{BB962C8B-B14F-4D97-AF65-F5344CB8AC3E}">
        <p14:creationId xmlns:p14="http://schemas.microsoft.com/office/powerpoint/2010/main" val="1965714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100" b="1" kern="1200" dirty="0">
                <a:solidFill>
                  <a:srgbClr val="006B5E"/>
                </a:solidFill>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chemeClr val="tx1">
                    <a:lumMod val="50000"/>
                  </a:schemeClr>
                </a:solidFill>
                <a:latin typeface="Calibri Light" panose="020F030202020403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Calibri Light" panose="020F0302020204030204" pitchFamily="34" charset="0"/>
                <a:ea typeface="+mn-ea"/>
                <a:cs typeface="+mn-cs"/>
              </a:defRPr>
            </a:lvl2pPr>
            <a:lvl3pPr marL="457200" indent="-282575">
              <a:buFont typeface="Calibri" pitchFamily="34" charset="0"/>
              <a:buChar char="―"/>
              <a:defRPr sz="1800">
                <a:solidFill>
                  <a:schemeClr val="tx1">
                    <a:lumMod val="50000"/>
                  </a:schemeClr>
                </a:solidFill>
                <a:latin typeface="Calibri Light" panose="020F0302020204030204" pitchFamily="34" charset="0"/>
              </a:defRPr>
            </a:lvl3pPr>
            <a:lvl4pPr marL="739775" indent="-228600">
              <a:defRPr sz="1600">
                <a:solidFill>
                  <a:schemeClr val="tx1">
                    <a:lumMod val="50000"/>
                  </a:schemeClr>
                </a:solidFill>
                <a:latin typeface="Calibri Light" panose="020F0302020204030204" pitchFamily="34" charset="0"/>
              </a:defRPr>
            </a:lvl4pPr>
            <a:lvl5pPr marL="968375" indent="-228600">
              <a:defRPr sz="1600">
                <a:solidFill>
                  <a:schemeClr val="tx1">
                    <a:lumMod val="50000"/>
                  </a:schemeClr>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006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B7DA680A-584D-44B2-BF17-7E96756B07D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34" y="4843538"/>
            <a:ext cx="1278131" cy="1033273"/>
          </a:xfrm>
          <a:prstGeom prst="rect">
            <a:avLst/>
          </a:prstGeom>
        </p:spPr>
      </p:pic>
    </p:spTree>
    <p:extLst>
      <p:ext uri="{BB962C8B-B14F-4D97-AF65-F5344CB8AC3E}">
        <p14:creationId xmlns:p14="http://schemas.microsoft.com/office/powerpoint/2010/main" val="1618662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100" b="1" kern="1200" dirty="0">
                <a:solidFill>
                  <a:srgbClr val="006B5E"/>
                </a:solidFill>
                <a:latin typeface="Calibri Light" panose="020F0302020204030204"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chemeClr val="tx1">
                    <a:lumMod val="50000"/>
                  </a:schemeClr>
                </a:solidFill>
                <a:latin typeface="Calibri Light" panose="020F030202020403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Calibri Light" panose="020F0302020204030204" pitchFamily="34" charset="0"/>
                <a:ea typeface="+mn-ea"/>
                <a:cs typeface="+mn-cs"/>
              </a:defRPr>
            </a:lvl2pPr>
            <a:lvl3pPr marL="457200" indent="-282575">
              <a:buFont typeface="Calibri" pitchFamily="34" charset="0"/>
              <a:buChar char="―"/>
              <a:defRPr sz="1800">
                <a:solidFill>
                  <a:schemeClr val="tx1">
                    <a:lumMod val="50000"/>
                  </a:schemeClr>
                </a:solidFill>
                <a:latin typeface="Calibri Light" panose="020F0302020204030204" pitchFamily="34" charset="0"/>
              </a:defRPr>
            </a:lvl3pPr>
            <a:lvl4pPr marL="739775" indent="-228600">
              <a:defRPr sz="1600">
                <a:solidFill>
                  <a:schemeClr val="tx1">
                    <a:lumMod val="50000"/>
                  </a:schemeClr>
                </a:solidFill>
                <a:latin typeface="Calibri Light" panose="020F0302020204030204" pitchFamily="34" charset="0"/>
              </a:defRPr>
            </a:lvl4pPr>
            <a:lvl5pPr marL="968375" indent="-228600">
              <a:defRPr sz="1600">
                <a:solidFill>
                  <a:schemeClr val="tx1">
                    <a:lumMod val="50000"/>
                  </a:schemeClr>
                </a:solidFill>
                <a:latin typeface="Calibri Light" panose="020F03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43600"/>
            <a:ext cx="1371600" cy="70734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34" y="4843538"/>
            <a:ext cx="1278131" cy="1033273"/>
          </a:xfrm>
          <a:prstGeom prst="rect">
            <a:avLst/>
          </a:prstGeom>
        </p:spPr>
      </p:pic>
    </p:spTree>
    <p:extLst>
      <p:ext uri="{BB962C8B-B14F-4D97-AF65-F5344CB8AC3E}">
        <p14:creationId xmlns:p14="http://schemas.microsoft.com/office/powerpoint/2010/main" val="1558908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a:p>
        </p:txBody>
      </p:sp>
    </p:spTree>
    <p:extLst>
      <p:ext uri="{BB962C8B-B14F-4D97-AF65-F5344CB8AC3E}">
        <p14:creationId xmlns:p14="http://schemas.microsoft.com/office/powerpoint/2010/main" val="99367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ts val="4500"/>
        </a:lnSpc>
        <a:spcBef>
          <a:spcPct val="0"/>
        </a:spcBef>
        <a:buNone/>
        <a:defRPr lang="en-US" sz="4500" b="1" kern="1200" dirty="0">
          <a:solidFill>
            <a:srgbClr val="006B5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8.wm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7.xml"/><Relationship Id="rId7" Type="http://schemas.openxmlformats.org/officeDocument/2006/relationships/image" Target="../media/image19.JP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8.jpeg"/><Relationship Id="rId11" Type="http://schemas.openxmlformats.org/officeDocument/2006/relationships/image" Target="../media/image15.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notesSlide" Target="../notesSlides/notesSlide12.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0.wm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1.wma"/><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hyperlink" Target="mailto:cmsatellite@gcfb.org"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9.xml"/><Relationship Id="rId7" Type="http://schemas.openxmlformats.org/officeDocument/2006/relationships/image" Target="../media/image25.jpeg"/><Relationship Id="rId2" Type="http://schemas.microsoft.com/office/2007/relationships/media" Target="../media/media12.wma"/><Relationship Id="rId1" Type="http://schemas.openxmlformats.org/officeDocument/2006/relationships/audio" Target="NULL" TargetMode="External"/><Relationship Id="rId6" Type="http://schemas.openxmlformats.org/officeDocument/2006/relationships/image" Target="../media/image24.jpeg"/><Relationship Id="rId5" Type="http://schemas.openxmlformats.org/officeDocument/2006/relationships/image" Target="../media/image15.png"/><Relationship Id="rId4" Type="http://schemas.openxmlformats.org/officeDocument/2006/relationships/notesSlide" Target="../notesSlides/notesSlide16.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5.wm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016" y="3710763"/>
            <a:ext cx="4242391" cy="1569660"/>
          </a:xfrm>
          <a:prstGeom prst="rect">
            <a:avLst/>
          </a:prstGeom>
          <a:noFill/>
        </p:spPr>
        <p:txBody>
          <a:bodyPr wrap="square" rtlCol="0">
            <a:spAutoFit/>
          </a:bodyPr>
          <a:lstStyle/>
          <a:p>
            <a:r>
              <a:rPr lang="en-US" sz="4800" b="1" dirty="0" smtClean="0">
                <a:solidFill>
                  <a:schemeClr val="tx1">
                    <a:lumMod val="50000"/>
                  </a:schemeClr>
                </a:solidFill>
                <a:latin typeface="Calibri Light" panose="020F0302020204030204" pitchFamily="34" charset="0"/>
              </a:rPr>
              <a:t>Satellite Partner Training </a:t>
            </a:r>
            <a:endParaRPr lang="en-US" sz="4800" b="1" dirty="0">
              <a:solidFill>
                <a:schemeClr val="tx1">
                  <a:lumMod val="50000"/>
                </a:schemeClr>
              </a:solidFill>
              <a:latin typeface="Calibri Light" panose="020F0302020204030204" pitchFamily="34" charset="0"/>
            </a:endParaRPr>
          </a:p>
        </p:txBody>
      </p:sp>
      <p:sp>
        <p:nvSpPr>
          <p:cNvPr id="3" name="TextBox 2"/>
          <p:cNvSpPr txBox="1"/>
          <p:nvPr/>
        </p:nvSpPr>
        <p:spPr>
          <a:xfrm>
            <a:off x="202016" y="5280423"/>
            <a:ext cx="4242391" cy="707886"/>
          </a:xfrm>
          <a:prstGeom prst="rect">
            <a:avLst/>
          </a:prstGeom>
          <a:noFill/>
        </p:spPr>
        <p:txBody>
          <a:bodyPr wrap="square" rtlCol="0">
            <a:spAutoFit/>
          </a:bodyPr>
          <a:lstStyle/>
          <a:p>
            <a:r>
              <a:rPr lang="en-US" sz="2000" b="1" u="sng" dirty="0" smtClean="0">
                <a:solidFill>
                  <a:schemeClr val="tx1">
                    <a:lumMod val="50000"/>
                  </a:schemeClr>
                </a:solidFill>
                <a:latin typeface="Calibri Light" panose="020F0302020204030204" pitchFamily="34" charset="0"/>
              </a:rPr>
              <a:t>Module 4:</a:t>
            </a:r>
            <a:r>
              <a:rPr lang="en-US" sz="2000" b="1" dirty="0" smtClean="0">
                <a:solidFill>
                  <a:schemeClr val="tx1">
                    <a:lumMod val="50000"/>
                  </a:schemeClr>
                </a:solidFill>
                <a:latin typeface="Calibri Light" panose="020F0302020204030204" pitchFamily="34" charset="0"/>
              </a:rPr>
              <a:t> </a:t>
            </a:r>
            <a:r>
              <a:rPr lang="en-US" sz="2000" b="1" i="1" dirty="0" smtClean="0">
                <a:solidFill>
                  <a:schemeClr val="tx1">
                    <a:lumMod val="50000"/>
                  </a:schemeClr>
                </a:solidFill>
                <a:latin typeface="Calibri Light" panose="020F0302020204030204" pitchFamily="34" charset="0"/>
              </a:rPr>
              <a:t>Course Coordinator Training, During and After Class </a:t>
            </a:r>
            <a:endParaRPr lang="en-US" sz="2000" b="1" i="1" dirty="0">
              <a:solidFill>
                <a:schemeClr val="tx1">
                  <a:lumMod val="50000"/>
                </a:schemeClr>
              </a:solidFill>
              <a:latin typeface="Calibri Light" panose="020F0302020204030204" pitchFamily="34" charset="0"/>
            </a:endParaRPr>
          </a:p>
        </p:txBody>
      </p:sp>
    </p:spTree>
    <p:extLst>
      <p:ext uri="{BB962C8B-B14F-4D97-AF65-F5344CB8AC3E}">
        <p14:creationId xmlns:p14="http://schemas.microsoft.com/office/powerpoint/2010/main" val="263903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Class – Graduation! </a:t>
            </a:r>
            <a:endParaRPr lang="en-US" dirty="0"/>
          </a:p>
        </p:txBody>
      </p:sp>
      <p:pic>
        <p:nvPicPr>
          <p:cNvPr id="3" name="Slide 13">
            <a:hlinkClick r:id="" action="ppaction://media"/>
          </p:cNvPr>
          <p:cNvPicPr>
            <a:picLocks noChangeAspect="1"/>
          </p:cNvPicPr>
          <p:nvPr>
            <a:audioFile r:link="rId1"/>
            <p:extLst>
              <p:ext uri="{DAA4B4D4-6D71-4841-9C94-3DE7FCFB9230}">
                <p14:media xmlns:p14="http://schemas.microsoft.com/office/powerpoint/2010/main" r:embed="rId2">
                  <p14:trim st="1152" end="421"/>
                </p14:media>
              </p:ext>
            </p:extLst>
          </p:nvPr>
        </p:nvPicPr>
        <p:blipFill>
          <a:blip r:embed="rId5"/>
          <a:stretch>
            <a:fillRect/>
          </a:stretch>
        </p:blipFill>
        <p:spPr>
          <a:xfrm>
            <a:off x="8584808" y="6414866"/>
            <a:ext cx="315351" cy="315351"/>
          </a:xfrm>
          <a:prstGeom prst="rect">
            <a:avLst/>
          </a:prstGeom>
        </p:spPr>
      </p:pic>
    </p:spTree>
    <p:extLst>
      <p:ext uri="{BB962C8B-B14F-4D97-AF65-F5344CB8AC3E}">
        <p14:creationId xmlns:p14="http://schemas.microsoft.com/office/powerpoint/2010/main" val="385570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8485"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Administration </a:t>
            </a:r>
            <a:endParaRPr lang="en-US" dirty="0"/>
          </a:p>
        </p:txBody>
      </p:sp>
      <p:sp>
        <p:nvSpPr>
          <p:cNvPr id="3" name="Content Placeholder 2"/>
          <p:cNvSpPr>
            <a:spLocks noGrp="1"/>
          </p:cNvSpPr>
          <p:nvPr>
            <p:ph idx="1"/>
          </p:nvPr>
        </p:nvSpPr>
        <p:spPr/>
        <p:txBody>
          <a:bodyPr/>
          <a:lstStyle/>
          <a:p>
            <a:r>
              <a:rPr lang="en-US" b="1" dirty="0" smtClean="0"/>
              <a:t>Key Action Steps: </a:t>
            </a:r>
            <a:endParaRPr lang="en-US" dirty="0" smtClean="0"/>
          </a:p>
          <a:p>
            <a:pPr marL="517525" lvl="1" indent="-342900"/>
            <a:r>
              <a:rPr lang="en-US" dirty="0" smtClean="0"/>
              <a:t>Schedule at least </a:t>
            </a:r>
            <a:r>
              <a:rPr lang="en-US" u="sng" dirty="0" smtClean="0"/>
              <a:t>20 minutes </a:t>
            </a:r>
            <a:r>
              <a:rPr lang="en-US" dirty="0" smtClean="0"/>
              <a:t>to complete survey</a:t>
            </a:r>
          </a:p>
          <a:p>
            <a:pPr marL="517525" lvl="1" indent="-342900"/>
            <a:r>
              <a:rPr lang="en-US" dirty="0" smtClean="0"/>
              <a:t>Introduce survey: emphasize it is not a test; we want to gather information to improve future courses</a:t>
            </a:r>
          </a:p>
        </p:txBody>
      </p:sp>
      <p:pic>
        <p:nvPicPr>
          <p:cNvPr id="5" name="Slide 15">
            <a:hlinkClick r:id="" action="ppaction://media"/>
          </p:cNvPr>
          <p:cNvPicPr>
            <a:picLocks noChangeAspect="1"/>
          </p:cNvPicPr>
          <p:nvPr>
            <a:audioFile r:link="rId1"/>
            <p:extLst>
              <p:ext uri="{DAA4B4D4-6D71-4841-9C94-3DE7FCFB9230}">
                <p14:media xmlns:p14="http://schemas.microsoft.com/office/powerpoint/2010/main" r:embed="rId2">
                  <p14:trim st="530"/>
                </p14:media>
              </p:ext>
            </p:extLst>
          </p:nvPr>
        </p:nvPicPr>
        <p:blipFill>
          <a:blip r:embed="rId5"/>
          <a:stretch>
            <a:fillRect/>
          </a:stretch>
        </p:blipFill>
        <p:spPr>
          <a:xfrm>
            <a:off x="8686800" y="6333392"/>
            <a:ext cx="287215" cy="287215"/>
          </a:xfrm>
          <a:prstGeom prst="rect">
            <a:avLst/>
          </a:prstGeom>
        </p:spPr>
      </p:pic>
    </p:spTree>
    <p:extLst>
      <p:ext uri="{BB962C8B-B14F-4D97-AF65-F5344CB8AC3E}">
        <p14:creationId xmlns:p14="http://schemas.microsoft.com/office/powerpoint/2010/main" val="36157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a:t>
            </a:r>
            <a:endParaRPr lang="en-US" dirty="0"/>
          </a:p>
        </p:txBody>
      </p:sp>
      <p:sp>
        <p:nvSpPr>
          <p:cNvPr id="3" name="Content Placeholder 2"/>
          <p:cNvSpPr>
            <a:spLocks noGrp="1"/>
          </p:cNvSpPr>
          <p:nvPr>
            <p:ph idx="1"/>
          </p:nvPr>
        </p:nvSpPr>
        <p:spPr/>
        <p:txBody>
          <a:bodyPr/>
          <a:lstStyle/>
          <a:p>
            <a:pPr marL="517525" lvl="1" indent="-342900"/>
            <a:r>
              <a:rPr lang="en-US" dirty="0" smtClean="0"/>
              <a:t>Make a favorite recipe </a:t>
            </a:r>
          </a:p>
          <a:p>
            <a:pPr marL="517525" lvl="1" indent="-342900"/>
            <a:r>
              <a:rPr lang="en-US" dirty="0" smtClean="0"/>
              <a:t>Hand out participant books</a:t>
            </a:r>
          </a:p>
          <a:p>
            <a:pPr marL="517525" lvl="1" indent="-342900"/>
            <a:r>
              <a:rPr lang="en-US" dirty="0" smtClean="0"/>
              <a:t>Trivia</a:t>
            </a:r>
          </a:p>
          <a:p>
            <a:pPr lvl="1" indent="0" algn="ctr">
              <a:buNone/>
            </a:pPr>
            <a:r>
              <a:rPr lang="en-US" sz="2800" b="1" i="1" dirty="0" smtClean="0"/>
              <a:t>Celebrate! </a:t>
            </a:r>
          </a:p>
        </p:txBody>
      </p:sp>
      <p:pic>
        <p:nvPicPr>
          <p:cNvPr id="4" name="Picture 3" descr="CWS graduation hat toss.jpeg"/>
          <p:cNvPicPr>
            <a:picLocks noChangeAspect="1"/>
          </p:cNvPicPr>
          <p:nvPr/>
        </p:nvPicPr>
        <p:blipFill>
          <a:blip r:embed="rId5" cstate="print"/>
          <a:stretch>
            <a:fillRect/>
          </a:stretch>
        </p:blipFill>
        <p:spPr>
          <a:xfrm rot="20460142">
            <a:off x="2202820" y="2781299"/>
            <a:ext cx="2336800" cy="1752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8429">
            <a:off x="2088854" y="4545338"/>
            <a:ext cx="2506098" cy="187183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5450" y="3430728"/>
            <a:ext cx="2146300" cy="146216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3273">
            <a:off x="4668922" y="4775288"/>
            <a:ext cx="2187858" cy="164089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81692">
            <a:off x="6500072" y="3006513"/>
            <a:ext cx="2629988" cy="197249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24866">
            <a:off x="6744565" y="4895371"/>
            <a:ext cx="2133600" cy="1600200"/>
          </a:xfrm>
          <a:prstGeom prst="rect">
            <a:avLst/>
          </a:prstGeom>
          <a:ln>
            <a:noFill/>
          </a:ln>
          <a:effectLst>
            <a:outerShdw blurRad="292100" dist="139700" dir="2700000" algn="tl" rotWithShape="0">
              <a:srgbClr val="333333">
                <a:alpha val="65000"/>
              </a:srgbClr>
            </a:outerShdw>
          </a:effectLst>
        </p:spPr>
      </p:pic>
      <p:pic>
        <p:nvPicPr>
          <p:cNvPr id="11" name="module 4 slide 16 gradu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788217" y="6538385"/>
            <a:ext cx="228600" cy="228600"/>
          </a:xfrm>
          <a:prstGeom prst="rect">
            <a:avLst/>
          </a:prstGeom>
        </p:spPr>
      </p:pic>
    </p:spTree>
    <p:extLst>
      <p:ext uri="{BB962C8B-B14F-4D97-AF65-F5344CB8AC3E}">
        <p14:creationId xmlns:p14="http://schemas.microsoft.com/office/powerpoint/2010/main" val="366798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91" fill="hold"/>
                                        <p:tgtEl>
                                          <p:spTgt spid="11"/>
                                        </p:tgtEl>
                                      </p:cBhvr>
                                    </p:cmd>
                                  </p:childTnLst>
                                </p:cTn>
                              </p:par>
                            </p:childTnLst>
                          </p:cTn>
                        </p:par>
                      </p:childTnLst>
                    </p:cTn>
                  </p:par>
                </p:childTnLst>
              </p:cTn>
              <p:nextCondLst>
                <p:cond evt="onClick" delay="0">
                  <p:tgtEl>
                    <p:spTgt spid="11"/>
                  </p:tgtEl>
                </p:cond>
              </p:nextCondLst>
            </p:seq>
            <p:audio>
              <p:cMediaNode vol="10000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Day Responsibilities </a:t>
            </a:r>
            <a:endParaRPr lang="en-US" dirty="0"/>
          </a:p>
        </p:txBody>
      </p:sp>
      <p:sp>
        <p:nvSpPr>
          <p:cNvPr id="3" name="Content Placeholder 2"/>
          <p:cNvSpPr>
            <a:spLocks noGrp="1"/>
          </p:cNvSpPr>
          <p:nvPr>
            <p:ph idx="1"/>
          </p:nvPr>
        </p:nvSpPr>
        <p:spPr/>
        <p:txBody>
          <a:bodyPr>
            <a:normAutofit/>
          </a:bodyPr>
          <a:lstStyle/>
          <a:p>
            <a:r>
              <a:rPr lang="en-US" sz="2400" dirty="0" smtClean="0"/>
              <a:t>At the end of the course, it is essential to thank the team that made it all happen: your volunteers! </a:t>
            </a:r>
          </a:p>
          <a:p>
            <a:pPr marL="517525" lvl="1" indent="-342900"/>
            <a:r>
              <a:rPr lang="en-US" sz="2400" dirty="0" smtClean="0"/>
              <a:t>Conduct a short debrief to get feedback &amp; to learn about volunteer’s experiences</a:t>
            </a:r>
          </a:p>
          <a:p>
            <a:pPr marL="517525" lvl="1" indent="-342900"/>
            <a:r>
              <a:rPr lang="en-US" sz="2400" dirty="0" smtClean="0"/>
              <a:t>Informing them about an upcoming email with a link to an online volunteer survey</a:t>
            </a:r>
          </a:p>
          <a:p>
            <a:pPr marL="517525" lvl="1" indent="-342900"/>
            <a:r>
              <a:rPr lang="en-US" sz="2400" i="1" dirty="0" smtClean="0"/>
              <a:t>Acknowledging your appreciation for their service </a:t>
            </a:r>
            <a:endParaRPr lang="en-US" sz="2400" i="1" dirty="0"/>
          </a:p>
        </p:txBody>
      </p:sp>
      <p:pic>
        <p:nvPicPr>
          <p:cNvPr id="4" name="Picture 6" descr="C:\Users\gdavidson\AppData\Local\Microsoft\Windows\Temporary Internet Files\Content.IE5\VIT3IRJJ\MP91022089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2" t="5484" r="1695"/>
          <a:stretch/>
        </p:blipFill>
        <p:spPr bwMode="auto">
          <a:xfrm>
            <a:off x="3009900" y="4630980"/>
            <a:ext cx="4762500" cy="22460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6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Class </a:t>
            </a:r>
            <a:endParaRPr lang="en-US" dirty="0"/>
          </a:p>
        </p:txBody>
      </p:sp>
      <p:pic>
        <p:nvPicPr>
          <p:cNvPr id="3" name="Slide 18">
            <a:hlinkClick r:id="" action="ppaction://media"/>
          </p:cNvPr>
          <p:cNvPicPr>
            <a:picLocks noChangeAspect="1"/>
          </p:cNvPicPr>
          <p:nvPr>
            <a:audioFile r:link="rId1"/>
            <p:extLst>
              <p:ext uri="{DAA4B4D4-6D71-4841-9C94-3DE7FCFB9230}">
                <p14:media xmlns:p14="http://schemas.microsoft.com/office/powerpoint/2010/main" r:embed="rId2">
                  <p14:trim st="868" end="400"/>
                </p14:media>
              </p:ext>
            </p:extLst>
          </p:nvPr>
        </p:nvPicPr>
        <p:blipFill>
          <a:blip r:embed="rId5"/>
          <a:stretch>
            <a:fillRect/>
          </a:stretch>
        </p:blipFill>
        <p:spPr>
          <a:xfrm>
            <a:off x="8637562" y="6397283"/>
            <a:ext cx="318868" cy="318868"/>
          </a:xfrm>
          <a:prstGeom prst="rect">
            <a:avLst/>
          </a:prstGeom>
        </p:spPr>
      </p:pic>
    </p:spTree>
    <p:extLst>
      <p:ext uri="{BB962C8B-B14F-4D97-AF65-F5344CB8AC3E}">
        <p14:creationId xmlns:p14="http://schemas.microsoft.com/office/powerpoint/2010/main" val="11520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Close-Out</a:t>
            </a:r>
            <a:endParaRPr lang="en-US" dirty="0"/>
          </a:p>
        </p:txBody>
      </p:sp>
      <p:sp>
        <p:nvSpPr>
          <p:cNvPr id="4" name="Content Placeholder 2"/>
          <p:cNvSpPr>
            <a:spLocks noGrp="1"/>
          </p:cNvSpPr>
          <p:nvPr>
            <p:ph idx="1"/>
          </p:nvPr>
        </p:nvSpPr>
        <p:spPr>
          <a:xfrm>
            <a:off x="1981200" y="1600200"/>
            <a:ext cx="6705600" cy="4976446"/>
          </a:xfrm>
        </p:spPr>
        <p:txBody>
          <a:bodyPr rtlCol="0">
            <a:normAutofit/>
          </a:bodyPr>
          <a:lstStyle/>
          <a:p>
            <a:pPr marL="0" lvl="2" indent="0">
              <a:lnSpc>
                <a:spcPct val="120000"/>
              </a:lnSpc>
              <a:spcBef>
                <a:spcPct val="0"/>
              </a:spcBef>
              <a:buClr>
                <a:srgbClr val="7F7F7F"/>
              </a:buClr>
              <a:buSzPct val="80000"/>
              <a:buNone/>
              <a:tabLst>
                <a:tab pos="0" algn="l"/>
              </a:tabLst>
              <a:defRPr/>
            </a:pPr>
            <a:r>
              <a:rPr lang="en-US" sz="3600" dirty="0" smtClean="0">
                <a:solidFill>
                  <a:schemeClr val="tx1"/>
                </a:solidFill>
                <a:latin typeface="+mn-lt"/>
              </a:rPr>
              <a:t>Complete and e-mail to </a:t>
            </a:r>
            <a:r>
              <a:rPr lang="en-US" sz="3600" dirty="0" smtClean="0">
                <a:solidFill>
                  <a:schemeClr val="tx1"/>
                </a:solidFill>
                <a:latin typeface="+mn-lt"/>
                <a:hlinkClick r:id="rId5"/>
              </a:rPr>
              <a:t>cmsatellite@gcfb.org</a:t>
            </a:r>
            <a:r>
              <a:rPr lang="en-US" sz="3600" dirty="0" smtClean="0">
                <a:solidFill>
                  <a:schemeClr val="tx1"/>
                </a:solidFill>
                <a:latin typeface="+mn-lt"/>
              </a:rPr>
              <a:t> within one week of your last class date:</a:t>
            </a:r>
            <a:endParaRPr lang="en-US" sz="3600" b="1" dirty="0" smtClean="0">
              <a:solidFill>
                <a:srgbClr val="006B5E"/>
              </a:solidFill>
              <a:latin typeface="+mn-lt"/>
            </a:endParaRPr>
          </a:p>
          <a:p>
            <a:pPr marL="339725" lvl="2" indent="-339725">
              <a:lnSpc>
                <a:spcPct val="120000"/>
              </a:lnSpc>
              <a:spcBef>
                <a:spcPct val="0"/>
              </a:spcBef>
              <a:buClr>
                <a:srgbClr val="7F7F7F"/>
              </a:buClr>
              <a:buSzPct val="80000"/>
              <a:tabLst>
                <a:tab pos="0" algn="l"/>
              </a:tabLst>
              <a:defRPr/>
            </a:pPr>
            <a:r>
              <a:rPr lang="en-US" sz="3600" dirty="0" smtClean="0">
                <a:solidFill>
                  <a:schemeClr val="tx1"/>
                </a:solidFill>
                <a:latin typeface="+mn-lt"/>
              </a:rPr>
              <a:t>End of Course Reporting Form</a:t>
            </a:r>
          </a:p>
          <a:p>
            <a:pPr marL="339725" lvl="2" indent="-339725">
              <a:lnSpc>
                <a:spcPct val="120000"/>
              </a:lnSpc>
              <a:spcBef>
                <a:spcPct val="0"/>
              </a:spcBef>
              <a:buClr>
                <a:srgbClr val="7F7F7F"/>
              </a:buClr>
              <a:buSzPct val="80000"/>
              <a:tabLst>
                <a:tab pos="0" algn="l"/>
              </a:tabLst>
              <a:defRPr/>
            </a:pPr>
            <a:r>
              <a:rPr lang="en-US" sz="3600" dirty="0" smtClean="0">
                <a:solidFill>
                  <a:schemeClr val="tx1"/>
                </a:solidFill>
                <a:latin typeface="+mn-lt"/>
              </a:rPr>
              <a:t>Attendance Tracking Sheet</a:t>
            </a:r>
          </a:p>
          <a:p>
            <a:pPr marL="339725" lvl="2" indent="-339725">
              <a:lnSpc>
                <a:spcPct val="95000"/>
              </a:lnSpc>
              <a:spcBef>
                <a:spcPct val="0"/>
              </a:spcBef>
              <a:buClr>
                <a:srgbClr val="7F7F7F"/>
              </a:buClr>
              <a:buSzPct val="80000"/>
              <a:tabLst>
                <a:tab pos="0" algn="l"/>
              </a:tabLst>
              <a:defRPr/>
            </a:pPr>
            <a:endParaRPr lang="en-US" sz="3600" dirty="0" smtClean="0">
              <a:solidFill>
                <a:srgbClr val="D2232A"/>
              </a:solidFill>
              <a:latin typeface="+mn-lt"/>
            </a:endParaRPr>
          </a:p>
          <a:p>
            <a:pPr marL="342900" lvl="1" indent="-342900" algn="ctr">
              <a:lnSpc>
                <a:spcPct val="95000"/>
              </a:lnSpc>
              <a:spcBef>
                <a:spcPct val="0"/>
              </a:spcBef>
              <a:buClr>
                <a:srgbClr val="7F7F7F"/>
              </a:buClr>
              <a:buNone/>
              <a:defRPr/>
            </a:pPr>
            <a:r>
              <a:rPr lang="en-US" sz="3600" b="1" dirty="0" smtClean="0">
                <a:solidFill>
                  <a:srgbClr val="006B5E"/>
                </a:solidFill>
                <a:latin typeface="+mn-lt"/>
              </a:rPr>
              <a:t>Start planning your next course!</a:t>
            </a:r>
            <a:endParaRPr sz="3600" dirty="0">
              <a:solidFill>
                <a:srgbClr val="7F7F7F"/>
              </a:solidFill>
            </a:endParaRPr>
          </a:p>
          <a:p>
            <a:pPr eaLnBrk="1" fontAlgn="auto" hangingPunct="1">
              <a:spcAft>
                <a:spcPts val="0"/>
              </a:spcAft>
              <a:buFontTx/>
              <a:buNone/>
              <a:defRPr/>
            </a:pPr>
            <a:endParaRPr lang="en-US" dirty="0" smtClean="0"/>
          </a:p>
        </p:txBody>
      </p:sp>
      <p:pic>
        <p:nvPicPr>
          <p:cNvPr id="3" name="Slide 21">
            <a:hlinkClick r:id="" action="ppaction://media"/>
          </p:cNvPr>
          <p:cNvPicPr>
            <a:picLocks noChangeAspect="1"/>
          </p:cNvPicPr>
          <p:nvPr>
            <a:audioFile r:link="rId1"/>
            <p:extLst>
              <p:ext uri="{DAA4B4D4-6D71-4841-9C94-3DE7FCFB9230}">
                <p14:media xmlns:p14="http://schemas.microsoft.com/office/powerpoint/2010/main" r:embed="rId2">
                  <p14:trim st="359"/>
                </p14:media>
              </p:ext>
            </p:extLst>
          </p:nvPr>
        </p:nvPicPr>
        <p:blipFill>
          <a:blip r:embed="rId6"/>
          <a:stretch>
            <a:fillRect/>
          </a:stretch>
        </p:blipFill>
        <p:spPr>
          <a:xfrm>
            <a:off x="8686800" y="6453554"/>
            <a:ext cx="290732" cy="290732"/>
          </a:xfrm>
          <a:prstGeom prst="rect">
            <a:avLst/>
          </a:prstGeom>
        </p:spPr>
      </p:pic>
    </p:spTree>
    <p:extLst>
      <p:ext uri="{BB962C8B-B14F-4D97-AF65-F5344CB8AC3E}">
        <p14:creationId xmlns:p14="http://schemas.microsoft.com/office/powerpoint/2010/main" val="300639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0057" y="4412343"/>
            <a:ext cx="5283200" cy="1446550"/>
          </a:xfrm>
          <a:prstGeom prst="rect">
            <a:avLst/>
          </a:prstGeom>
          <a:noFill/>
        </p:spPr>
        <p:txBody>
          <a:bodyPr wrap="square" rtlCol="0">
            <a:spAutoFit/>
          </a:bodyPr>
          <a:lstStyle/>
          <a:p>
            <a:pPr algn="ctr"/>
            <a:r>
              <a:rPr lang="en-US" sz="8800" b="1" i="1" dirty="0" smtClean="0">
                <a:ln w="28575">
                  <a:solidFill>
                    <a:srgbClr val="B3A62C"/>
                  </a:solidFill>
                </a:ln>
                <a:solidFill>
                  <a:srgbClr val="006B5E"/>
                </a:solidFill>
                <a:latin typeface="Calibri Light" panose="020F0302020204030204" pitchFamily="34" charset="0"/>
              </a:rPr>
              <a:t>Thank You! </a:t>
            </a:r>
            <a:endParaRPr lang="en-US" sz="8800" b="1" i="1" dirty="0">
              <a:ln w="28575">
                <a:solidFill>
                  <a:srgbClr val="B3A62C"/>
                </a:solidFill>
              </a:ln>
              <a:solidFill>
                <a:srgbClr val="006B5E"/>
              </a:solidFill>
              <a:latin typeface="Calibri Light" panose="020F0302020204030204" pitchFamily="34" charset="0"/>
            </a:endParaRPr>
          </a:p>
        </p:txBody>
      </p:sp>
      <p:pic>
        <p:nvPicPr>
          <p:cNvPr id="4" name="Slide 22">
            <a:hlinkClick r:id="" action="ppaction://media"/>
          </p:cNvPr>
          <p:cNvPicPr>
            <a:picLocks noChangeAspect="1"/>
          </p:cNvPicPr>
          <p:nvPr>
            <a:audioFile r:link="rId1"/>
            <p:extLst>
              <p:ext uri="{DAA4B4D4-6D71-4841-9C94-3DE7FCFB9230}">
                <p14:media xmlns:p14="http://schemas.microsoft.com/office/powerpoint/2010/main" r:embed="rId2">
                  <p14:trim st="261" end="418"/>
                </p14:media>
              </p:ext>
            </p:extLst>
          </p:nvPr>
        </p:nvPicPr>
        <p:blipFill>
          <a:blip r:embed="rId5"/>
          <a:stretch>
            <a:fillRect/>
          </a:stretch>
        </p:blipFill>
        <p:spPr>
          <a:xfrm>
            <a:off x="8584808" y="6414867"/>
            <a:ext cx="315351" cy="315351"/>
          </a:xfrm>
          <a:prstGeom prst="rect">
            <a:avLst/>
          </a:prstGeom>
        </p:spPr>
      </p:pic>
      <p:grpSp>
        <p:nvGrpSpPr>
          <p:cNvPr id="5" name="Group 4"/>
          <p:cNvGrpSpPr/>
          <p:nvPr/>
        </p:nvGrpSpPr>
        <p:grpSpPr>
          <a:xfrm>
            <a:off x="889000" y="241227"/>
            <a:ext cx="7359680" cy="4330773"/>
            <a:chOff x="889000" y="241227"/>
            <a:chExt cx="7359680" cy="4330773"/>
          </a:xfrm>
        </p:grpSpPr>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96412" y="241227"/>
              <a:ext cx="2616708" cy="2115413"/>
            </a:xfrm>
            <a:prstGeom prst="rect">
              <a:avLst/>
            </a:prstGeom>
          </p:spPr>
        </p:pic>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76239" y="2575288"/>
              <a:ext cx="1457053" cy="1942737"/>
            </a:xfrm>
            <a:prstGeom prst="rect">
              <a:avLst/>
            </a:prstGeom>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9000" y="2590800"/>
              <a:ext cx="2641600" cy="19812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39034" y="2614765"/>
              <a:ext cx="2609646" cy="1957235"/>
            </a:xfrm>
            <a:prstGeom prst="rect">
              <a:avLst/>
            </a:prstGeom>
          </p:spPr>
        </p:pic>
      </p:grpSp>
    </p:spTree>
    <p:extLst>
      <p:ext uri="{BB962C8B-B14F-4D97-AF65-F5344CB8AC3E}">
        <p14:creationId xmlns:p14="http://schemas.microsoft.com/office/powerpoint/2010/main" val="247903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Contents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First Class</a:t>
            </a:r>
          </a:p>
          <a:p>
            <a:pPr marL="457200" indent="-457200">
              <a:buFont typeface="+mj-lt"/>
              <a:buAutoNum type="arabicPeriod"/>
            </a:pPr>
            <a:r>
              <a:rPr lang="en-US" sz="2400" dirty="0" smtClean="0"/>
              <a:t>Ongoing Reporting</a:t>
            </a:r>
          </a:p>
          <a:p>
            <a:pPr marL="457200" indent="-457200">
              <a:buFont typeface="+mj-lt"/>
              <a:buAutoNum type="arabicPeriod"/>
            </a:pPr>
            <a:r>
              <a:rPr lang="en-US" sz="2400" dirty="0" smtClean="0"/>
              <a:t>Last Class</a:t>
            </a:r>
          </a:p>
          <a:p>
            <a:pPr marL="457200" indent="-457200">
              <a:buFont typeface="+mj-lt"/>
              <a:buAutoNum type="arabicPeriod"/>
            </a:pPr>
            <a:r>
              <a:rPr lang="en-US" sz="2400" dirty="0" smtClean="0"/>
              <a:t>After Class Reporting and Evaluation </a:t>
            </a:r>
            <a:endParaRPr lang="en-US" sz="2400" dirty="0"/>
          </a:p>
        </p:txBody>
      </p:sp>
    </p:spTree>
    <p:extLst>
      <p:ext uri="{BB962C8B-B14F-4D97-AF65-F5344CB8AC3E}">
        <p14:creationId xmlns:p14="http://schemas.microsoft.com/office/powerpoint/2010/main" val="1051656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Class </a:t>
            </a:r>
            <a:endParaRPr lang="en-US" dirty="0"/>
          </a:p>
        </p:txBody>
      </p:sp>
      <p:pic>
        <p:nvPicPr>
          <p:cNvPr id="3" name="Slide 3">
            <a:hlinkClick r:id="" action="ppaction://media"/>
          </p:cNvPr>
          <p:cNvPicPr>
            <a:picLocks noChangeAspect="1"/>
          </p:cNvPicPr>
          <p:nvPr>
            <a:audioFile r:link="rId1"/>
            <p:extLst>
              <p:ext uri="{DAA4B4D4-6D71-4841-9C94-3DE7FCFB9230}">
                <p14:media xmlns:p14="http://schemas.microsoft.com/office/powerpoint/2010/main" r:embed="rId2">
                  <p14:trim st="749"/>
                </p14:media>
              </p:ext>
            </p:extLst>
          </p:nvPr>
        </p:nvPicPr>
        <p:blipFill>
          <a:blip r:embed="rId5"/>
          <a:stretch>
            <a:fillRect/>
          </a:stretch>
        </p:blipFill>
        <p:spPr>
          <a:xfrm>
            <a:off x="8581292" y="6326943"/>
            <a:ext cx="347003" cy="347003"/>
          </a:xfrm>
          <a:prstGeom prst="rect">
            <a:avLst/>
          </a:prstGeom>
        </p:spPr>
      </p:pic>
    </p:spTree>
    <p:extLst>
      <p:ext uri="{BB962C8B-B14F-4D97-AF65-F5344CB8AC3E}">
        <p14:creationId xmlns:p14="http://schemas.microsoft.com/office/powerpoint/2010/main" val="3554896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636"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Day Survey Administration </a:t>
            </a:r>
            <a:endParaRPr lang="en-US" dirty="0"/>
          </a:p>
        </p:txBody>
      </p:sp>
      <p:sp>
        <p:nvSpPr>
          <p:cNvPr id="3" name="Content Placeholder 2"/>
          <p:cNvSpPr>
            <a:spLocks noGrp="1"/>
          </p:cNvSpPr>
          <p:nvPr>
            <p:ph idx="1"/>
          </p:nvPr>
        </p:nvSpPr>
        <p:spPr>
          <a:xfrm>
            <a:off x="1981200" y="1600200"/>
            <a:ext cx="6705600" cy="4717473"/>
          </a:xfrm>
        </p:spPr>
        <p:txBody>
          <a:bodyPr>
            <a:normAutofit/>
          </a:bodyPr>
          <a:lstStyle/>
          <a:p>
            <a:r>
              <a:rPr lang="en-US" sz="2400" b="1" dirty="0" smtClean="0"/>
              <a:t>Participants Should…</a:t>
            </a:r>
          </a:p>
          <a:p>
            <a:pPr marL="342900" indent="-342900">
              <a:buFont typeface="Arial" panose="020B0604020202020204" pitchFamily="34" charset="0"/>
              <a:buChar char="•"/>
            </a:pPr>
            <a:r>
              <a:rPr lang="en-US" sz="2400" dirty="0" smtClean="0"/>
              <a:t>Complete the waiver and pre-course e-survey</a:t>
            </a:r>
          </a:p>
          <a:p>
            <a:endParaRPr lang="en-US" sz="2400" b="1" dirty="0" smtClean="0"/>
          </a:p>
          <a:p>
            <a:r>
              <a:rPr lang="en-US" sz="2400" b="1" dirty="0" smtClean="0"/>
              <a:t>Coordinator Should…</a:t>
            </a:r>
            <a:endParaRPr lang="en-US" sz="2400" dirty="0" smtClean="0"/>
          </a:p>
          <a:p>
            <a:pPr marL="342900" indent="-342900">
              <a:buFont typeface="Arial" panose="020B0604020202020204" pitchFamily="34" charset="0"/>
              <a:buChar char="•"/>
            </a:pPr>
            <a:r>
              <a:rPr lang="en-US" sz="2400" dirty="0" smtClean="0"/>
              <a:t>Assure that the participants’ responses are </a:t>
            </a:r>
            <a:r>
              <a:rPr lang="en-US" sz="2400" i="1" dirty="0" smtClean="0"/>
              <a:t>confidential</a:t>
            </a:r>
            <a:r>
              <a:rPr lang="en-US" sz="2400" dirty="0" smtClean="0"/>
              <a:t> </a:t>
            </a:r>
          </a:p>
          <a:p>
            <a:pPr marL="342900" indent="-342900">
              <a:buFont typeface="Arial" panose="020B0604020202020204" pitchFamily="34" charset="0"/>
              <a:buChar char="•"/>
            </a:pPr>
            <a:r>
              <a:rPr lang="en-US" sz="2400" dirty="0" smtClean="0"/>
              <a:t>Explain that </a:t>
            </a:r>
            <a:r>
              <a:rPr lang="en-US" sz="2400" i="1" dirty="0" smtClean="0"/>
              <a:t>contact information </a:t>
            </a:r>
            <a:r>
              <a:rPr lang="en-US" sz="2400" dirty="0" smtClean="0"/>
              <a:t>is requested to keep participants informed about events after the course is over – but it is </a:t>
            </a:r>
            <a:r>
              <a:rPr lang="en-US" sz="2400" b="1" dirty="0" smtClean="0"/>
              <a:t>not required</a:t>
            </a:r>
          </a:p>
          <a:p>
            <a:pPr marL="342900" indent="-342900">
              <a:buFont typeface="Arial" panose="020B0604020202020204" pitchFamily="34" charset="0"/>
              <a:buChar char="•"/>
            </a:pPr>
            <a:r>
              <a:rPr lang="en-US" sz="2400" b="1" dirty="0" smtClean="0"/>
              <a:t>Zip code is REQUIRED</a:t>
            </a:r>
            <a:endParaRPr lang="en-US" sz="2400" dirty="0" smtClean="0"/>
          </a:p>
        </p:txBody>
      </p:sp>
      <p:pic>
        <p:nvPicPr>
          <p:cNvPr id="5" name="module 4 slide 6 first day survey admi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9200" y="6553200"/>
            <a:ext cx="304800" cy="304800"/>
          </a:xfrm>
          <a:prstGeom prst="rect">
            <a:avLst/>
          </a:prstGeom>
        </p:spPr>
      </p:pic>
    </p:spTree>
    <p:extLst>
      <p:ext uri="{BB962C8B-B14F-4D97-AF65-F5344CB8AC3E}">
        <p14:creationId xmlns:p14="http://schemas.microsoft.com/office/powerpoint/2010/main" val="378310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18" fill="hold"/>
                                        <p:tgtEl>
                                          <p:spTgt spid="5"/>
                                        </p:tgtEl>
                                      </p:cBhvr>
                                    </p:cmd>
                                  </p:childTnLst>
                                </p:cTn>
                              </p:par>
                            </p:childTnLst>
                          </p:cTn>
                        </p:par>
                      </p:childTnLst>
                    </p:cTn>
                  </p:par>
                </p:childTnLst>
              </p:cTn>
              <p:nextCondLst>
                <p:cond evt="onClick" delay="0">
                  <p:tgtEl>
                    <p:spTgt spid="5"/>
                  </p:tgtEl>
                </p:cond>
              </p:nextCondLst>
            </p:seq>
            <p:audio>
              <p:cMediaNode vol="93939">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Closer Look: </a:t>
            </a:r>
            <a:r>
              <a:rPr lang="en-US" dirty="0" smtClean="0"/>
              <a:t>Demographic Information</a:t>
            </a:r>
            <a:endParaRPr lang="en-US" dirty="0"/>
          </a:p>
        </p:txBody>
      </p:sp>
      <p:sp>
        <p:nvSpPr>
          <p:cNvPr id="3" name="Content Placeholder 2"/>
          <p:cNvSpPr>
            <a:spLocks noGrp="1"/>
          </p:cNvSpPr>
          <p:nvPr>
            <p:ph idx="1"/>
          </p:nvPr>
        </p:nvSpPr>
        <p:spPr/>
        <p:txBody>
          <a:bodyPr/>
          <a:lstStyle/>
          <a:p>
            <a:r>
              <a:rPr lang="en-US" dirty="0" smtClean="0"/>
              <a:t>There are a couple aspects of the e-survey demographic page regarding the </a:t>
            </a:r>
            <a:r>
              <a:rPr lang="en-US" b="1" dirty="0" smtClean="0"/>
              <a:t>Hispanic/Latino Ethnicity</a:t>
            </a:r>
            <a:r>
              <a:rPr lang="en-US" dirty="0" smtClean="0"/>
              <a:t> that some participants find a little confusing: </a:t>
            </a:r>
          </a:p>
          <a:p>
            <a:pPr marL="517525" lvl="1" indent="-342900"/>
            <a:r>
              <a:rPr lang="en-US" dirty="0" smtClean="0"/>
              <a:t>Questions are asked separately to comply with reporting requirements of federal funders (e.g. SNAP-</a:t>
            </a:r>
            <a:r>
              <a:rPr lang="en-US" dirty="0" err="1" smtClean="0"/>
              <a:t>ed</a:t>
            </a:r>
            <a:r>
              <a:rPr lang="en-US" dirty="0" smtClean="0"/>
              <a:t>)</a:t>
            </a:r>
          </a:p>
          <a:p>
            <a:pPr marL="517525" lvl="1" indent="-342900"/>
            <a:r>
              <a:rPr lang="en-US" dirty="0" smtClean="0"/>
              <a:t>Participants should answer </a:t>
            </a:r>
            <a:r>
              <a:rPr lang="en-US" b="1" dirty="0" smtClean="0"/>
              <a:t>both</a:t>
            </a:r>
            <a:r>
              <a:rPr lang="en-US" dirty="0" smtClean="0"/>
              <a:t> questions </a:t>
            </a:r>
            <a:endParaRPr lang="en-US" dirty="0"/>
          </a:p>
        </p:txBody>
      </p:sp>
      <p:pic>
        <p:nvPicPr>
          <p:cNvPr id="4" name="Picture 2"/>
          <p:cNvPicPr>
            <a:picLocks noChangeAspect="1" noChangeArrowheads="1"/>
          </p:cNvPicPr>
          <p:nvPr/>
        </p:nvPicPr>
        <p:blipFill>
          <a:blip r:embed="rId5" cstate="print"/>
          <a:srcRect l="50380" t="38947" r="3586" b="32060"/>
          <a:stretch>
            <a:fillRect/>
          </a:stretch>
        </p:blipFill>
        <p:spPr bwMode="auto">
          <a:xfrm>
            <a:off x="3768725" y="3886200"/>
            <a:ext cx="3546475" cy="2665413"/>
          </a:xfrm>
          <a:prstGeom prst="rect">
            <a:avLst/>
          </a:prstGeom>
          <a:noFill/>
          <a:ln w="9525">
            <a:noFill/>
            <a:miter lim="800000"/>
            <a:headEnd/>
            <a:tailEnd/>
          </a:ln>
        </p:spPr>
      </p:pic>
      <p:pic>
        <p:nvPicPr>
          <p:cNvPr id="5"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92308" y="6479827"/>
            <a:ext cx="249080" cy="249080"/>
          </a:xfrm>
          <a:prstGeom prst="rect">
            <a:avLst/>
          </a:prstGeom>
        </p:spPr>
      </p:pic>
    </p:spTree>
    <p:extLst>
      <p:ext uri="{BB962C8B-B14F-4D97-AF65-F5344CB8AC3E}">
        <p14:creationId xmlns:p14="http://schemas.microsoft.com/office/powerpoint/2010/main" val="1142580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303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Closer Look: Demographic Information</a:t>
            </a:r>
            <a:endParaRPr lang="en-US" dirty="0"/>
          </a:p>
        </p:txBody>
      </p:sp>
      <p:sp>
        <p:nvSpPr>
          <p:cNvPr id="3" name="Content Placeholder 2"/>
          <p:cNvSpPr>
            <a:spLocks noGrp="1"/>
          </p:cNvSpPr>
          <p:nvPr>
            <p:ph idx="1"/>
          </p:nvPr>
        </p:nvSpPr>
        <p:spPr/>
        <p:txBody>
          <a:bodyPr/>
          <a:lstStyle/>
          <a:p>
            <a:r>
              <a:rPr lang="en-US" dirty="0" smtClean="0"/>
              <a:t>Another part that can be confusing is providing the </a:t>
            </a:r>
            <a:r>
              <a:rPr lang="en-US" b="1" dirty="0" smtClean="0"/>
              <a:t>number of people in their household.</a:t>
            </a:r>
            <a:endParaRPr lang="en-US" dirty="0" smtClean="0"/>
          </a:p>
          <a:p>
            <a:pPr marL="517525" lvl="1" indent="-342900"/>
            <a:r>
              <a:rPr lang="en-US" dirty="0" smtClean="0"/>
              <a:t>Can be confusing to participants living in a shelter or transitional living facility</a:t>
            </a:r>
          </a:p>
          <a:p>
            <a:pPr marL="517525" lvl="1" indent="-342900"/>
            <a:r>
              <a:rPr lang="en-US" dirty="0" smtClean="0"/>
              <a:t>Refers to family members and dependents living in the same house as the participant</a:t>
            </a:r>
          </a:p>
          <a:p>
            <a:pPr marL="517525" lvl="1" indent="-342900"/>
            <a:r>
              <a:rPr lang="en-US" dirty="0" smtClean="0"/>
              <a:t>Intention is to understand the number of people who will be affected by participating with Cooking Matters </a:t>
            </a:r>
            <a:endParaRPr lang="en-US" dirty="0"/>
          </a:p>
        </p:txBody>
      </p:sp>
      <p:pic>
        <p:nvPicPr>
          <p:cNvPr id="4" name="Picture 2"/>
          <p:cNvPicPr>
            <a:picLocks noChangeAspect="1" noChangeArrowheads="1"/>
          </p:cNvPicPr>
          <p:nvPr/>
        </p:nvPicPr>
        <p:blipFill>
          <a:blip r:embed="rId5" cstate="print"/>
          <a:srcRect l="2132" t="68939" r="50471" b="18922"/>
          <a:stretch>
            <a:fillRect/>
          </a:stretch>
        </p:blipFill>
        <p:spPr bwMode="auto">
          <a:xfrm>
            <a:off x="3581400" y="4724400"/>
            <a:ext cx="3530600" cy="1079500"/>
          </a:xfrm>
          <a:prstGeom prst="rect">
            <a:avLst/>
          </a:prstGeom>
          <a:noFill/>
          <a:ln w="9525">
            <a:noFill/>
            <a:miter lim="800000"/>
            <a:headEnd/>
            <a:tailEnd/>
          </a:ln>
        </p:spPr>
      </p:pic>
      <p:pic>
        <p:nvPicPr>
          <p:cNvPr id="5" name="Slide 8">
            <a:hlinkClick r:id="" action="ppaction://media"/>
          </p:cNvPr>
          <p:cNvPicPr>
            <a:picLocks noChangeAspect="1"/>
          </p:cNvPicPr>
          <p:nvPr>
            <a:audioFile r:link="rId1"/>
            <p:extLst>
              <p:ext uri="{DAA4B4D4-6D71-4841-9C94-3DE7FCFB9230}">
                <p14:media xmlns:p14="http://schemas.microsoft.com/office/powerpoint/2010/main" r:embed="rId2">
                  <p14:trim st="272"/>
                </p14:media>
              </p:ext>
            </p:extLst>
          </p:nvPr>
        </p:nvPicPr>
        <p:blipFill>
          <a:blip r:embed="rId6"/>
          <a:stretch>
            <a:fillRect/>
          </a:stretch>
        </p:blipFill>
        <p:spPr>
          <a:xfrm>
            <a:off x="8686800" y="6400799"/>
            <a:ext cx="266114" cy="266114"/>
          </a:xfrm>
          <a:prstGeom prst="rect">
            <a:avLst/>
          </a:prstGeom>
        </p:spPr>
      </p:pic>
    </p:spTree>
    <p:extLst>
      <p:ext uri="{BB962C8B-B14F-4D97-AF65-F5344CB8AC3E}">
        <p14:creationId xmlns:p14="http://schemas.microsoft.com/office/powerpoint/2010/main" val="84859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Course Coordinator and Volunteer’s Roles </a:t>
            </a:r>
            <a:endParaRPr lang="en-US" dirty="0"/>
          </a:p>
        </p:txBody>
      </p:sp>
      <p:sp>
        <p:nvSpPr>
          <p:cNvPr id="3" name="Content Placeholder 2"/>
          <p:cNvSpPr>
            <a:spLocks noGrp="1"/>
          </p:cNvSpPr>
          <p:nvPr>
            <p:ph idx="1"/>
          </p:nvPr>
        </p:nvSpPr>
        <p:spPr/>
        <p:txBody>
          <a:bodyPr>
            <a:noAutofit/>
          </a:bodyPr>
          <a:lstStyle/>
          <a:p>
            <a:r>
              <a:rPr lang="en-US" sz="2400" dirty="0" smtClean="0"/>
              <a:t>Volunteer’s </a:t>
            </a:r>
            <a:r>
              <a:rPr lang="en-US" sz="2400" b="1" dirty="0" smtClean="0"/>
              <a:t>first class responsibilities</a:t>
            </a:r>
            <a:r>
              <a:rPr lang="en-US" sz="2400" dirty="0" smtClean="0"/>
              <a:t> include: </a:t>
            </a:r>
          </a:p>
          <a:p>
            <a:pPr marL="517525" lvl="1" indent="-342900"/>
            <a:r>
              <a:rPr lang="en-US" sz="2400" dirty="0" smtClean="0"/>
              <a:t>Creating a welcoming atmosphere</a:t>
            </a:r>
          </a:p>
          <a:p>
            <a:pPr marL="517525" lvl="1" indent="-342900"/>
            <a:r>
              <a:rPr lang="en-US" sz="2400" dirty="0" smtClean="0"/>
              <a:t>Helping to lead introductions</a:t>
            </a:r>
          </a:p>
          <a:p>
            <a:pPr marL="517525" lvl="1" indent="-342900"/>
            <a:r>
              <a:rPr lang="en-US" sz="2400" dirty="0" smtClean="0"/>
              <a:t>Helping to set a code of conduct</a:t>
            </a:r>
          </a:p>
          <a:p>
            <a:pPr marL="517525" lvl="1" indent="-342900"/>
            <a:r>
              <a:rPr lang="en-US" sz="2400" dirty="0" smtClean="0"/>
              <a:t>Stressing attendance</a:t>
            </a:r>
          </a:p>
          <a:p>
            <a:pPr marL="517525" lvl="1" indent="-342900"/>
            <a:r>
              <a:rPr lang="en-US" sz="2400" dirty="0" smtClean="0"/>
              <a:t>Emphasizing kitchen safety</a:t>
            </a:r>
          </a:p>
          <a:p>
            <a:pPr marL="517525" lvl="1" indent="-342900"/>
            <a:r>
              <a:rPr lang="en-US" sz="2400" dirty="0" smtClean="0"/>
              <a:t>Keeping class running smoothly</a:t>
            </a:r>
          </a:p>
          <a:p>
            <a:pPr marL="517525" lvl="1" indent="-342900"/>
            <a:r>
              <a:rPr lang="en-US" sz="2400" dirty="0" smtClean="0"/>
              <a:t>Reviewing with volunteers after class </a:t>
            </a:r>
            <a:endParaRPr lang="en-US" sz="2400" dirty="0"/>
          </a:p>
        </p:txBody>
      </p:sp>
    </p:spTree>
    <p:extLst>
      <p:ext uri="{BB962C8B-B14F-4D97-AF65-F5344CB8AC3E}">
        <p14:creationId xmlns:p14="http://schemas.microsoft.com/office/powerpoint/2010/main" val="203579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Support </a:t>
            </a:r>
            <a:endParaRPr lang="en-US" dirty="0"/>
          </a:p>
        </p:txBody>
      </p:sp>
      <p:pic>
        <p:nvPicPr>
          <p:cNvPr id="3" name="Slide 10">
            <a:hlinkClick r:id="" action="ppaction://media"/>
          </p:cNvPr>
          <p:cNvPicPr>
            <a:picLocks noChangeAspect="1"/>
          </p:cNvPicPr>
          <p:nvPr>
            <a:audioFile r:link="rId1"/>
            <p:extLst>
              <p:ext uri="{DAA4B4D4-6D71-4841-9C94-3DE7FCFB9230}">
                <p14:media xmlns:p14="http://schemas.microsoft.com/office/powerpoint/2010/main" r:embed="rId2">
                  <p14:trim st="299" end="84"/>
                </p14:media>
              </p:ext>
            </p:extLst>
          </p:nvPr>
        </p:nvPicPr>
        <p:blipFill>
          <a:blip r:embed="rId5"/>
          <a:stretch>
            <a:fillRect/>
          </a:stretch>
        </p:blipFill>
        <p:spPr>
          <a:xfrm>
            <a:off x="8641079" y="6414867"/>
            <a:ext cx="315351" cy="315351"/>
          </a:xfrm>
          <a:prstGeom prst="rect">
            <a:avLst/>
          </a:prstGeom>
        </p:spPr>
      </p:pic>
    </p:spTree>
    <p:extLst>
      <p:ext uri="{BB962C8B-B14F-4D97-AF65-F5344CB8AC3E}">
        <p14:creationId xmlns:p14="http://schemas.microsoft.com/office/powerpoint/2010/main" val="156190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Teams’ Role </a:t>
            </a:r>
            <a:endParaRPr lang="en-US" dirty="0"/>
          </a:p>
        </p:txBody>
      </p:sp>
      <p:sp>
        <p:nvSpPr>
          <p:cNvPr id="3" name="Content Placeholder 2"/>
          <p:cNvSpPr>
            <a:spLocks noGrp="1"/>
          </p:cNvSpPr>
          <p:nvPr>
            <p:ph idx="1"/>
          </p:nvPr>
        </p:nvSpPr>
        <p:spPr>
          <a:xfrm>
            <a:off x="1981200" y="1600200"/>
            <a:ext cx="6705600" cy="5101882"/>
          </a:xfrm>
        </p:spPr>
        <p:txBody>
          <a:bodyPr>
            <a:noAutofit/>
          </a:bodyPr>
          <a:lstStyle/>
          <a:p>
            <a:r>
              <a:rPr lang="en-US" sz="2400" dirty="0" smtClean="0"/>
              <a:t>The course team’s responsibilities throughout the course includes: </a:t>
            </a:r>
          </a:p>
          <a:p>
            <a:pPr marL="517525" lvl="1" indent="-342900"/>
            <a:r>
              <a:rPr lang="en-US" sz="2400" dirty="0" smtClean="0"/>
              <a:t>Troubleshooting and coaching</a:t>
            </a:r>
          </a:p>
          <a:p>
            <a:pPr marL="517525" lvl="1" indent="-342900"/>
            <a:r>
              <a:rPr lang="en-US" sz="2400" dirty="0" smtClean="0"/>
              <a:t>Helping to set an appropriate instruction plan</a:t>
            </a:r>
          </a:p>
          <a:p>
            <a:pPr marL="517525" lvl="1" indent="-342900"/>
            <a:r>
              <a:rPr lang="en-US" sz="2400" dirty="0" smtClean="0"/>
              <a:t>Providing support by relating to participants</a:t>
            </a:r>
          </a:p>
          <a:p>
            <a:pPr marL="517525" lvl="1" indent="-342900"/>
            <a:r>
              <a:rPr lang="en-US" sz="2400" dirty="0" smtClean="0"/>
              <a:t>Facilitating working together and team-teaching</a:t>
            </a:r>
          </a:p>
          <a:p>
            <a:pPr marL="517525" lvl="1" indent="-342900"/>
            <a:r>
              <a:rPr lang="en-US" sz="2400" dirty="0" smtClean="0"/>
              <a:t>Assisting in class with time management</a:t>
            </a:r>
          </a:p>
          <a:p>
            <a:pPr marL="517525" lvl="1" indent="-342900"/>
            <a:r>
              <a:rPr lang="en-US" sz="2400" dirty="0" smtClean="0"/>
              <a:t>Ensure Gold Standards are met</a:t>
            </a:r>
          </a:p>
          <a:p>
            <a:pPr marL="517525" lvl="1" indent="-342900"/>
            <a:r>
              <a:rPr lang="en-US" sz="2400" dirty="0" smtClean="0"/>
              <a:t>Documenting the course – taking pictures and listening for participant quotes </a:t>
            </a:r>
            <a:endParaRPr lang="en-US" sz="2400" dirty="0"/>
          </a:p>
        </p:txBody>
      </p:sp>
      <p:pic>
        <p:nvPicPr>
          <p:cNvPr id="4" name="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86800" y="6400799"/>
            <a:ext cx="301283" cy="301283"/>
          </a:xfrm>
          <a:prstGeom prst="rect">
            <a:avLst/>
          </a:prstGeom>
        </p:spPr>
      </p:pic>
    </p:spTree>
    <p:extLst>
      <p:ext uri="{BB962C8B-B14F-4D97-AF65-F5344CB8AC3E}">
        <p14:creationId xmlns:p14="http://schemas.microsoft.com/office/powerpoint/2010/main" val="1694039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636"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IFFS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FS Theme" id="{4EA44B1A-575F-4F71-A4BA-54F6DC820FBF}" vid="{AD34CE8A-E97C-4AEF-8491-395648A3DA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0B09D77EC6544978AA3F2FF985997" ma:contentTypeVersion="1" ma:contentTypeDescription="Create a new document." ma:contentTypeScope="" ma:versionID="0a59076ab54e43e2059b75bdf2ae2af6">
  <xsd:schema xmlns:xsd="http://www.w3.org/2001/XMLSchema" xmlns:xs="http://www.w3.org/2001/XMLSchema" xmlns:p="http://schemas.microsoft.com/office/2006/metadata/properties" xmlns:ns3="55e4858d-0e77-43bc-8fd3-80028b3ac16d" targetNamespace="http://schemas.microsoft.com/office/2006/metadata/properties" ma:root="true" ma:fieldsID="95295ec180a4ccf401d3632e0ea75293" ns3:_="">
    <xsd:import namespace="55e4858d-0e77-43bc-8fd3-80028b3ac16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4858d-0e77-43bc-8fd3-80028b3ac1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504A0-9095-485B-A2A7-99744840C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4858d-0e77-43bc-8fd3-80028b3ac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1B299-6A9A-4E07-BDBC-C2EE6B11BD65}">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55e4858d-0e77-43bc-8fd3-80028b3ac16d"/>
  </ds:schemaRefs>
</ds:datastoreItem>
</file>

<file path=customXml/itemProps3.xml><?xml version="1.0" encoding="utf-8"?>
<ds:datastoreItem xmlns:ds="http://schemas.openxmlformats.org/officeDocument/2006/customXml" ds:itemID="{044BCBFF-001B-4DEA-BB51-4C7D9E6E86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IFFS Theme</Template>
  <TotalTime>7878</TotalTime>
  <Words>1970</Words>
  <Application>Microsoft Office PowerPoint</Application>
  <PresentationFormat>On-screen Show (4:3)</PresentationFormat>
  <Paragraphs>133</Paragraphs>
  <Slides>16</Slides>
  <Notes>16</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IFFS Theme</vt:lpstr>
      <vt:lpstr>PowerPoint Presentation</vt:lpstr>
      <vt:lpstr>Module 4 Contents </vt:lpstr>
      <vt:lpstr>First Class </vt:lpstr>
      <vt:lpstr>First Day Survey Administration </vt:lpstr>
      <vt:lpstr>Closer Look: Demographic Information</vt:lpstr>
      <vt:lpstr>Closer Look: Demographic Information</vt:lpstr>
      <vt:lpstr>Course Coordinator and Volunteer’s Roles </vt:lpstr>
      <vt:lpstr>Ongoing Support </vt:lpstr>
      <vt:lpstr>Course Teams’ Role </vt:lpstr>
      <vt:lpstr>Last Class – Graduation! </vt:lpstr>
      <vt:lpstr>Survey Administration </vt:lpstr>
      <vt:lpstr>Graduation! </vt:lpstr>
      <vt:lpstr>Final Day Responsibilities </vt:lpstr>
      <vt:lpstr>After Class </vt:lpstr>
      <vt:lpstr>Course Close-Out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Dovico, Kelsey</cp:lastModifiedBy>
  <cp:revision>40</cp:revision>
  <dcterms:created xsi:type="dcterms:W3CDTF">2014-07-21T17:55:10Z</dcterms:created>
  <dcterms:modified xsi:type="dcterms:W3CDTF">2017-07-20T13:21:28Z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0x010100F030B09D77EC6544978AA3F2FF985997</vt:lpwstr>
  </property>
</Properties>
</file>