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360" r:id="rId2"/>
    <p:sldId id="305" r:id="rId3"/>
    <p:sldId id="308" r:id="rId4"/>
    <p:sldId id="374" r:id="rId5"/>
    <p:sldId id="349" r:id="rId6"/>
    <p:sldId id="375" r:id="rId7"/>
    <p:sldId id="282"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22" clrIdx="0">
    <p:extLst>
      <p:ext uri="{19B8F6BF-5375-455C-9EA6-DF929625EA0E}">
        <p15:presenceInfo xmlns:p15="http://schemas.microsoft.com/office/powerpoint/2012/main" userId="S-1-5-21-3888808960-4246117648-3153288409-2130" providerId="AD"/>
      </p:ext>
    </p:extLst>
  </p:cmAuthor>
  <p:cmAuthor id="2" name="CM Satellites" initials="CS" lastIdx="9" clrIdx="1">
    <p:extLst>
      <p:ext uri="{19B8F6BF-5375-455C-9EA6-DF929625EA0E}">
        <p15:presenceInfo xmlns:p15="http://schemas.microsoft.com/office/powerpoint/2012/main" userId="CM Satelli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5F"/>
    <a:srgbClr val="007160"/>
    <a:srgbClr val="ED3124"/>
    <a:srgbClr val="6E9A35"/>
    <a:srgbClr val="EB8A2D"/>
    <a:srgbClr val="0091D4"/>
    <a:srgbClr val="FAC1BD"/>
    <a:srgbClr val="F1AC1B"/>
    <a:srgbClr val="704175"/>
    <a:srgbClr val="FFD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8" autoAdjust="0"/>
    <p:restoredTop sz="83010" autoAdjust="0"/>
  </p:normalViewPr>
  <p:slideViewPr>
    <p:cSldViewPr snapToGrid="0">
      <p:cViewPr varScale="1">
        <p:scale>
          <a:sx n="73" d="100"/>
          <a:sy n="73" d="100"/>
        </p:scale>
        <p:origin x="1862" y="58"/>
      </p:cViewPr>
      <p:guideLst/>
    </p:cSldViewPr>
  </p:slideViewPr>
  <p:outlineViewPr>
    <p:cViewPr>
      <p:scale>
        <a:sx n="33" d="100"/>
        <a:sy n="33" d="100"/>
      </p:scale>
      <p:origin x="0" y="-34572"/>
    </p:cViewPr>
  </p:outlineViewPr>
  <p:notesTextViewPr>
    <p:cViewPr>
      <p:scale>
        <a:sx n="1" d="1"/>
        <a:sy n="1" d="1"/>
      </p:scale>
      <p:origin x="0" y="0"/>
    </p:cViewPr>
  </p:notesTextViewPr>
  <p:notesViewPr>
    <p:cSldViewPr snapToGrid="0">
      <p:cViewPr varScale="1">
        <p:scale>
          <a:sx n="69" d="100"/>
          <a:sy n="69" d="100"/>
        </p:scale>
        <p:origin x="27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3/23/2017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3/23/2017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lesson encourages the teens to </a:t>
            </a:r>
            <a:r>
              <a:rPr lang="en-US" baseline="0" dirty="0" smtClean="0"/>
              <a:t>prepare food at home when possible, but also</a:t>
            </a:r>
            <a:r>
              <a:rPr lang="en-US" dirty="0" smtClean="0"/>
              <a:t> acknowledges that we</a:t>
            </a:r>
            <a:r>
              <a:rPr lang="en-US" baseline="0" dirty="0" smtClean="0"/>
              <a:t> often need to eat on the go and select healthy food outside the home. The teens will talk about how to prepare healthy snacks and navigate eating out today, and have time to practice their new skills.</a:t>
            </a:r>
            <a:endParaRPr lang="en-US" dirty="0"/>
          </a:p>
        </p:txBody>
      </p:sp>
      <p:sp>
        <p:nvSpPr>
          <p:cNvPr id="4" name="Slide Number Placeholder 3"/>
          <p:cNvSpPr>
            <a:spLocks noGrp="1"/>
          </p:cNvSpPr>
          <p:nvPr>
            <p:ph type="sldNum" sz="quarter" idx="10"/>
          </p:nvPr>
        </p:nvSpPr>
        <p:spPr/>
        <p:txBody>
          <a:bodyPr/>
          <a:lstStyle/>
          <a:p>
            <a:fld id="{463D449C-323A-427A-BAB0-C0DB0CD05381}" type="slidenum">
              <a:rPr lang="en-US" smtClean="0"/>
              <a:t>1</a:t>
            </a:fld>
            <a:endParaRPr lang="en-US" dirty="0"/>
          </a:p>
        </p:txBody>
      </p:sp>
    </p:spTree>
    <p:extLst>
      <p:ext uri="{BB962C8B-B14F-4D97-AF65-F5344CB8AC3E}">
        <p14:creationId xmlns:p14="http://schemas.microsoft.com/office/powerpoint/2010/main" val="61144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You may notice</a:t>
            </a:r>
            <a:r>
              <a:rPr lang="en-US" u="none" baseline="0" dirty="0" smtClean="0"/>
              <a:t> that this slide is identical to the introduction slide for the previous class. The teens should be familiar with the pattern by now, and the facilitator should open the class in the usual manner.</a:t>
            </a:r>
          </a:p>
          <a:p>
            <a:r>
              <a:rPr lang="en-US" u="none" baseline="0" dirty="0" smtClean="0"/>
              <a:t> </a:t>
            </a:r>
          </a:p>
          <a:p>
            <a:r>
              <a:rPr lang="en-US" u="none" baseline="0" dirty="0" smtClean="0"/>
              <a:t>Some of this lesson’s suggested recipes have significant cook time, so be sure to discuss which recipe you will use with the teaching team before class so you can plan the flow of class accordingly. If you have the needed ingredients and an oven with sufficient space, we would recommend trying Baked Flaked Chicken and Sweet Potato Fries. As you can see in your instructor guide, the lesson is structured to jump right into cooking today so you have sufficient time, but you can always modify the schedule if you choose a recipe like Stove Top Mac and Cheese that requires less time.</a:t>
            </a:r>
          </a:p>
        </p:txBody>
      </p:sp>
      <p:sp>
        <p:nvSpPr>
          <p:cNvPr id="4" name="Slide Number Placeholder 3"/>
          <p:cNvSpPr>
            <a:spLocks noGrp="1"/>
          </p:cNvSpPr>
          <p:nvPr>
            <p:ph type="sldNum" sz="quarter" idx="10"/>
          </p:nvPr>
        </p:nvSpPr>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227629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The nutrition and culinary instructors should begin cooking in the usual manner, asking the teens to wash their hands and then read over the recipe. Using the recipe of the day as context, ask the teens to identify ingredients and cooking techniques that make the recipe healthier than a the normal restaurant version. After talking about the recipe of the day, broaden your conversation to include a discussion of ingredient substitutions and other recipe adaptations as seen on the handout on page 20.</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nutrition instructor should transition the conversation to focus on the different types of fat. Discuss what the types are, which should be emphasized to avoid adverse health effects, and that fat is needed in moderation for a healthy diet. Be sure your discussion of fats includes examples of actual foods. For example, if you encourage teens to try to limit trans fats, identifying foods that often have trans fats, like baked goods, helps the teens know how to act on what they just learned. Keep in mind the age level of your teens when deciding how in-depth to get in this discussion.</a:t>
            </a:r>
          </a:p>
        </p:txBody>
      </p:sp>
      <p:sp>
        <p:nvSpPr>
          <p:cNvPr id="4" name="Slide Number Placeholder 3"/>
          <p:cNvSpPr>
            <a:spLocks noGrp="1"/>
          </p:cNvSpPr>
          <p:nvPr>
            <p:ph type="sldNum" sz="quarter" idx="10"/>
          </p:nvPr>
        </p:nvSpPr>
        <p:spPr/>
        <p:txBody>
          <a:bodyPr/>
          <a:lstStyle/>
          <a:p>
            <a:fld id="{6944AE27-8551-48CA-A1D4-30E78F85A302}" type="slidenum">
              <a:rPr lang="en-US" smtClean="0"/>
              <a:t>3</a:t>
            </a:fld>
            <a:endParaRPr lang="en-US" dirty="0"/>
          </a:p>
        </p:txBody>
      </p:sp>
    </p:spTree>
    <p:extLst>
      <p:ext uri="{BB962C8B-B14F-4D97-AF65-F5344CB8AC3E}">
        <p14:creationId xmlns:p14="http://schemas.microsoft.com/office/powerpoint/2010/main" val="196599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511175"/>
            <a:ext cx="3005137" cy="2254250"/>
          </a:xfrm>
        </p:spPr>
      </p:sp>
      <p:sp>
        <p:nvSpPr>
          <p:cNvPr id="3" name="Notes Placeholder 2"/>
          <p:cNvSpPr>
            <a:spLocks noGrp="1"/>
          </p:cNvSpPr>
          <p:nvPr>
            <p:ph type="body" idx="1"/>
          </p:nvPr>
        </p:nvSpPr>
        <p:spPr>
          <a:xfrm>
            <a:off x="701040" y="3048000"/>
            <a:ext cx="5608320" cy="5086350"/>
          </a:xfrm>
        </p:spPr>
        <p:txBody>
          <a:bodyPr/>
          <a:lstStyle/>
          <a:p>
            <a:pPr defTabSz="931774"/>
            <a:r>
              <a:rPr lang="en-US" b="0" i="0" u="none" baseline="0" dirty="0" smtClean="0"/>
              <a:t>One activity that has proven very effective in teaching about the fat content of fast food is the Blubber Burger activity on page I-22 in your instructor guide. Many restaurants have their nutrition information posted online, and the class facilitator can print out a selection of menus before class if you choose to use them for this activity. Explain that the purpose behind this activity is to visualize the amount of fat in a typical fast food meal, and ask the teens to select an entre, drinks, and sides for a meal they would usually choose when eating out. Guide the teens through the activity as outlined in your instructor guide, and regroup to talk about their reactions at the end.</a:t>
            </a:r>
          </a:p>
          <a:p>
            <a:pPr defTabSz="931774"/>
            <a:endParaRPr lang="en-US" b="0" i="0" u="none" baseline="0" dirty="0" smtClean="0"/>
          </a:p>
          <a:p>
            <a:pPr defTabSz="931774"/>
            <a:r>
              <a:rPr lang="en-US" b="0" i="0" u="none" baseline="0" dirty="0" smtClean="0"/>
              <a:t>The nutrition instructor should be sure to always bring the conversation back to steps the teens can use to make healthier choices. Instead simply telling them not to eat french fries, for example, ask what ideas they have for ways to make a healthier choice for their side. Refer to the “Menu Mania” handout on page 20 for helpful tips and tricks, and be sure to discuss how teens can find information about the food they are offered when eating out.</a:t>
            </a:r>
            <a:endParaRPr lang="en-US" b="0" i="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132921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511175"/>
            <a:ext cx="3005137" cy="2254250"/>
          </a:xfrm>
        </p:spPr>
      </p:sp>
      <p:sp>
        <p:nvSpPr>
          <p:cNvPr id="3" name="Notes Placeholder 2"/>
          <p:cNvSpPr>
            <a:spLocks noGrp="1"/>
          </p:cNvSpPr>
          <p:nvPr>
            <p:ph type="body" idx="1"/>
          </p:nvPr>
        </p:nvSpPr>
        <p:spPr>
          <a:xfrm>
            <a:off x="701040" y="3048000"/>
            <a:ext cx="5608320" cy="5086350"/>
          </a:xfrm>
        </p:spPr>
        <p:txBody>
          <a:bodyPr/>
          <a:lstStyle/>
          <a:p>
            <a:r>
              <a:rPr lang="en-US" sz="1200" kern="1200" baseline="0" dirty="0" smtClean="0">
                <a:solidFill>
                  <a:schemeClr val="tx1"/>
                </a:solidFill>
                <a:effectLst/>
                <a:latin typeface="+mn-lt"/>
                <a:ea typeface="+mn-ea"/>
                <a:cs typeface="+mn-cs"/>
              </a:rPr>
              <a:t>To wrap up the nutrition lesson for today, the nutrition instructor should apply the same lessons about fats and eating out to snack foods. Explain that convenience foods, prepackaged items we tend to eat for snacks, have many of the same nutritional qualities as fast food. Just like with eating meals away from home, eating snacks away from home can make it a challenge to eat healthy, so encourage the teens to plan ahead and make their own snacks when possible. You can also point out that preparing your own food can often save you money too.</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Try to include time for hands-on practice with labels, using snack foods brought in by your facilitator if possible.  This will help the teens review what they know about nutrition labels. If you have time, consider including the Snack Challenge outlined in your instructor guide to offer points the winning Extreme Food Makeover team.</a:t>
            </a:r>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403562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9075" y="427038"/>
            <a:ext cx="1711325" cy="1284287"/>
          </a:xfrm>
        </p:spPr>
      </p:sp>
      <p:sp>
        <p:nvSpPr>
          <p:cNvPr id="3" name="Notes Placeholder 2"/>
          <p:cNvSpPr>
            <a:spLocks noGrp="1"/>
          </p:cNvSpPr>
          <p:nvPr>
            <p:ph type="body" idx="1"/>
          </p:nvPr>
        </p:nvSpPr>
        <p:spPr>
          <a:xfrm>
            <a:off x="401783" y="1814945"/>
            <a:ext cx="6386944" cy="6319405"/>
          </a:xfrm>
        </p:spPr>
        <p:txBody>
          <a:bodyPr/>
          <a:lstStyle/>
          <a:p>
            <a:r>
              <a:rPr lang="en-US" i="0" baseline="0" dirty="0" smtClean="0"/>
              <a:t>This week’s revisiting of the Extreme Food Makeover challenge is budgeted 20 minutes because the teens will not only be answering the lean cooking questions, but they will also make decisions about what they will be preparing for the final challenge. After answering the questions about lean cooking techniques, the teens should make the final decision on what they will be preparing during the challenge. Ask them to draft a list of the ingredients they will need to prepare those recipes and mention that you will be using it for the grocery store tour next week. Discuss why shopping with a list is helpful for saving money, eating healthy, and saving time. </a:t>
            </a:r>
          </a:p>
          <a:p>
            <a:r>
              <a:rPr lang="en-US" i="0" baseline="0" dirty="0" smtClean="0"/>
              <a:t>Creating a list this week will not only help the teens practice, but it will also give the facilitator time to start gathering materials for the final class.</a:t>
            </a:r>
          </a:p>
        </p:txBody>
      </p:sp>
      <p:sp>
        <p:nvSpPr>
          <p:cNvPr id="4" name="Slide Number Placeholder 3"/>
          <p:cNvSpPr>
            <a:spLocks noGrp="1"/>
          </p:cNvSpPr>
          <p:nvPr>
            <p:ph type="sldNum" sz="quarter" idx="10"/>
          </p:nvPr>
        </p:nvSpPr>
        <p:spPr/>
        <p:txBody>
          <a:bodyPr/>
          <a:lstStyle/>
          <a:p>
            <a:fld id="{6944AE27-8551-48CA-A1D4-30E78F85A302}" type="slidenum">
              <a:rPr lang="en-US" smtClean="0"/>
              <a:t>6</a:t>
            </a:fld>
            <a:endParaRPr lang="en-US" dirty="0"/>
          </a:p>
        </p:txBody>
      </p:sp>
    </p:spTree>
    <p:extLst>
      <p:ext uri="{BB962C8B-B14F-4D97-AF65-F5344CB8AC3E}">
        <p14:creationId xmlns:p14="http://schemas.microsoft.com/office/powerpoint/2010/main" val="390021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baseline="0" dirty="0" smtClean="0"/>
              <a:t>While eating together today, continue discussing the key messages you went over today and answer any remaining questions the teens have. Have the teens discuss the weekly challenge and choose what they would like to try. After cleaning up together, say good-bye to the teens and meet for your closing huddle with the teaching team.</a:t>
            </a:r>
          </a:p>
        </p:txBody>
      </p:sp>
      <p:sp>
        <p:nvSpPr>
          <p:cNvPr id="4" name="Slide Number Placeholder 3"/>
          <p:cNvSpPr>
            <a:spLocks noGrp="1"/>
          </p:cNvSpPr>
          <p:nvPr>
            <p:ph type="sldNum" sz="quarter" idx="10"/>
          </p:nvPr>
        </p:nvSpPr>
        <p:spPr/>
        <p:txBody>
          <a:bodyPr/>
          <a:lstStyle/>
          <a:p>
            <a:fld id="{6944AE27-8551-48CA-A1D4-30E78F85A302}" type="slidenum">
              <a:rPr lang="en-US" smtClean="0"/>
              <a:t>7</a:t>
            </a:fld>
            <a:endParaRPr lang="en-US" dirty="0"/>
          </a:p>
        </p:txBody>
      </p:sp>
    </p:spTree>
    <p:extLst>
      <p:ext uri="{BB962C8B-B14F-4D97-AF65-F5344CB8AC3E}">
        <p14:creationId xmlns:p14="http://schemas.microsoft.com/office/powerpoint/2010/main" val="147976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descr="C:\Users\Sorby\Dropbox\Opus-Jade\cooking matters\round 1\final graphics\cover-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Users\Sorby\Dropbox\Opus-Jade\cooking matters\round 1\final graphics\logo-color-02.png"/>
          <p:cNvPicPr>
            <a:picLocks noChangeAspect="1" noChangeArrowheads="1"/>
          </p:cNvPicPr>
          <p:nvPr/>
        </p:nvPicPr>
        <p:blipFill>
          <a:blip r:embed="rId3" cstate="print"/>
          <a:srcRect/>
          <a:stretch>
            <a:fillRect/>
          </a:stretch>
        </p:blipFill>
        <p:spPr bwMode="auto">
          <a:xfrm>
            <a:off x="609598" y="304800"/>
            <a:ext cx="1528335" cy="256032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4"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267200"/>
            <a:ext cx="1423419" cy="22098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3/23/2017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3/23/2017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3/23/2017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3/23/2017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01384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3/23/2017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7367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3/23/2017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70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3/23/2017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1687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559" y="3863195"/>
            <a:ext cx="1510095" cy="1251356"/>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05" r="51035"/>
          <a:stretch/>
        </p:blipFill>
        <p:spPr>
          <a:xfrm>
            <a:off x="5947089" y="5226627"/>
            <a:ext cx="2473036" cy="1453896"/>
          </a:xfrm>
          <a:prstGeom prst="rect">
            <a:avLst/>
          </a:prstGeom>
        </p:spPr>
      </p:pic>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sp>
        <p:nvSpPr>
          <p:cNvPr id="14" name="TextBox 13"/>
          <p:cNvSpPr txBox="1"/>
          <p:nvPr userDrawn="1"/>
        </p:nvSpPr>
        <p:spPr>
          <a:xfrm>
            <a:off x="5789783" y="3122052"/>
            <a:ext cx="2940627" cy="646331"/>
          </a:xfrm>
          <a:prstGeom prst="rect">
            <a:avLst/>
          </a:prstGeom>
          <a:noFill/>
        </p:spPr>
        <p:txBody>
          <a:bodyPr wrap="square" rtlCol="0">
            <a:spAutoFit/>
          </a:bodyPr>
          <a:lstStyle/>
          <a:p>
            <a:r>
              <a:rPr lang="en-US" i="1" dirty="0" smtClean="0">
                <a:solidFill>
                  <a:srgbClr val="007063"/>
                </a:solidFill>
                <a:latin typeface="+mj-lt"/>
              </a:rPr>
              <a:t>Presented to you by…</a:t>
            </a:r>
          </a:p>
          <a:p>
            <a:pPr algn="ctr"/>
            <a:r>
              <a:rPr lang="en-US" i="1" dirty="0" smtClean="0">
                <a:solidFill>
                  <a:srgbClr val="007063"/>
                </a:solidFill>
                <a:latin typeface="+mj-lt"/>
              </a:rPr>
              <a:t>Inter-Faith</a:t>
            </a:r>
            <a:r>
              <a:rPr lang="en-US" i="1" baseline="0" dirty="0" smtClean="0">
                <a:solidFill>
                  <a:srgbClr val="007063"/>
                </a:solidFill>
                <a:latin typeface="+mj-lt"/>
              </a:rPr>
              <a:t> Food Shuttle</a:t>
            </a:r>
            <a:endParaRPr lang="en-US" i="1" dirty="0">
              <a:solidFill>
                <a:srgbClr val="007063"/>
              </a:solidFill>
              <a:latin typeface="+mj-lt"/>
            </a:endParaRPr>
          </a:p>
        </p:txBody>
      </p:sp>
      <p:pic>
        <p:nvPicPr>
          <p:cNvPr id="9" name="Picture 3"/>
          <p:cNvPicPr>
            <a:picLocks noChangeAspect="1" noChangeArrowheads="1"/>
          </p:cNvPicPr>
          <p:nvPr userDrawn="1"/>
        </p:nvPicPr>
        <p:blipFill>
          <a:blip r:embed="rId4"/>
          <a:srcRect/>
          <a:stretch>
            <a:fillRect/>
          </a:stretch>
        </p:blipFill>
        <p:spPr bwMode="auto">
          <a:xfrm>
            <a:off x="-1" y="0"/>
            <a:ext cx="5159295" cy="6858000"/>
          </a:xfrm>
          <a:prstGeom prst="rect">
            <a:avLst/>
          </a:prstGeom>
          <a:noFill/>
          <a:ln w="9525">
            <a:noFill/>
            <a:miter lim="800000"/>
            <a:headEnd/>
            <a:tailEnd/>
          </a:ln>
          <a:effectLst>
            <a:outerShdw blurRad="50800" dist="50800" dir="5400000" algn="ctr" rotWithShape="0">
              <a:schemeClr val="tx1">
                <a:alpha val="55000"/>
              </a:schemeClr>
            </a:outerShdw>
          </a:effectLst>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7352" y="3445217"/>
            <a:ext cx="2264168" cy="1830410"/>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3/23/2017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346487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3/23/2017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2194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267200"/>
            <a:ext cx="1423419" cy="22098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688" y="5225142"/>
            <a:ext cx="1680080" cy="1358219"/>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wma"/><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2.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4.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5.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6.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7.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Lesson Four: </a:t>
            </a:r>
            <a:r>
              <a:rPr lang="en-US" i="1" dirty="0" smtClean="0"/>
              <a:t>You’re the Chef</a:t>
            </a:r>
            <a:endParaRPr lang="en-US" dirty="0" smtClean="0"/>
          </a:p>
          <a:p>
            <a:endParaRPr lang="en-US" dirty="0"/>
          </a:p>
        </p:txBody>
      </p:sp>
      <p:sp>
        <p:nvSpPr>
          <p:cNvPr id="3" name="Text Placeholder 2"/>
          <p:cNvSpPr>
            <a:spLocks noGrp="1"/>
          </p:cNvSpPr>
          <p:nvPr>
            <p:ph type="body" sz="quarter" idx="13"/>
          </p:nvPr>
        </p:nvSpPr>
        <p:spPr/>
        <p:txBody>
          <a:bodyPr>
            <a:normAutofit lnSpcReduction="10000"/>
          </a:bodyPr>
          <a:lstStyle/>
          <a:p>
            <a:r>
              <a:rPr lang="en-US" dirty="0" smtClean="0"/>
              <a:t>Goal: Encourage teens to prepare more meals and snacks at home. </a:t>
            </a:r>
            <a:endParaRPr lang="en-US" dirty="0"/>
          </a:p>
        </p:txBody>
      </p:sp>
      <p:pic>
        <p:nvPicPr>
          <p:cNvPr id="4" name="cmt slide 41- L4">
            <a:hlinkClick r:id="" action="ppaction://media"/>
          </p:cNvPr>
          <p:cNvPicPr>
            <a:picLocks noChangeAspect="1"/>
          </p:cNvPicPr>
          <p:nvPr>
            <a:audioFile r:link="rId1"/>
            <p:extLst>
              <p:ext uri="{DAA4B4D4-6D71-4841-9C94-3DE7FCFB9230}">
                <p14:media xmlns:p14="http://schemas.microsoft.com/office/powerpoint/2010/main" r:embed="rId2">
                  <p14:trim st="600" end="1347"/>
                </p14:media>
              </p:ext>
            </p:extLst>
          </p:nvPr>
        </p:nvPicPr>
        <p:blipFill>
          <a:blip r:embed="rId5"/>
          <a:stretch>
            <a:fillRect/>
          </a:stretch>
        </p:blipFill>
        <p:spPr>
          <a:xfrm>
            <a:off x="8877300" y="6591300"/>
            <a:ext cx="266700" cy="266700"/>
          </a:xfrm>
          <a:prstGeom prst="rect">
            <a:avLst/>
          </a:prstGeom>
        </p:spPr>
      </p:pic>
    </p:spTree>
    <p:extLst>
      <p:ext uri="{BB962C8B-B14F-4D97-AF65-F5344CB8AC3E}">
        <p14:creationId xmlns:p14="http://schemas.microsoft.com/office/powerpoint/2010/main" val="3954520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2209801" y="1439862"/>
            <a:ext cx="3396120" cy="441959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EB8A2D"/>
                </a:solidFill>
              </a:rPr>
              <a:t>Review</a:t>
            </a:r>
          </a:p>
          <a:p>
            <a:pPr marL="342900" indent="-342900">
              <a:buFont typeface="Arial" pitchFamily="34" charset="0"/>
              <a:buChar char="•"/>
            </a:pPr>
            <a:r>
              <a:rPr lang="en-US" dirty="0"/>
              <a:t>S</a:t>
            </a:r>
            <a:r>
              <a:rPr lang="en-US" dirty="0" smtClean="0"/>
              <a:t>ee what teens remember</a:t>
            </a:r>
          </a:p>
          <a:p>
            <a:pPr marL="342900" indent="-342900">
              <a:buFont typeface="Arial" pitchFamily="34" charset="0"/>
              <a:buChar char="•"/>
            </a:pPr>
            <a:r>
              <a:rPr lang="en-US" dirty="0"/>
              <a:t>S</a:t>
            </a:r>
            <a:r>
              <a:rPr lang="en-US" dirty="0" smtClean="0"/>
              <a:t>um up last week</a:t>
            </a:r>
          </a:p>
          <a:p>
            <a:pPr marL="342900" indent="-342900">
              <a:buFont typeface="Arial" pitchFamily="34" charset="0"/>
              <a:buChar char="•"/>
            </a:pPr>
            <a:r>
              <a:rPr lang="en-US" dirty="0" smtClean="0"/>
              <a:t>Ask about weekly challenge</a:t>
            </a:r>
          </a:p>
          <a:p>
            <a:endParaRPr lang="en-US" dirty="0" smtClean="0"/>
          </a:p>
          <a:p>
            <a:r>
              <a:rPr lang="en-US" b="1" dirty="0" smtClean="0">
                <a:solidFill>
                  <a:srgbClr val="EB8A2D"/>
                </a:solidFill>
              </a:rPr>
              <a:t>Introduce the new lesson</a:t>
            </a:r>
          </a:p>
          <a:p>
            <a:pPr marL="342900" indent="-342900">
              <a:buFont typeface="Arial" pitchFamily="34" charset="0"/>
              <a:buChar char="•"/>
            </a:pPr>
            <a:r>
              <a:rPr lang="en-US" dirty="0"/>
              <a:t>G</a:t>
            </a:r>
            <a:r>
              <a:rPr lang="en-US" dirty="0" smtClean="0"/>
              <a:t>et the teens excited</a:t>
            </a:r>
          </a:p>
          <a:p>
            <a:pPr marL="342900" indent="-342900">
              <a:buFont typeface="Arial" pitchFamily="34" charset="0"/>
              <a:buChar char="•"/>
            </a:pPr>
            <a:r>
              <a:rPr lang="en-US" dirty="0" smtClean="0"/>
              <a:t>Share theme</a:t>
            </a:r>
          </a:p>
          <a:p>
            <a:pPr marL="342900" indent="-342900">
              <a:buFont typeface="Arial" pitchFamily="34" charset="0"/>
              <a:buChar char="•"/>
            </a:pPr>
            <a:r>
              <a:rPr lang="en-US" dirty="0" smtClean="0"/>
              <a:t>Explain flow of class</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2600" r="13000"/>
          <a:stretch/>
        </p:blipFill>
        <p:spPr>
          <a:xfrm>
            <a:off x="5605921" y="2170862"/>
            <a:ext cx="3309480" cy="2957597"/>
          </a:xfrm>
          <a:prstGeom prst="rect">
            <a:avLst/>
          </a:prstGeom>
          <a:ln>
            <a:solidFill>
              <a:schemeClr val="tx1">
                <a:lumMod val="50000"/>
              </a:schemeClr>
            </a:solidFill>
          </a:ln>
        </p:spPr>
      </p:pic>
      <p:pic>
        <p:nvPicPr>
          <p:cNvPr id="3" name="cmt slide 42- L4 intro">
            <a:hlinkClick r:id="" action="ppaction://media"/>
          </p:cNvPr>
          <p:cNvPicPr>
            <a:picLocks noChangeAspect="1"/>
          </p:cNvPicPr>
          <p:nvPr>
            <a:audioFile r:link="rId1"/>
            <p:extLst>
              <p:ext uri="{DAA4B4D4-6D71-4841-9C94-3DE7FCFB9230}">
                <p14:media xmlns:p14="http://schemas.microsoft.com/office/powerpoint/2010/main" r:embed="rId2">
                  <p14:trim st="700" end="1338"/>
                </p14:media>
              </p:ext>
            </p:extLst>
          </p:nvPr>
        </p:nvPicPr>
        <p:blipFill>
          <a:blip r:embed="rId6"/>
          <a:stretch>
            <a:fillRect/>
          </a:stretch>
        </p:blipFill>
        <p:spPr>
          <a:xfrm>
            <a:off x="8839200" y="6553200"/>
            <a:ext cx="304800" cy="304800"/>
          </a:xfrm>
          <a:prstGeom prst="rect">
            <a:avLst/>
          </a:prstGeom>
        </p:spPr>
      </p:pic>
    </p:spTree>
    <p:extLst>
      <p:ext uri="{BB962C8B-B14F-4D97-AF65-F5344CB8AC3E}">
        <p14:creationId xmlns:p14="http://schemas.microsoft.com/office/powerpoint/2010/main" val="313873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0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&amp; Nutrition</a:t>
            </a:r>
            <a:endParaRPr lang="en-US" dirty="0"/>
          </a:p>
        </p:txBody>
      </p:sp>
      <p:sp>
        <p:nvSpPr>
          <p:cNvPr id="6" name="Rectangle 5"/>
          <p:cNvSpPr/>
          <p:nvPr/>
        </p:nvSpPr>
        <p:spPr>
          <a:xfrm>
            <a:off x="2209800" y="1439862"/>
            <a:ext cx="6629400" cy="369332"/>
          </a:xfrm>
          <a:prstGeom prst="rect">
            <a:avLst/>
          </a:prstGeom>
        </p:spPr>
        <p:txBody>
          <a:bodyPr wrap="square">
            <a:spAutoFit/>
          </a:bodyPr>
          <a:lstStyle/>
          <a:p>
            <a:r>
              <a:rPr lang="en-US" b="1" dirty="0" smtClean="0">
                <a:solidFill>
                  <a:srgbClr val="007160"/>
                </a:solidFill>
                <a:latin typeface="Arial" panose="020B0604020202020204" pitchFamily="34" charset="0"/>
                <a:cs typeface="Arial" panose="020B0604020202020204" pitchFamily="34" charset="0"/>
              </a:rPr>
              <a:t>Objective: Prepare a meal using lean cooking techniques</a:t>
            </a:r>
            <a:endParaRPr lang="en-US" b="1" dirty="0">
              <a:solidFill>
                <a:srgbClr val="007160"/>
              </a:solidFill>
            </a:endParaRPr>
          </a:p>
        </p:txBody>
      </p:sp>
      <p:sp>
        <p:nvSpPr>
          <p:cNvPr id="10" name="TextBox 9"/>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2209800" y="2276669"/>
            <a:ext cx="3257939" cy="4460028"/>
          </a:xfrm>
        </p:spPr>
        <p:txBody>
          <a:bodyPr>
            <a:normAutofit/>
          </a:bodyPr>
          <a:lstStyle/>
          <a:p>
            <a:r>
              <a:rPr lang="en-US" b="1" dirty="0" smtClean="0">
                <a:solidFill>
                  <a:srgbClr val="EB8A2D"/>
                </a:solidFill>
              </a:rPr>
              <a:t>Introduce Lean Cooking</a:t>
            </a:r>
          </a:p>
          <a:p>
            <a:pPr marL="342900" indent="-342900">
              <a:buFont typeface="Arial" panose="020B0604020202020204" pitchFamily="34" charset="0"/>
              <a:buChar char="•"/>
            </a:pPr>
            <a:r>
              <a:rPr lang="en-US" dirty="0" smtClean="0"/>
              <a:t>Use recipe for context</a:t>
            </a:r>
          </a:p>
          <a:p>
            <a:pPr marL="342900" indent="-342900">
              <a:buFont typeface="Arial" panose="020B0604020202020204" pitchFamily="34" charset="0"/>
              <a:buChar char="•"/>
            </a:pPr>
            <a:r>
              <a:rPr lang="en-US" dirty="0" smtClean="0"/>
              <a:t>Broaden discussion to other foods</a:t>
            </a:r>
          </a:p>
          <a:p>
            <a:r>
              <a:rPr lang="en-US" b="1" dirty="0">
                <a:solidFill>
                  <a:srgbClr val="EB8A2D"/>
                </a:solidFill>
              </a:rPr>
              <a:t>Introduce </a:t>
            </a:r>
            <a:r>
              <a:rPr lang="en-US" b="1" dirty="0" smtClean="0">
                <a:solidFill>
                  <a:srgbClr val="EB8A2D"/>
                </a:solidFill>
              </a:rPr>
              <a:t>Types of Fat</a:t>
            </a:r>
          </a:p>
          <a:p>
            <a:pPr marL="342900" indent="-342900">
              <a:buFont typeface="Arial" panose="020B0604020202020204" pitchFamily="34" charset="0"/>
              <a:buChar char="•"/>
            </a:pPr>
            <a:r>
              <a:rPr lang="en-US" dirty="0" smtClean="0"/>
              <a:t>Keep discussion on level of your group</a:t>
            </a:r>
          </a:p>
          <a:p>
            <a:pPr marL="342900" indent="-342900">
              <a:buFont typeface="Arial" panose="020B0604020202020204" pitchFamily="34" charset="0"/>
              <a:buChar char="•"/>
            </a:pPr>
            <a:r>
              <a:rPr lang="en-US" dirty="0" smtClean="0"/>
              <a:t>Apply discussion to example foods</a:t>
            </a:r>
          </a:p>
          <a:p>
            <a:pPr marL="342900" indent="-342900">
              <a:buFont typeface="Arial" panose="020B0604020202020204" pitchFamily="34" charset="0"/>
              <a:buChar char="•"/>
            </a:pPr>
            <a:r>
              <a:rPr lang="en-US" dirty="0" smtClean="0"/>
              <a:t>Explain methods to include healthy fats in moderation</a:t>
            </a:r>
            <a:endParaRPr lang="en-US" dirty="0"/>
          </a:p>
          <a:p>
            <a:pPr marL="342900" indent="-342900">
              <a:buFont typeface="Arial" panose="020B0604020202020204" pitchFamily="34" charset="0"/>
              <a:buChar char="•"/>
            </a:pPr>
            <a:endParaRPr lang="en-US" dirty="0" smtClean="0"/>
          </a:p>
        </p:txBody>
      </p:sp>
      <p:sp>
        <p:nvSpPr>
          <p:cNvPr id="7" name="TextBox 6"/>
          <p:cNvSpPr txBox="1"/>
          <p:nvPr/>
        </p:nvSpPr>
        <p:spPr>
          <a:xfrm>
            <a:off x="0" y="1429210"/>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908" y="2286001"/>
            <a:ext cx="3470988" cy="2291984"/>
          </a:xfrm>
          <a:prstGeom prst="rect">
            <a:avLst/>
          </a:prstGeom>
        </p:spPr>
      </p:pic>
      <p:sp>
        <p:nvSpPr>
          <p:cNvPr id="11" name="TextBox 10"/>
          <p:cNvSpPr txBox="1"/>
          <p:nvPr/>
        </p:nvSpPr>
        <p:spPr>
          <a:xfrm>
            <a:off x="5524908" y="4754709"/>
            <a:ext cx="3526971" cy="984885"/>
          </a:xfrm>
          <a:prstGeom prst="rect">
            <a:avLst/>
          </a:prstGeom>
          <a:noFill/>
        </p:spPr>
        <p:txBody>
          <a:bodyPr wrap="square" rtlCol="0">
            <a:spAutoFit/>
          </a:bodyPr>
          <a:lstStyle/>
          <a:p>
            <a:pPr marL="0" lvl="1" algn="ctr"/>
            <a:r>
              <a:rPr lang="en-US" sz="2000" dirty="0" smtClean="0">
                <a:solidFill>
                  <a:schemeClr val="tx1">
                    <a:lumMod val="50000"/>
                  </a:schemeClr>
                </a:solidFill>
              </a:rPr>
              <a:t>Talk about the types </a:t>
            </a:r>
            <a:r>
              <a:rPr lang="en-US" sz="2000" dirty="0">
                <a:solidFill>
                  <a:schemeClr val="tx1">
                    <a:lumMod val="50000"/>
                  </a:schemeClr>
                </a:solidFill>
              </a:rPr>
              <a:t>of fat </a:t>
            </a:r>
            <a:r>
              <a:rPr lang="en-US" sz="2000" dirty="0" smtClean="0">
                <a:solidFill>
                  <a:schemeClr val="tx1">
                    <a:lumMod val="50000"/>
                  </a:schemeClr>
                </a:solidFill>
              </a:rPr>
              <a:t>in the context of </a:t>
            </a:r>
            <a:r>
              <a:rPr lang="en-US" sz="2000" dirty="0">
                <a:solidFill>
                  <a:schemeClr val="tx1">
                    <a:lumMod val="50000"/>
                  </a:schemeClr>
                </a:solidFill>
              </a:rPr>
              <a:t>actual foods</a:t>
            </a:r>
          </a:p>
          <a:p>
            <a:endParaRPr lang="en-US" dirty="0"/>
          </a:p>
        </p:txBody>
      </p:sp>
      <p:pic>
        <p:nvPicPr>
          <p:cNvPr id="3" name="cmt slide 43- L4 culin">
            <a:hlinkClick r:id="" action="ppaction://media"/>
          </p:cNvPr>
          <p:cNvPicPr>
            <a:picLocks noChangeAspect="1"/>
          </p:cNvPicPr>
          <p:nvPr>
            <a:audioFile r:link="rId1"/>
            <p:extLst>
              <p:ext uri="{DAA4B4D4-6D71-4841-9C94-3DE7FCFB9230}">
                <p14:media xmlns:p14="http://schemas.microsoft.com/office/powerpoint/2010/main" r:embed="rId2">
                  <p14:trim st="600" end="862"/>
                </p14:media>
              </p:ext>
            </p:extLst>
          </p:nvPr>
        </p:nvPicPr>
        <p:blipFill>
          <a:blip r:embed="rId6"/>
          <a:stretch>
            <a:fillRect/>
          </a:stretch>
        </p:blipFill>
        <p:spPr>
          <a:xfrm>
            <a:off x="8839200" y="6477000"/>
            <a:ext cx="381000" cy="381000"/>
          </a:xfrm>
          <a:prstGeom prst="rect">
            <a:avLst/>
          </a:prstGeom>
        </p:spPr>
      </p:pic>
    </p:spTree>
    <p:extLst>
      <p:ext uri="{BB962C8B-B14F-4D97-AF65-F5344CB8AC3E}">
        <p14:creationId xmlns:p14="http://schemas.microsoft.com/office/powerpoint/2010/main" val="308393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t>
            </a:r>
            <a:endParaRPr lang="en-US" dirty="0"/>
          </a:p>
        </p:txBody>
      </p:sp>
      <p:sp>
        <p:nvSpPr>
          <p:cNvPr id="3" name="Content Placeholder 2"/>
          <p:cNvSpPr>
            <a:spLocks noGrp="1"/>
          </p:cNvSpPr>
          <p:nvPr>
            <p:ph idx="1"/>
          </p:nvPr>
        </p:nvSpPr>
        <p:spPr>
          <a:xfrm>
            <a:off x="2209800" y="2473375"/>
            <a:ext cx="3276600" cy="3761321"/>
          </a:xfrm>
        </p:spPr>
        <p:txBody>
          <a:bodyPr/>
          <a:lstStyle/>
          <a:p>
            <a:pPr marL="0" lvl="1" indent="0">
              <a:buNone/>
            </a:pPr>
            <a:r>
              <a:rPr lang="en-US" b="1" dirty="0" smtClean="0">
                <a:solidFill>
                  <a:srgbClr val="EB8A2D"/>
                </a:solidFill>
              </a:rPr>
              <a:t>Blubber Burger Activity</a:t>
            </a:r>
          </a:p>
          <a:p>
            <a:pPr lvl="1"/>
            <a:r>
              <a:rPr lang="en-US" dirty="0" smtClean="0"/>
              <a:t>Explain activity purpose: to visualize the fat in a common fast food meal</a:t>
            </a:r>
          </a:p>
          <a:p>
            <a:pPr lvl="1"/>
            <a:r>
              <a:rPr lang="en-US" dirty="0" smtClean="0"/>
              <a:t>Facilitate activity</a:t>
            </a:r>
          </a:p>
          <a:p>
            <a:pPr marL="0" lvl="1" indent="0">
              <a:buNone/>
            </a:pPr>
            <a:r>
              <a:rPr lang="en-US" b="1" dirty="0" smtClean="0">
                <a:solidFill>
                  <a:srgbClr val="EB8A2D"/>
                </a:solidFill>
              </a:rPr>
              <a:t>Empower Change</a:t>
            </a:r>
          </a:p>
          <a:p>
            <a:pPr lvl="1"/>
            <a:r>
              <a:rPr lang="en-US" dirty="0" smtClean="0"/>
              <a:t>Ask for ideas of healthy substitutions</a:t>
            </a:r>
          </a:p>
          <a:p>
            <a:pPr lvl="1"/>
            <a:r>
              <a:rPr lang="en-US" dirty="0" smtClean="0"/>
              <a:t>Refer to book handouts</a:t>
            </a:r>
          </a:p>
          <a:p>
            <a:pPr lvl="1"/>
            <a:endParaRPr lang="en-US" b="1" dirty="0" smtClean="0"/>
          </a:p>
          <a:p>
            <a:pPr marL="342900" indent="-342900">
              <a:buFont typeface="Arial" panose="020B0604020202020204" pitchFamily="34" charset="0"/>
              <a:buChar char="•"/>
            </a:pPr>
            <a:endParaRPr lang="en-US" dirty="0"/>
          </a:p>
        </p:txBody>
      </p:sp>
      <p:sp>
        <p:nvSpPr>
          <p:cNvPr id="4" name="TextBox 3"/>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209800" y="1429210"/>
            <a:ext cx="6705600" cy="707886"/>
          </a:xfrm>
          <a:prstGeom prst="rect">
            <a:avLst/>
          </a:prstGeom>
        </p:spPr>
        <p:txBody>
          <a:bodyPr wrap="square">
            <a:spAutoFit/>
          </a:bodyPr>
          <a:lstStyle/>
          <a:p>
            <a:r>
              <a:rPr lang="en-US" sz="2000" b="1" dirty="0" smtClean="0">
                <a:solidFill>
                  <a:srgbClr val="007160"/>
                </a:solidFill>
                <a:latin typeface="Arial" panose="020B0604020202020204" pitchFamily="34" charset="0"/>
                <a:cs typeface="Arial" panose="020B0604020202020204" pitchFamily="34" charset="0"/>
              </a:rPr>
              <a:t>Objective: Practice </a:t>
            </a:r>
            <a:r>
              <a:rPr lang="en-US" sz="2000" b="1" dirty="0">
                <a:solidFill>
                  <a:srgbClr val="007160"/>
                </a:solidFill>
                <a:latin typeface="Arial" panose="020B0604020202020204" pitchFamily="34" charset="0"/>
                <a:cs typeface="Arial" panose="020B0604020202020204" pitchFamily="34" charset="0"/>
              </a:rPr>
              <a:t>identifying healthier choices when eating </a:t>
            </a:r>
            <a:r>
              <a:rPr lang="en-US" sz="2000" b="1" dirty="0" smtClean="0">
                <a:solidFill>
                  <a:srgbClr val="007160"/>
                </a:solidFill>
                <a:latin typeface="Arial" panose="020B0604020202020204" pitchFamily="34" charset="0"/>
                <a:cs typeface="Arial" panose="020B0604020202020204" pitchFamily="34" charset="0"/>
              </a:rPr>
              <a:t>out</a:t>
            </a:r>
            <a:endParaRPr lang="en-US" sz="2000" b="1" dirty="0">
              <a:solidFill>
                <a:srgbClr val="007160"/>
              </a:solidFill>
            </a:endParaRPr>
          </a:p>
        </p:txBody>
      </p:sp>
      <p:pic>
        <p:nvPicPr>
          <p:cNvPr id="9"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5733" y="2324733"/>
            <a:ext cx="3259667" cy="4058604"/>
          </a:xfrm>
          <a:prstGeom prst="rect">
            <a:avLst/>
          </a:prstGeom>
        </p:spPr>
      </p:pic>
      <p:pic>
        <p:nvPicPr>
          <p:cNvPr id="7" name="cmt slide 44- L4 ntr">
            <a:hlinkClick r:id="" action="ppaction://media"/>
          </p:cNvPr>
          <p:cNvPicPr>
            <a:picLocks noChangeAspect="1"/>
          </p:cNvPicPr>
          <p:nvPr>
            <a:audioFile r:link="rId1"/>
            <p:extLst>
              <p:ext uri="{DAA4B4D4-6D71-4841-9C94-3DE7FCFB9230}">
                <p14:media xmlns:p14="http://schemas.microsoft.com/office/powerpoint/2010/main" r:embed="rId2">
                  <p14:trim st="600" end="866"/>
                </p14:media>
              </p:ext>
            </p:extLst>
          </p:nvPr>
        </p:nvPicPr>
        <p:blipFill>
          <a:blip r:embed="rId6"/>
          <a:stretch>
            <a:fillRect/>
          </a:stretch>
        </p:blipFill>
        <p:spPr>
          <a:xfrm>
            <a:off x="8915400" y="6553200"/>
            <a:ext cx="304800" cy="304800"/>
          </a:xfrm>
          <a:prstGeom prst="rect">
            <a:avLst/>
          </a:prstGeom>
        </p:spPr>
      </p:pic>
    </p:spTree>
    <p:extLst>
      <p:ext uri="{BB962C8B-B14F-4D97-AF65-F5344CB8AC3E}">
        <p14:creationId xmlns:p14="http://schemas.microsoft.com/office/powerpoint/2010/main" val="1007806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&amp; Nutrition </a:t>
            </a:r>
            <a:endParaRPr lang="en-US" dirty="0"/>
          </a:p>
        </p:txBody>
      </p:sp>
      <p:sp>
        <p:nvSpPr>
          <p:cNvPr id="3" name="Content Placeholder 2"/>
          <p:cNvSpPr>
            <a:spLocks noGrp="1"/>
          </p:cNvSpPr>
          <p:nvPr>
            <p:ph idx="1"/>
          </p:nvPr>
        </p:nvSpPr>
        <p:spPr>
          <a:xfrm>
            <a:off x="2209800" y="2286001"/>
            <a:ext cx="3215640" cy="4783238"/>
          </a:xfrm>
        </p:spPr>
        <p:txBody>
          <a:bodyPr>
            <a:normAutofit/>
          </a:bodyPr>
          <a:lstStyle/>
          <a:p>
            <a:pPr marL="0" lvl="1" indent="0">
              <a:buNone/>
            </a:pPr>
            <a:r>
              <a:rPr lang="en-US" b="1" dirty="0" smtClean="0">
                <a:solidFill>
                  <a:srgbClr val="EB8A2D"/>
                </a:solidFill>
              </a:rPr>
              <a:t>Smart Snacking</a:t>
            </a:r>
          </a:p>
          <a:p>
            <a:pPr lvl="1"/>
            <a:r>
              <a:rPr lang="en-US" dirty="0" smtClean="0"/>
              <a:t>Connect to fats discussion and reading labels</a:t>
            </a:r>
          </a:p>
          <a:p>
            <a:pPr lvl="1"/>
            <a:r>
              <a:rPr lang="en-US" dirty="0" smtClean="0"/>
              <a:t>Include hands-on practice</a:t>
            </a:r>
          </a:p>
          <a:p>
            <a:pPr lvl="1"/>
            <a:r>
              <a:rPr lang="en-US" dirty="0" smtClean="0"/>
              <a:t>Refer to handout for examples</a:t>
            </a:r>
          </a:p>
          <a:p>
            <a:pPr lvl="1"/>
            <a:endParaRPr lang="en-US" b="1" dirty="0" smtClean="0"/>
          </a:p>
          <a:p>
            <a:pPr marL="342900" indent="-342900">
              <a:buFont typeface="Arial" panose="020B0604020202020204" pitchFamily="34" charset="0"/>
              <a:buChar char="•"/>
            </a:pPr>
            <a:endParaRPr lang="en-US" dirty="0"/>
          </a:p>
        </p:txBody>
      </p:sp>
      <p:sp>
        <p:nvSpPr>
          <p:cNvPr id="4" name="TextBox 3"/>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2209800" y="1439862"/>
            <a:ext cx="6629400" cy="369332"/>
          </a:xfrm>
          <a:prstGeom prst="rect">
            <a:avLst/>
          </a:prstGeom>
        </p:spPr>
        <p:txBody>
          <a:bodyPr wrap="square">
            <a:spAutoFit/>
          </a:bodyPr>
          <a:lstStyle/>
          <a:p>
            <a:r>
              <a:rPr lang="en-US" b="1" dirty="0" smtClean="0">
                <a:solidFill>
                  <a:srgbClr val="007160"/>
                </a:solidFill>
                <a:latin typeface="Arial" panose="020B0604020202020204" pitchFamily="34" charset="0"/>
                <a:cs typeface="Arial" panose="020B0604020202020204" pitchFamily="34" charset="0"/>
              </a:rPr>
              <a:t>Objective: Practice identifying healthier snack choices</a:t>
            </a:r>
            <a:endParaRPr lang="en-US" b="1" dirty="0">
              <a:solidFill>
                <a:srgbClr val="007160"/>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440" y="2582862"/>
            <a:ext cx="3413760" cy="2560320"/>
          </a:xfrm>
          <a:prstGeom prst="rect">
            <a:avLst/>
          </a:prstGeom>
          <a:ln>
            <a:solidFill>
              <a:schemeClr val="tx1">
                <a:lumMod val="50000"/>
              </a:schemeClr>
            </a:solidFill>
          </a:ln>
        </p:spPr>
      </p:pic>
      <p:sp>
        <p:nvSpPr>
          <p:cNvPr id="11" name="TextBox 10"/>
          <p:cNvSpPr txBox="1"/>
          <p:nvPr/>
        </p:nvSpPr>
        <p:spPr>
          <a:xfrm>
            <a:off x="5425440" y="5394960"/>
            <a:ext cx="3413760" cy="707886"/>
          </a:xfrm>
          <a:prstGeom prst="rect">
            <a:avLst/>
          </a:prstGeom>
          <a:noFill/>
        </p:spPr>
        <p:txBody>
          <a:bodyPr wrap="square" rtlCol="0">
            <a:spAutoFit/>
          </a:bodyPr>
          <a:lstStyle/>
          <a:p>
            <a:pPr algn="ctr"/>
            <a:r>
              <a:rPr lang="en-US" sz="2000" dirty="0" smtClean="0">
                <a:solidFill>
                  <a:schemeClr val="tx1">
                    <a:lumMod val="50000"/>
                  </a:schemeClr>
                </a:solidFill>
                <a:latin typeface="Arial" panose="020B0604020202020204" pitchFamily="34" charset="0"/>
                <a:cs typeface="Arial" panose="020B0604020202020204" pitchFamily="34" charset="0"/>
              </a:rPr>
              <a:t>Trail mix recipe from snack section of teen’s book</a:t>
            </a:r>
            <a:endParaRPr lang="en-US" sz="2000" dirty="0">
              <a:solidFill>
                <a:schemeClr val="tx1">
                  <a:lumMod val="50000"/>
                </a:schemeClr>
              </a:solidFill>
              <a:latin typeface="Arial" panose="020B0604020202020204" pitchFamily="34" charset="0"/>
              <a:cs typeface="Arial" panose="020B0604020202020204" pitchFamily="34" charset="0"/>
            </a:endParaRPr>
          </a:p>
        </p:txBody>
      </p:sp>
      <p:pic>
        <p:nvPicPr>
          <p:cNvPr id="5" name="cmt slide 45- L4 ntr 2">
            <a:hlinkClick r:id="" action="ppaction://media"/>
          </p:cNvPr>
          <p:cNvPicPr>
            <a:picLocks noChangeAspect="1"/>
          </p:cNvPicPr>
          <p:nvPr>
            <a:audioFile r:link="rId1"/>
            <p:extLst>
              <p:ext uri="{DAA4B4D4-6D71-4841-9C94-3DE7FCFB9230}">
                <p14:media xmlns:p14="http://schemas.microsoft.com/office/powerpoint/2010/main" r:embed="rId2">
                  <p14:trim st="600" end="976"/>
                </p14:media>
              </p:ext>
            </p:extLst>
          </p:nvPr>
        </p:nvPicPr>
        <p:blipFill>
          <a:blip r:embed="rId6"/>
          <a:stretch>
            <a:fillRect/>
          </a:stretch>
        </p:blipFill>
        <p:spPr>
          <a:xfrm>
            <a:off x="8915400" y="6629400"/>
            <a:ext cx="228600" cy="228600"/>
          </a:xfrm>
          <a:prstGeom prst="rect">
            <a:avLst/>
          </a:prstGeom>
        </p:spPr>
      </p:pic>
    </p:spTree>
    <p:extLst>
      <p:ext uri="{BB962C8B-B14F-4D97-AF65-F5344CB8AC3E}">
        <p14:creationId xmlns:p14="http://schemas.microsoft.com/office/powerpoint/2010/main" val="87042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0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149824"/>
            <a:ext cx="6705600" cy="1143000"/>
          </a:xfrm>
        </p:spPr>
        <p:txBody>
          <a:bodyPr>
            <a:normAutofit fontScale="90000"/>
          </a:bodyPr>
          <a:lstStyle/>
          <a:p>
            <a:r>
              <a:rPr lang="en-US" dirty="0" smtClean="0"/>
              <a:t>Extreme Food Makeover</a:t>
            </a:r>
            <a:endParaRPr lang="en-US" dirty="0"/>
          </a:p>
        </p:txBody>
      </p:sp>
      <p:sp>
        <p:nvSpPr>
          <p:cNvPr id="6" name="TextBox 5"/>
          <p:cNvSpPr txBox="1"/>
          <p:nvPr/>
        </p:nvSpPr>
        <p:spPr>
          <a:xfrm>
            <a:off x="2209799" y="2203779"/>
            <a:ext cx="2796541" cy="2554545"/>
          </a:xfrm>
          <a:prstGeom prst="rect">
            <a:avLst/>
          </a:prstGeom>
          <a:noFill/>
        </p:spPr>
        <p:txBody>
          <a:bodyPr wrap="square" rtlCol="0">
            <a:spAutoFit/>
          </a:bodyPr>
          <a:lstStyle/>
          <a:p>
            <a:r>
              <a:rPr lang="en-US" sz="2000" b="1" dirty="0" smtClean="0">
                <a:solidFill>
                  <a:srgbClr val="EB8A2D"/>
                </a:solidFill>
                <a:latin typeface="Arial" panose="020B0604020202020204" pitchFamily="34" charset="0"/>
                <a:cs typeface="Arial" panose="020B0604020202020204" pitchFamily="34" charset="0"/>
              </a:rPr>
              <a:t>Revisit the Handout:</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Distribute challenge handout</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Direct teens to complete lean cooking questions</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Select dishes and note ingredients</a:t>
            </a:r>
          </a:p>
        </p:txBody>
      </p:sp>
      <p:sp>
        <p:nvSpPr>
          <p:cNvPr id="8" name="TextBox 7"/>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0731" y="2203779"/>
            <a:ext cx="3604668" cy="2703501"/>
          </a:xfrm>
          <a:prstGeom prst="rect">
            <a:avLst/>
          </a:prstGeom>
          <a:ln>
            <a:solidFill>
              <a:schemeClr val="tx1">
                <a:lumMod val="50000"/>
              </a:schemeClr>
            </a:solidFill>
          </a:ln>
        </p:spPr>
      </p:pic>
      <p:sp>
        <p:nvSpPr>
          <p:cNvPr id="4" name="TextBox 3"/>
          <p:cNvSpPr txBox="1"/>
          <p:nvPr/>
        </p:nvSpPr>
        <p:spPr>
          <a:xfrm>
            <a:off x="5310731" y="5013960"/>
            <a:ext cx="3604668" cy="707886"/>
          </a:xfrm>
          <a:prstGeom prst="rect">
            <a:avLst/>
          </a:prstGeom>
          <a:noFill/>
        </p:spPr>
        <p:txBody>
          <a:bodyPr wrap="square" rtlCol="0">
            <a:spAutoFit/>
          </a:bodyPr>
          <a:lstStyle/>
          <a:p>
            <a:pPr algn="ctr"/>
            <a:r>
              <a:rPr lang="en-US" sz="2000" dirty="0" smtClean="0">
                <a:solidFill>
                  <a:schemeClr val="tx1">
                    <a:lumMod val="50000"/>
                  </a:schemeClr>
                </a:solidFill>
              </a:rPr>
              <a:t>Teens choosing to roast instead of fry veggies</a:t>
            </a:r>
            <a:endParaRPr lang="en-US" sz="2000" dirty="0">
              <a:solidFill>
                <a:schemeClr val="tx1">
                  <a:lumMod val="50000"/>
                </a:schemeClr>
              </a:solidFill>
            </a:endParaRPr>
          </a:p>
        </p:txBody>
      </p:sp>
      <p:pic>
        <p:nvPicPr>
          <p:cNvPr id="5" name="cmt slide 46- L4 EFM">
            <a:hlinkClick r:id="" action="ppaction://media"/>
          </p:cNvPr>
          <p:cNvPicPr>
            <a:picLocks noChangeAspect="1"/>
          </p:cNvPicPr>
          <p:nvPr>
            <a:audioFile r:link="rId1"/>
            <p:extLst>
              <p:ext uri="{DAA4B4D4-6D71-4841-9C94-3DE7FCFB9230}">
                <p14:media xmlns:p14="http://schemas.microsoft.com/office/powerpoint/2010/main" r:embed="rId2">
                  <p14:trim st="600" end="1498"/>
                </p14:media>
              </p:ext>
            </p:extLst>
          </p:nvPr>
        </p:nvPicPr>
        <p:blipFill>
          <a:blip r:embed="rId6"/>
          <a:stretch>
            <a:fillRect/>
          </a:stretch>
        </p:blipFill>
        <p:spPr>
          <a:xfrm>
            <a:off x="8915399" y="6553200"/>
            <a:ext cx="304800" cy="304800"/>
          </a:xfrm>
          <a:prstGeom prst="rect">
            <a:avLst/>
          </a:prstGeom>
        </p:spPr>
      </p:pic>
    </p:spTree>
    <p:extLst>
      <p:ext uri="{BB962C8B-B14F-4D97-AF65-F5344CB8AC3E}">
        <p14:creationId xmlns:p14="http://schemas.microsoft.com/office/powerpoint/2010/main" val="5067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Together</a:t>
            </a:r>
            <a:endParaRPr lang="en-US" dirty="0"/>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2209800" y="1636826"/>
            <a:ext cx="3466711" cy="4708981"/>
          </a:xfrm>
          <a:prstGeom prst="rect">
            <a:avLst/>
          </a:prstGeom>
          <a:noFill/>
        </p:spPr>
        <p:txBody>
          <a:bodyPr wrap="square" rtlCol="0">
            <a:spAutoFit/>
          </a:bodyPr>
          <a:lstStyle/>
          <a:p>
            <a:r>
              <a:rPr lang="en-US" sz="2000" b="1" dirty="0" smtClean="0">
                <a:solidFill>
                  <a:srgbClr val="EB8A2D"/>
                </a:solidFill>
                <a:latin typeface="Arial" panose="020B0604020202020204" pitchFamily="34" charset="0"/>
                <a:cs typeface="Arial" panose="020B0604020202020204" pitchFamily="34" charset="0"/>
              </a:rPr>
              <a:t>Continue Learning While Eating</a:t>
            </a:r>
          </a:p>
          <a:p>
            <a:pPr marL="285750" indent="-28575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Discuss how to apply lesson in daily life</a:t>
            </a:r>
          </a:p>
          <a:p>
            <a:pPr marL="285750" indent="-285750">
              <a:buFont typeface="Arial" panose="020B0604020202020204" pitchFamily="34" charset="0"/>
              <a:buChar char="•"/>
            </a:pPr>
            <a:endParaRPr lang="en-US" sz="2000" dirty="0" smtClean="0">
              <a:solidFill>
                <a:schemeClr val="tx1">
                  <a:lumMod val="50000"/>
                </a:schemeClr>
              </a:solidFill>
              <a:latin typeface="Arial" panose="020B0604020202020204" pitchFamily="34" charset="0"/>
              <a:cs typeface="Arial" panose="020B0604020202020204" pitchFamily="34" charset="0"/>
            </a:endParaRPr>
          </a:p>
          <a:p>
            <a:r>
              <a:rPr lang="en-US" sz="2000" b="1" dirty="0" smtClean="0">
                <a:solidFill>
                  <a:srgbClr val="EB8A2D"/>
                </a:solidFill>
                <a:latin typeface="Arial" panose="020B0604020202020204" pitchFamily="34" charset="0"/>
                <a:cs typeface="Arial" panose="020B0604020202020204" pitchFamily="34" charset="0"/>
              </a:rPr>
              <a:t>Wrap Up </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Summarize the lesson</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Discuss new weekly challenges</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Clean up as a group</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Distribute take-home groceries</a:t>
            </a:r>
          </a:p>
          <a:p>
            <a:pPr marL="342900" indent="-342900">
              <a:buFont typeface="Arial" panose="020B0604020202020204" pitchFamily="34" charset="0"/>
              <a:buChar char="•"/>
            </a:pPr>
            <a:endParaRPr lang="en-US" sz="2000" dirty="0" smtClean="0">
              <a:solidFill>
                <a:schemeClr val="tx1">
                  <a:lumMod val="50000"/>
                </a:schemeClr>
              </a:solidFill>
              <a:latin typeface="Arial" panose="020B0604020202020204" pitchFamily="34" charset="0"/>
              <a:cs typeface="Arial" panose="020B0604020202020204" pitchFamily="34" charset="0"/>
            </a:endParaRPr>
          </a:p>
          <a:p>
            <a:r>
              <a:rPr lang="en-US" sz="2000" b="1" dirty="0" smtClean="0">
                <a:solidFill>
                  <a:srgbClr val="EB8A2D"/>
                </a:solidFill>
                <a:latin typeface="Arial" panose="020B0604020202020204" pitchFamily="34" charset="0"/>
                <a:cs typeface="Arial" panose="020B0604020202020204" pitchFamily="34" charset="0"/>
              </a:rPr>
              <a:t>Debrief</a:t>
            </a:r>
            <a:endParaRPr lang="en-US" sz="2000" b="1" dirty="0">
              <a:solidFill>
                <a:srgbClr val="EB8A2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smtClean="0">
              <a:solidFill>
                <a:schemeClr val="tx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3454"/>
          <a:stretch/>
        </p:blipFill>
        <p:spPr>
          <a:xfrm>
            <a:off x="5676511" y="2035774"/>
            <a:ext cx="3038281" cy="3911083"/>
          </a:xfrm>
          <a:prstGeom prst="rect">
            <a:avLst/>
          </a:prstGeom>
          <a:ln>
            <a:solidFill>
              <a:schemeClr val="tx1">
                <a:lumMod val="50000"/>
              </a:schemeClr>
            </a:solidFill>
          </a:ln>
        </p:spPr>
      </p:pic>
      <p:pic>
        <p:nvPicPr>
          <p:cNvPr id="5" name="cmt slide 47- L4 eat">
            <a:hlinkClick r:id="" action="ppaction://media"/>
          </p:cNvPr>
          <p:cNvPicPr>
            <a:picLocks noChangeAspect="1"/>
          </p:cNvPicPr>
          <p:nvPr>
            <a:audioFile r:link="rId1"/>
            <p:extLst>
              <p:ext uri="{DAA4B4D4-6D71-4841-9C94-3DE7FCFB9230}">
                <p14:media xmlns:p14="http://schemas.microsoft.com/office/powerpoint/2010/main" r:embed="rId2">
                  <p14:trim st="700" end="1811"/>
                </p14:media>
              </p:ext>
            </p:extLst>
          </p:nvPr>
        </p:nvPicPr>
        <p:blipFill>
          <a:blip r:embed="rId6"/>
          <a:stretch>
            <a:fillRect/>
          </a:stretch>
        </p:blipFill>
        <p:spPr>
          <a:xfrm>
            <a:off x="8915400" y="6542769"/>
            <a:ext cx="304800" cy="304800"/>
          </a:xfrm>
          <a:prstGeom prst="rect">
            <a:avLst/>
          </a:prstGeom>
        </p:spPr>
      </p:pic>
    </p:spTree>
    <p:extLst>
      <p:ext uri="{BB962C8B-B14F-4D97-AF65-F5344CB8AC3E}">
        <p14:creationId xmlns:p14="http://schemas.microsoft.com/office/powerpoint/2010/main" val="42568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5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37250</TotalTime>
  <Words>1270</Words>
  <Application>Microsoft Office PowerPoint</Application>
  <PresentationFormat>On-screen Show (4:3)</PresentationFormat>
  <Paragraphs>88</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Georgia</vt:lpstr>
      <vt:lpstr>CM Theme</vt:lpstr>
      <vt:lpstr>PowerPoint Presentation</vt:lpstr>
      <vt:lpstr>Introduction </vt:lpstr>
      <vt:lpstr>Cooking &amp; Nutrition</vt:lpstr>
      <vt:lpstr>Nutrition </vt:lpstr>
      <vt:lpstr>Cooking &amp; Nutrition </vt:lpstr>
      <vt:lpstr>Extreme Food Makeover</vt:lpstr>
      <vt:lpstr>Eating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Dovico, Kelsey</cp:lastModifiedBy>
  <cp:revision>524</cp:revision>
  <cp:lastPrinted>2014-11-25T14:45:57Z</cp:lastPrinted>
  <dcterms:created xsi:type="dcterms:W3CDTF">2014-08-06T17:27:00Z</dcterms:created>
  <dcterms:modified xsi:type="dcterms:W3CDTF">2017-03-23T15:41:05Z</dcterms:modified>
</cp:coreProperties>
</file>