
<file path=[Content_Types].xml><?xml version="1.0" encoding="utf-8"?>
<Types xmlns="http://schemas.openxmlformats.org/package/2006/content-types">
  <Default Extension="png" ContentType="image/png"/>
  <Default Extension="jpeg" ContentType="image/jpeg"/>
  <Default Extension="m4a" ContentType="audio/mp4"/>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28" r:id="rId2"/>
    <p:sldId id="291" r:id="rId3"/>
    <p:sldId id="330" r:id="rId4"/>
    <p:sldId id="332" r:id="rId5"/>
    <p:sldId id="333" r:id="rId6"/>
    <p:sldId id="293" r:id="rId7"/>
    <p:sldId id="313" r:id="rId8"/>
    <p:sldId id="294" r:id="rId9"/>
    <p:sldId id="314" r:id="rId10"/>
    <p:sldId id="315"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 Stand" initials="FS" lastIdx="4" clrIdx="0">
    <p:extLst>
      <p:ext uri="{19B8F6BF-5375-455C-9EA6-DF929625EA0E}">
        <p15:presenceInfo xmlns:p15="http://schemas.microsoft.com/office/powerpoint/2012/main" userId="S-1-5-21-3888808960-4246117648-3153288409-2130" providerId="AD"/>
      </p:ext>
    </p:extLst>
  </p:cmAuthor>
  <p:cmAuthor id="2" name="CM Satellites" initials="CS" lastIdx="9" clrIdx="1">
    <p:extLst>
      <p:ext uri="{19B8F6BF-5375-455C-9EA6-DF929625EA0E}">
        <p15:presenceInfo xmlns:p15="http://schemas.microsoft.com/office/powerpoint/2012/main" userId="CM Satellites" providerId="None"/>
      </p:ext>
    </p:extLst>
  </p:cmAuthor>
  <p:cmAuthor id="3" name="Katherine Moser" initials="KM" lastIdx="12" clrIdx="2">
    <p:extLst>
      <p:ext uri="{19B8F6BF-5375-455C-9EA6-DF929625EA0E}">
        <p15:presenceInfo xmlns:p15="http://schemas.microsoft.com/office/powerpoint/2012/main" userId="S-1-5-21-3888808960-4246117648-3153288409-1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160"/>
    <a:srgbClr val="EB8A2D"/>
    <a:srgbClr val="ED3124"/>
    <a:srgbClr val="FAC1BD"/>
    <a:srgbClr val="F1AC1B"/>
    <a:srgbClr val="704175"/>
    <a:srgbClr val="6E9A35"/>
    <a:srgbClr val="FFD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8" autoAdjust="0"/>
    <p:restoredTop sz="47170" autoAdjust="0"/>
  </p:normalViewPr>
  <p:slideViewPr>
    <p:cSldViewPr snapToGrid="0">
      <p:cViewPr varScale="1">
        <p:scale>
          <a:sx n="41" d="100"/>
          <a:sy n="41" d="100"/>
        </p:scale>
        <p:origin x="2827" y="43"/>
      </p:cViewPr>
      <p:guideLst/>
    </p:cSldViewPr>
  </p:slideViewPr>
  <p:outlineViewPr>
    <p:cViewPr>
      <p:scale>
        <a:sx n="33" d="100"/>
        <a:sy n="33" d="100"/>
      </p:scale>
      <p:origin x="0" y="-1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71E0CF-2129-41E7-861F-9A1DE43911F9}" type="datetimeFigureOut">
              <a:rPr lang="en-US" smtClean="0"/>
              <a:t>7/20/2017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51DE50A-8854-48A5-BC4C-62E33D6CB3B2}" type="slidenum">
              <a:rPr lang="en-US" smtClean="0"/>
              <a:t>‹#›</a:t>
            </a:fld>
            <a:endParaRPr lang="en-US"/>
          </a:p>
        </p:txBody>
      </p:sp>
    </p:spTree>
    <p:extLst>
      <p:ext uri="{BB962C8B-B14F-4D97-AF65-F5344CB8AC3E}">
        <p14:creationId xmlns:p14="http://schemas.microsoft.com/office/powerpoint/2010/main" val="22746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80E0BF-25E6-46B8-AC3E-05A492441B0A}" type="datetimeFigureOut">
              <a:rPr lang="en-US" smtClean="0"/>
              <a:t>7/20/2017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44AE27-8551-48CA-A1D4-30E78F85A302}" type="slidenum">
              <a:rPr lang="en-US" smtClean="0"/>
              <a:t>‹#›</a:t>
            </a:fld>
            <a:endParaRPr lang="en-US" dirty="0"/>
          </a:p>
        </p:txBody>
      </p:sp>
    </p:spTree>
    <p:extLst>
      <p:ext uri="{BB962C8B-B14F-4D97-AF65-F5344CB8AC3E}">
        <p14:creationId xmlns:p14="http://schemas.microsoft.com/office/powerpoint/2010/main" val="213540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class in your Cooking</a:t>
            </a:r>
            <a:r>
              <a:rPr lang="en-US" baseline="0" dirty="0" smtClean="0"/>
              <a:t> Matters course returns to the classroom for a celebration of your participants’ hard work and new knowledge. The main objective for this week is summing up and celebrating the lessons and skills the class has learned so far. This sets your participants up well to continue learning and applying new lessons in their everyday lives.</a:t>
            </a:r>
            <a:endParaRPr lang="en-US" dirty="0"/>
          </a:p>
        </p:txBody>
      </p:sp>
      <p:sp>
        <p:nvSpPr>
          <p:cNvPr id="4" name="Slide Number Placeholder 3"/>
          <p:cNvSpPr>
            <a:spLocks noGrp="1"/>
          </p:cNvSpPr>
          <p:nvPr>
            <p:ph type="sldNum" sz="quarter" idx="10"/>
          </p:nvPr>
        </p:nvSpPr>
        <p:spPr/>
        <p:txBody>
          <a:bodyPr/>
          <a:lstStyle/>
          <a:p>
            <a:fld id="{FCDCF6A9-66D7-4888-929D-D527B5A74154}" type="slidenum">
              <a:rPr lang="en-US" smtClean="0"/>
              <a:t>1</a:t>
            </a:fld>
            <a:endParaRPr lang="en-US"/>
          </a:p>
        </p:txBody>
      </p:sp>
    </p:spTree>
    <p:extLst>
      <p:ext uri="{BB962C8B-B14F-4D97-AF65-F5344CB8AC3E}">
        <p14:creationId xmlns:p14="http://schemas.microsoft.com/office/powerpoint/2010/main" val="326565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course</a:t>
            </a:r>
            <a:r>
              <a:rPr lang="en-US" baseline="0" dirty="0" smtClean="0"/>
              <a:t> is over, the facilitator should review the Satellite Partner Training and Resource Blog for instructions on how to complete end of course reporting steps.</a:t>
            </a:r>
          </a:p>
          <a:p>
            <a:r>
              <a:rPr lang="en-US" baseline="0" dirty="0" smtClean="0"/>
              <a:t>The facilitator should complete the Course Reporting Form and Attendance sheet to cmsatellite@gcfb.org. Your course code will begin with 02 for GCFB. You are not responsible for creating your specific code. Instead, you should receive your code from GCFB in an email when we confirm that your materials have been ordered. If you are unsure about your code, please contact the Cooking Matters Satellite Coordinator at cmsatellite@gcfb.org</a:t>
            </a:r>
          </a:p>
          <a:p>
            <a:endParaRPr lang="en-US" baseline="0" dirty="0" smtClean="0"/>
          </a:p>
          <a:p>
            <a:r>
              <a:rPr lang="en-US" baseline="0" dirty="0" smtClean="0"/>
              <a:t>Please feel free to contact the Cooking Matters Satellite coordinator if you have any questions during this reporting process.</a:t>
            </a:r>
          </a:p>
          <a:p>
            <a:endParaRPr lang="en-US" baseline="0" dirty="0" smtClean="0"/>
          </a:p>
          <a:p>
            <a:r>
              <a:rPr lang="en-US" baseline="0" dirty="0" smtClean="0"/>
              <a:t>Thank you for your hard work in facilitating Cooking Matters for Parents in your community! </a:t>
            </a:r>
            <a:endParaRPr lang="en-US" dirty="0"/>
          </a:p>
        </p:txBody>
      </p:sp>
      <p:sp>
        <p:nvSpPr>
          <p:cNvPr id="4" name="Slide Number Placeholder 3"/>
          <p:cNvSpPr>
            <a:spLocks noGrp="1"/>
          </p:cNvSpPr>
          <p:nvPr>
            <p:ph type="sldNum" sz="quarter" idx="10"/>
          </p:nvPr>
        </p:nvSpPr>
        <p:spPr/>
        <p:txBody>
          <a:bodyPr/>
          <a:lstStyle/>
          <a:p>
            <a:fld id="{6944AE27-8551-48CA-A1D4-30E78F85A302}" type="slidenum">
              <a:rPr lang="en-US" smtClean="0"/>
              <a:t>10</a:t>
            </a:fld>
            <a:endParaRPr lang="en-US" dirty="0"/>
          </a:p>
        </p:txBody>
      </p:sp>
    </p:spTree>
    <p:extLst>
      <p:ext uri="{BB962C8B-B14F-4D97-AF65-F5344CB8AC3E}">
        <p14:creationId xmlns:p14="http://schemas.microsoft.com/office/powerpoint/2010/main" val="100396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After</a:t>
            </a:r>
            <a:r>
              <a:rPr lang="en-US" u="none" baseline="0" dirty="0" smtClean="0"/>
              <a:t> coordinating the pre-class huddle for the teaching team and assistants, the facilitator should welcome all the participants into the classroom for the final day of class. Although today’s class is for review and celebration, stick to the familiar pattern to open the class.</a:t>
            </a:r>
          </a:p>
          <a:p>
            <a:endParaRPr lang="en-US" u="none" baseline="0" dirty="0" smtClean="0"/>
          </a:p>
          <a:p>
            <a:r>
              <a:rPr lang="en-US" u="none" baseline="0" dirty="0" smtClean="0"/>
              <a:t>Discuss the flow of class as you have chosen to run it, explaining that you will be completing a secret ingredient cooking challenge if that has been set up by your team, followed by eating together and a graduation ceremony. Mention that, before you get started on the day’s festivities, you need the class to finish up the second portion of their e-surveys. Give them time to complete this now, helping participants with questions or those with challenges reading as necessary. Your instructor guide recommends doing these after the graduation ceremony, but we have found that participants are more willing to complete the surveys before the course wraps up. </a:t>
            </a:r>
          </a:p>
        </p:txBody>
      </p:sp>
      <p:sp>
        <p:nvSpPr>
          <p:cNvPr id="4" name="Slide Number Placeholder 3"/>
          <p:cNvSpPr>
            <a:spLocks noGrp="1"/>
          </p:cNvSpPr>
          <p:nvPr>
            <p:ph type="sldNum" sz="quarter" idx="10"/>
          </p:nvPr>
        </p:nvSpPr>
        <p:spPr/>
        <p:txBody>
          <a:bodyPr/>
          <a:lstStyle/>
          <a:p>
            <a:fld id="{6944AE27-8551-48CA-A1D4-30E78F85A302}" type="slidenum">
              <a:rPr lang="en-US" smtClean="0"/>
              <a:t>2</a:t>
            </a:fld>
            <a:endParaRPr lang="en-US" dirty="0"/>
          </a:p>
        </p:txBody>
      </p:sp>
    </p:spTree>
    <p:extLst>
      <p:ext uri="{BB962C8B-B14F-4D97-AF65-F5344CB8AC3E}">
        <p14:creationId xmlns:p14="http://schemas.microsoft.com/office/powerpoint/2010/main" val="260912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If</a:t>
            </a:r>
            <a:r>
              <a:rPr lang="en-US" b="0" u="none" baseline="0" dirty="0" smtClean="0"/>
              <a:t> your team has followed our recommendation of moving the discussion of sugary beverages to lesson 3, you can start this class by talking about physical activity’s role in creating a healthy lifestyle. Use your instructor guide for guidance on leading this discussion. With this discussion in particular, it’s important to remember the scope of this course, that we are learning about the basics of a healthy lifestyle in general. If participants begin asking detailed questions about chronic diseases or other health conditions as you discuss the benefits of physical activity, you should direct them to reliable sources of information, but avoid spending class time making specific recommendations for diseases and conditions.</a:t>
            </a:r>
          </a:p>
          <a:p>
            <a:r>
              <a:rPr lang="en-US" b="0" u="none" baseline="0" dirty="0" smtClean="0"/>
              <a:t>Emphasize that physical activity can take many forms and give participants time to share their preferred types or tips on how they make their days more active.</a:t>
            </a:r>
            <a:endParaRPr lang="en-US" b="0"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3</a:t>
            </a:fld>
            <a:endParaRPr lang="en-US" dirty="0"/>
          </a:p>
        </p:txBody>
      </p:sp>
    </p:spTree>
    <p:extLst>
      <p:ext uri="{BB962C8B-B14F-4D97-AF65-F5344CB8AC3E}">
        <p14:creationId xmlns:p14="http://schemas.microsoft.com/office/powerpoint/2010/main" val="410969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8563" y="511175"/>
            <a:ext cx="3005137" cy="2254250"/>
          </a:xfrm>
        </p:spPr>
      </p:sp>
      <p:sp>
        <p:nvSpPr>
          <p:cNvPr id="3" name="Notes Placeholder 2"/>
          <p:cNvSpPr>
            <a:spLocks noGrp="1"/>
          </p:cNvSpPr>
          <p:nvPr>
            <p:ph type="body" idx="1"/>
          </p:nvPr>
        </p:nvSpPr>
        <p:spPr>
          <a:xfrm>
            <a:off x="701040" y="3048000"/>
            <a:ext cx="5608320" cy="5086350"/>
          </a:xfrm>
        </p:spPr>
        <p:txBody>
          <a:bodyPr/>
          <a:lstStyle/>
          <a:p>
            <a:r>
              <a:rPr lang="en-US" u="none" baseline="0" dirty="0" smtClean="0"/>
              <a:t>In your instructor guide, you will find the teaching about sugary beverages in Lesson 6. In our experience, however, including this topic on the week of graduation leads to a very rushed last class. Instead, consider covering it here with your discussion of convenience foods. </a:t>
            </a:r>
            <a:r>
              <a:rPr lang="en-US" u="none" baseline="0" dirty="0" smtClean="0"/>
              <a:t>The </a:t>
            </a:r>
            <a:r>
              <a:rPr lang="en-US" u="none" baseline="0" dirty="0" smtClean="0"/>
              <a:t>facilitator and instructors should read over the activity and gather sugary beverage bottles or nutrition labels, as well as sugar and other measuring materials listed in the activity overview. If you wish to reuse materials for future courses, the facilitator can store the supplies for the next class. </a:t>
            </a:r>
          </a:p>
        </p:txBody>
      </p:sp>
      <p:sp>
        <p:nvSpPr>
          <p:cNvPr id="4" name="Slide Number Placeholder 3"/>
          <p:cNvSpPr>
            <a:spLocks noGrp="1"/>
          </p:cNvSpPr>
          <p:nvPr>
            <p:ph type="sldNum" sz="quarter" idx="10"/>
          </p:nvPr>
        </p:nvSpPr>
        <p:spPr/>
        <p:txBody>
          <a:bodyPr/>
          <a:lstStyle/>
          <a:p>
            <a:fld id="{6944AE27-8551-48CA-A1D4-30E78F85A302}" type="slidenum">
              <a:rPr lang="en-US" smtClean="0"/>
              <a:t>4</a:t>
            </a:fld>
            <a:endParaRPr lang="en-US" dirty="0"/>
          </a:p>
        </p:txBody>
      </p:sp>
    </p:spTree>
    <p:extLst>
      <p:ext uri="{BB962C8B-B14F-4D97-AF65-F5344CB8AC3E}">
        <p14:creationId xmlns:p14="http://schemas.microsoft.com/office/powerpoint/2010/main" val="388889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8563" y="511175"/>
            <a:ext cx="3005137" cy="2254250"/>
          </a:xfrm>
        </p:spPr>
      </p:sp>
      <p:sp>
        <p:nvSpPr>
          <p:cNvPr id="3" name="Notes Placeholder 2"/>
          <p:cNvSpPr>
            <a:spLocks noGrp="1"/>
          </p:cNvSpPr>
          <p:nvPr>
            <p:ph type="body" idx="1"/>
          </p:nvPr>
        </p:nvSpPr>
        <p:spPr>
          <a:xfrm>
            <a:off x="701040" y="3048000"/>
            <a:ext cx="5608320" cy="5086350"/>
          </a:xfrm>
        </p:spPr>
        <p:txBody>
          <a:bodyPr/>
          <a:lstStyle/>
          <a:p>
            <a:r>
              <a:rPr lang="en-US" u="none" baseline="0" dirty="0" smtClean="0"/>
              <a:t>If you need an abbreviated version of the activity due to time constraints,  consider creating an interactive display like the one pictured here, where participants are asked to rank laminated beverage photos in order on a Velcro board, and the instructor then reveals the correct answer and corresponding amounts of sugar in each using prepackaged baggies of sugar. This version of the activity saves time, but does not involve actively measuring out the sugar for each drink. Instead of measuring, participants are engaged by making the hypothesis line up and as the nutrition instructor </a:t>
            </a:r>
            <a:r>
              <a:rPr lang="en-US" sz="1200" kern="1200" dirty="0" smtClean="0">
                <a:solidFill>
                  <a:schemeClr val="tx1"/>
                </a:solidFill>
                <a:effectLst/>
                <a:latin typeface="+mn-lt"/>
                <a:ea typeface="+mn-ea"/>
                <a:cs typeface="+mn-cs"/>
              </a:rPr>
              <a:t>reveals the actual rankings one-by-one, starting with the lowest amount of sugar first. As you go along, be sure to talk about WHY each</a:t>
            </a:r>
            <a:r>
              <a:rPr lang="en-US" sz="1200" kern="1200" baseline="0" dirty="0" smtClean="0">
                <a:solidFill>
                  <a:schemeClr val="tx1"/>
                </a:solidFill>
                <a:effectLst/>
                <a:latin typeface="+mn-lt"/>
                <a:ea typeface="+mn-ea"/>
                <a:cs typeface="+mn-cs"/>
              </a:rPr>
              <a:t> drink has</a:t>
            </a:r>
            <a:r>
              <a:rPr lang="en-US" sz="1200" kern="1200" dirty="0" smtClean="0">
                <a:solidFill>
                  <a:schemeClr val="tx1"/>
                </a:solidFill>
                <a:effectLst/>
                <a:latin typeface="+mn-lt"/>
                <a:ea typeface="+mn-ea"/>
                <a:cs typeface="+mn-cs"/>
              </a:rPr>
              <a:t> more sugar.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 the nutrition instructor could ask “Why do you think chocolate milk has more sugar than regular?” or “What could you choose</a:t>
            </a:r>
            <a:r>
              <a:rPr lang="en-US" sz="1200" kern="1200" baseline="0" dirty="0" smtClean="0">
                <a:solidFill>
                  <a:schemeClr val="tx1"/>
                </a:solidFill>
                <a:effectLst/>
                <a:latin typeface="+mn-lt"/>
                <a:ea typeface="+mn-ea"/>
                <a:cs typeface="+mn-cs"/>
              </a:rPr>
              <a:t> if you want milk, but something with less sugar?”</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with the Blubber Burger activity, be sure to wrap up the discussion by talking about how to make healthier choices. Encouraging</a:t>
            </a:r>
            <a:r>
              <a:rPr lang="en-US" sz="1200" kern="1200" baseline="0" dirty="0" smtClean="0">
                <a:solidFill>
                  <a:schemeClr val="tx1"/>
                </a:solidFill>
                <a:effectLst/>
                <a:latin typeface="+mn-lt"/>
                <a:ea typeface="+mn-ea"/>
                <a:cs typeface="+mn-cs"/>
              </a:rPr>
              <a:t> participants to use the tips on page 12 can empower them to make changes by presenting concrete steps and goals.</a:t>
            </a:r>
            <a:endParaRPr lang="en-US" u="none" dirty="0" smtClean="0"/>
          </a:p>
        </p:txBody>
      </p:sp>
      <p:sp>
        <p:nvSpPr>
          <p:cNvPr id="4" name="Slide Number Placeholder 3"/>
          <p:cNvSpPr>
            <a:spLocks noGrp="1"/>
          </p:cNvSpPr>
          <p:nvPr>
            <p:ph type="sldNum" sz="quarter" idx="10"/>
          </p:nvPr>
        </p:nvSpPr>
        <p:spPr/>
        <p:txBody>
          <a:bodyPr/>
          <a:lstStyle/>
          <a:p>
            <a:fld id="{6944AE27-8551-48CA-A1D4-30E78F85A302}" type="slidenum">
              <a:rPr lang="en-US" smtClean="0"/>
              <a:t>5</a:t>
            </a:fld>
            <a:endParaRPr lang="en-US" dirty="0"/>
          </a:p>
        </p:txBody>
      </p:sp>
    </p:spTree>
    <p:extLst>
      <p:ext uri="{BB962C8B-B14F-4D97-AF65-F5344CB8AC3E}">
        <p14:creationId xmlns:p14="http://schemas.microsoft.com/office/powerpoint/2010/main" val="323193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a:p>
            <a:r>
              <a:rPr lang="en-US" u="none" dirty="0" smtClean="0"/>
              <a:t>Depending on the recipe you choose for graduation, you can cook</a:t>
            </a:r>
            <a:r>
              <a:rPr lang="en-US" u="none" baseline="0" dirty="0" smtClean="0"/>
              <a:t> after the trivia game or before if the recipe has significant cook time. During cooking, the teaching team should continue engaging the participants in conversations about how various aspects from the course are represented in the recipes you are preparing. For example, if you are preparing the Mango Salsa you can ask the participants what substitutions they could make if mangoes were not available and how seasonal items could be incorporated.</a:t>
            </a:r>
          </a:p>
        </p:txBody>
      </p:sp>
      <p:sp>
        <p:nvSpPr>
          <p:cNvPr id="4" name="Slide Number Placeholder 3"/>
          <p:cNvSpPr>
            <a:spLocks noGrp="1"/>
          </p:cNvSpPr>
          <p:nvPr>
            <p:ph type="sldNum" sz="quarter" idx="10"/>
          </p:nvPr>
        </p:nvSpPr>
        <p:spPr/>
        <p:txBody>
          <a:bodyPr/>
          <a:lstStyle/>
          <a:p>
            <a:fld id="{6944AE27-8551-48CA-A1D4-30E78F85A302}" type="slidenum">
              <a:rPr lang="en-US" smtClean="0"/>
              <a:t>6</a:t>
            </a:fld>
            <a:endParaRPr lang="en-US" dirty="0"/>
          </a:p>
        </p:txBody>
      </p:sp>
    </p:spTree>
    <p:extLst>
      <p:ext uri="{BB962C8B-B14F-4D97-AF65-F5344CB8AC3E}">
        <p14:creationId xmlns:p14="http://schemas.microsoft.com/office/powerpoint/2010/main" val="282050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Transition into your Cooking Matters Trivia activity at the point in class that your teaching team has determined it best fits. As you can see, there are various ways to create this activity. Depending on your site, you can use folded pages  displayed on a board at the front of class, or create a more permanent resource using laminated cards and Velcro. </a:t>
            </a:r>
          </a:p>
          <a:p>
            <a:endParaRPr lang="en-US" u="none" baseline="0" dirty="0" smtClean="0"/>
          </a:p>
          <a:p>
            <a:r>
              <a:rPr lang="en-US" u="none" baseline="0" dirty="0" smtClean="0"/>
              <a:t>Your nutrition instructor should divide the class into teams and call on them one-by-one to select questions. As the nutrition instructor reads the questions and interacts with the teams, the culinary instructor or facilitator can keep score.</a:t>
            </a:r>
          </a:p>
          <a:p>
            <a:endParaRPr lang="en-US" b="1" u="none" baseline="0" dirty="0" smtClean="0"/>
          </a:p>
          <a:p>
            <a:r>
              <a:rPr lang="en-US" b="0" u="none" baseline="0" dirty="0" smtClean="0"/>
              <a:t>If participants are struggling with certain questions, consider jogging their memories with hints like “We talked about this type of grain when we used brown rice in that stir fry recipe” or, if they are stuck, give the other team a chance to answer.</a:t>
            </a:r>
          </a:p>
          <a:p>
            <a:r>
              <a:rPr lang="en-US" b="0" u="none" baseline="0" dirty="0" smtClean="0"/>
              <a:t>If no participants can answer a question, spend a minute explaining the topic again to make sure the concept is now clear.</a:t>
            </a:r>
          </a:p>
          <a:p>
            <a:endParaRPr lang="en-US" b="0" u="none" baseline="0" dirty="0" smtClean="0"/>
          </a:p>
          <a:p>
            <a:r>
              <a:rPr lang="en-US" b="0" u="none" baseline="0" dirty="0" smtClean="0"/>
              <a:t>At the end of the game, congratulate the winning team and transition into cooking together or eating, depending on the order of class you have established. You can also play the trivia game while eating if you are crunched for time.</a:t>
            </a:r>
            <a:endParaRPr lang="en-US" b="0"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7</a:t>
            </a:fld>
            <a:endParaRPr lang="en-US" dirty="0"/>
          </a:p>
        </p:txBody>
      </p:sp>
    </p:spTree>
    <p:extLst>
      <p:ext uri="{BB962C8B-B14F-4D97-AF65-F5344CB8AC3E}">
        <p14:creationId xmlns:p14="http://schemas.microsoft.com/office/powerpoint/2010/main" val="223905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As</a:t>
            </a:r>
            <a:r>
              <a:rPr lang="en-US" u="none" baseline="0" dirty="0" smtClean="0"/>
              <a:t> participants finish eating</a:t>
            </a:r>
            <a:r>
              <a:rPr lang="en-US" u="none" dirty="0" smtClean="0"/>
              <a:t>, it’s time for your graduation</a:t>
            </a:r>
            <a:r>
              <a:rPr lang="en-US" u="none" baseline="0" dirty="0" smtClean="0"/>
              <a:t> celebration! Celebrate the success of individuals participants by talking about something positive you’ve seen in them over the last six weeks. This is a great opportunity to take pictures, so be sure to assign a classroom assistant the role of photographer, and send your photos to volunteers and Gleaners Community Food Bank after your class to report the hard work of your participants. Ask participants if they would like to share anything with the class and if there are any goals they would like to continue to work on in the future.</a:t>
            </a:r>
          </a:p>
          <a:p>
            <a:r>
              <a:rPr lang="en-US" u="none" baseline="0" dirty="0" smtClean="0"/>
              <a:t>Participants that did not attend at least 4 of the 6 courses cannot be counted as graduates, but you should still celebrate their success by calling them up to say how you’ve seen them grow. Be sure to tell them that you are proud of them and glad they attended!</a:t>
            </a:r>
          </a:p>
          <a:p>
            <a:endParaRPr lang="en-US" u="none" baseline="0" dirty="0" smtClean="0"/>
          </a:p>
          <a:p>
            <a:r>
              <a:rPr lang="en-US" u="none" baseline="0" dirty="0" smtClean="0"/>
              <a:t>Thank the class for all their hard work and point out that they will be able to continue learning and practicing healthy lifestyle tips and tricks as they take home their Cooking Matters participant guides today. You can also point them to CookingMatters.org if they want to keep exploring as well. As the participants head home, make sure they each remember to take their workbooks</a:t>
            </a:r>
            <a:endParaRPr lang="en-US"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8</a:t>
            </a:fld>
            <a:endParaRPr lang="en-US" dirty="0"/>
          </a:p>
        </p:txBody>
      </p:sp>
    </p:spTree>
    <p:extLst>
      <p:ext uri="{BB962C8B-B14F-4D97-AF65-F5344CB8AC3E}">
        <p14:creationId xmlns:p14="http://schemas.microsoft.com/office/powerpoint/2010/main" val="28721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your participants have left,</a:t>
            </a:r>
            <a:r>
              <a:rPr lang="en-US" baseline="0" dirty="0" smtClean="0"/>
              <a:t> the facilitator should be sure to lead the usual debrief session with the teaching team and classroom assistants. This is a also a great time to get the whole teaching team’s input on the course overall. Discuss what went well and what could be improved, including recruitment of participants, time of class, materials provided, and any other comments volunteers might have. The facilitator should also use this time to talk to the site contact for their host site (if he or she is present) about the possibility future classes if there are any in the works.</a:t>
            </a:r>
          </a:p>
          <a:p>
            <a:r>
              <a:rPr lang="en-US" baseline="0" dirty="0" smtClean="0"/>
              <a:t>And after 6 weeks of hard work, don’t forget to celebrate your success as a teaching team as well!</a:t>
            </a:r>
          </a:p>
          <a:p>
            <a:r>
              <a:rPr lang="en-US" baseline="0" dirty="0" smtClean="0"/>
              <a:t>Congratulations, you’ve just completed Cooking Matters for Parents! </a:t>
            </a:r>
            <a:endParaRPr lang="en-US" dirty="0"/>
          </a:p>
        </p:txBody>
      </p:sp>
      <p:sp>
        <p:nvSpPr>
          <p:cNvPr id="4" name="Slide Number Placeholder 3"/>
          <p:cNvSpPr>
            <a:spLocks noGrp="1"/>
          </p:cNvSpPr>
          <p:nvPr>
            <p:ph type="sldNum" sz="quarter" idx="10"/>
          </p:nvPr>
        </p:nvSpPr>
        <p:spPr/>
        <p:txBody>
          <a:bodyPr/>
          <a:lstStyle/>
          <a:p>
            <a:fld id="{6944AE27-8551-48CA-A1D4-30E78F85A302}" type="slidenum">
              <a:rPr lang="en-US" smtClean="0"/>
              <a:t>9</a:t>
            </a:fld>
            <a:endParaRPr lang="en-US" dirty="0"/>
          </a:p>
        </p:txBody>
      </p:sp>
    </p:spTree>
    <p:extLst>
      <p:ext uri="{BB962C8B-B14F-4D97-AF65-F5344CB8AC3E}">
        <p14:creationId xmlns:p14="http://schemas.microsoft.com/office/powerpoint/2010/main" val="2199409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descr="C:\Users\Sorby\Dropbox\Opus-Jade\cooking matters\round 1\final graphics\cover-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7" name="Picture 3" descr="C:\Users\Sorby\Dropbox\Opus-Jade\cooking matters\round 1\final graphics\logo-color-02.png"/>
          <p:cNvPicPr>
            <a:picLocks noChangeAspect="1" noChangeArrowheads="1"/>
          </p:cNvPicPr>
          <p:nvPr/>
        </p:nvPicPr>
        <p:blipFill>
          <a:blip r:embed="rId3" cstate="print"/>
          <a:srcRect/>
          <a:stretch>
            <a:fillRect/>
          </a:stretch>
        </p:blipFill>
        <p:spPr bwMode="auto">
          <a:xfrm>
            <a:off x="609598" y="304800"/>
            <a:ext cx="1528335" cy="2560320"/>
          </a:xfrm>
          <a:prstGeom prst="rect">
            <a:avLst/>
          </a:prstGeom>
          <a:noFill/>
        </p:spPr>
      </p:pic>
      <p:sp>
        <p:nvSpPr>
          <p:cNvPr id="2" name="Title 1"/>
          <p:cNvSpPr>
            <a:spLocks noGrp="1"/>
          </p:cNvSpPr>
          <p:nvPr>
            <p:ph type="ctrTitle"/>
          </p:nvPr>
        </p:nvSpPr>
        <p:spPr>
          <a:xfrm>
            <a:off x="533400" y="3863975"/>
            <a:ext cx="4191000" cy="1470025"/>
          </a:xfrm>
        </p:spPr>
        <p:txBody>
          <a:bodyPr anchor="t" anchorCtr="0">
            <a:normAutofit/>
          </a:bodyPr>
          <a:lstStyle>
            <a:lvl1pPr algn="l">
              <a:lnSpc>
                <a:spcPts val="4300"/>
              </a:lnSpc>
              <a:defRPr sz="4200" b="1">
                <a:solidFill>
                  <a:srgbClr val="7B9B2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3400" y="3352800"/>
            <a:ext cx="4114800" cy="457200"/>
          </a:xfrm>
        </p:spPr>
        <p:txBody>
          <a:bodyPr anchor="b" anchorCtr="0">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descr="C:\Users\Sorby\Dropbox\Opus-Jade\cooking matters\round 1\sponsor logos-03.jpg"/>
          <p:cNvPicPr>
            <a:picLocks noChangeAspect="1" noChangeArrowheads="1"/>
          </p:cNvPicPr>
          <p:nvPr/>
        </p:nvPicPr>
        <p:blipFill>
          <a:blip r:embed="rId4" cstate="print"/>
          <a:srcRect/>
          <a:stretch>
            <a:fillRect/>
          </a:stretch>
        </p:blipFill>
        <p:spPr bwMode="auto">
          <a:xfrm>
            <a:off x="609598" y="5866733"/>
            <a:ext cx="1489183" cy="426720"/>
          </a:xfrm>
          <a:prstGeom prst="rect">
            <a:avLst/>
          </a:prstGeom>
          <a:noFill/>
        </p:spPr>
      </p:pic>
      <p:sp>
        <p:nvSpPr>
          <p:cNvPr id="8" name="TextBox 7"/>
          <p:cNvSpPr txBox="1"/>
          <p:nvPr/>
        </p:nvSpPr>
        <p:spPr>
          <a:xfrm>
            <a:off x="530352" y="5638800"/>
            <a:ext cx="1676400" cy="276999"/>
          </a:xfrm>
          <a:prstGeom prst="rect">
            <a:avLst/>
          </a:prstGeom>
          <a:noFill/>
        </p:spPr>
        <p:txBody>
          <a:bodyPr wrap="square" rtlCol="0">
            <a:spAutoFit/>
          </a:bodyPr>
          <a:lstStyle/>
          <a:p>
            <a:r>
              <a:rPr lang="en-US" sz="1200" dirty="0" smtClean="0"/>
              <a:t>NATIONAL SPONSOR</a:t>
            </a:r>
            <a:endParaRPr lang="en-US" sz="1200" dirty="0"/>
          </a:p>
        </p:txBody>
      </p:sp>
    </p:spTree>
    <p:extLst>
      <p:ext uri="{BB962C8B-B14F-4D97-AF65-F5344CB8AC3E}">
        <p14:creationId xmlns:p14="http://schemas.microsoft.com/office/powerpoint/2010/main" val="419898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447800" y="3428999"/>
            <a:ext cx="5943600" cy="1143000"/>
          </a:xfrm>
        </p:spPr>
        <p:txBody>
          <a:bodyPr anchor="t" anchorCtr="0">
            <a:normAutofit/>
          </a:bodyPr>
          <a:lstStyle>
            <a:lvl1pPr marL="0" indent="0" algn="l">
              <a:defRPr sz="3600" i="1">
                <a:solidFill>
                  <a:schemeClr val="accent1"/>
                </a:solidFill>
                <a:latin typeface="Georgia" pitchFamily="18" charset="0"/>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1" name="Picture Placeholder 9"/>
          <p:cNvSpPr>
            <a:spLocks noGrp="1"/>
          </p:cNvSpPr>
          <p:nvPr>
            <p:ph type="pic" sz="quarter" idx="11"/>
          </p:nvPr>
        </p:nvSpPr>
        <p:spPr>
          <a:xfrm>
            <a:off x="266700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5334000" y="0"/>
            <a:ext cx="3810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Tree>
    <p:extLst>
      <p:ext uri="{BB962C8B-B14F-4D97-AF65-F5344CB8AC3E}">
        <p14:creationId xmlns:p14="http://schemas.microsoft.com/office/powerpoint/2010/main" val="253532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onsors">
    <p:spTree>
      <p:nvGrpSpPr>
        <p:cNvPr id="1" name=""/>
        <p:cNvGrpSpPr/>
        <p:nvPr/>
      </p:nvGrpSpPr>
      <p:grpSpPr>
        <a:xfrm>
          <a:off x="0" y="0"/>
          <a:ext cx="0" cy="0"/>
          <a:chOff x="0" y="0"/>
          <a:chExt cx="0" cy="0"/>
        </a:xfrm>
      </p:grpSpPr>
      <p:sp>
        <p:nvSpPr>
          <p:cNvPr id="9" name="Rectangle 8"/>
          <p:cNvSpPr/>
          <p:nvPr/>
        </p:nvSpPr>
        <p:spPr>
          <a:xfrm>
            <a:off x="0" y="0"/>
            <a:ext cx="6096000" cy="2862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96000" y="0"/>
            <a:ext cx="609600" cy="286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05600" y="0"/>
            <a:ext cx="76200" cy="2862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81800" y="0"/>
            <a:ext cx="2362200" cy="2862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15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F66403-5D58-40EF-97A9-DF94948D7754}" type="slidenum">
              <a:rPr lang="en-US" smtClean="0"/>
              <a:t>‹#›</a:t>
            </a:fld>
            <a:endParaRPr lang="en-US" dirty="0"/>
          </a:p>
        </p:txBody>
      </p:sp>
      <p:sp>
        <p:nvSpPr>
          <p:cNvPr id="5" name="Rectangle 4"/>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Users\Sorby\Dropbox\Opus-Jade\cooking matters\round 1\final graphics\logo-white-02.png"/>
          <p:cNvPicPr>
            <a:picLocks noChangeAspect="1" noChangeArrowheads="1"/>
          </p:cNvPicPr>
          <p:nvPr/>
        </p:nvPicPr>
        <p:blipFill>
          <a:blip r:embed="rId2" cstate="print"/>
          <a:srcRect/>
          <a:stretch>
            <a:fillRect/>
          </a:stretch>
        </p:blipFill>
        <p:spPr bwMode="auto">
          <a:xfrm>
            <a:off x="7239000" y="4267200"/>
            <a:ext cx="1423419" cy="2209804"/>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0726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216073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54932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66725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01384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73674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707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16874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559" y="3863195"/>
            <a:ext cx="1510095" cy="1251356"/>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05" r="51035"/>
          <a:stretch/>
        </p:blipFill>
        <p:spPr>
          <a:xfrm>
            <a:off x="5947089" y="5226627"/>
            <a:ext cx="2473036" cy="1453896"/>
          </a:xfrm>
          <a:prstGeom prst="rect">
            <a:avLst/>
          </a:prstGeom>
        </p:spPr>
      </p:pic>
      <p:sp>
        <p:nvSpPr>
          <p:cNvPr id="8" name="Rectangle 7"/>
          <p:cNvSpPr/>
          <p:nvPr userDrawn="1"/>
        </p:nvSpPr>
        <p:spPr>
          <a:xfrm>
            <a:off x="5159295" y="0"/>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351319" y="126600"/>
            <a:ext cx="3792681" cy="2862322"/>
          </a:xfrm>
          <a:prstGeom prst="rect">
            <a:avLst/>
          </a:prstGeom>
          <a:noFill/>
        </p:spPr>
        <p:txBody>
          <a:bodyPr wrap="square" lIns="91440" tIns="45720" rIns="91440" bIns="45720">
            <a:spAutoFit/>
          </a:bodyPr>
          <a:lstStyle/>
          <a:p>
            <a:pPr algn="ctr"/>
            <a:r>
              <a:rPr lang="en-US" sz="4400" b="1" i="1" cap="none" spc="0" dirty="0" smtClean="0">
                <a:ln w="0"/>
                <a:solidFill>
                  <a:srgbClr val="FFD508"/>
                </a:solidFill>
                <a:effectLst>
                  <a:outerShdw blurRad="38100" dist="19050" dir="2700000" algn="tl" rotWithShape="0">
                    <a:schemeClr val="dk1">
                      <a:alpha val="40000"/>
                    </a:schemeClr>
                  </a:outerShdw>
                </a:effectLst>
                <a:latin typeface="+mj-lt"/>
              </a:rPr>
              <a:t>Online</a:t>
            </a:r>
            <a:r>
              <a:rPr lang="en-US" sz="6000" b="1" i="1" cap="none" spc="0" dirty="0" smtClean="0">
                <a:ln w="0"/>
                <a:solidFill>
                  <a:srgbClr val="FFD508"/>
                </a:solidFill>
                <a:effectLst>
                  <a:outerShdw blurRad="38100" dist="19050" dir="2700000" algn="tl" rotWithShape="0">
                    <a:schemeClr val="dk1">
                      <a:alpha val="40000"/>
                    </a:schemeClr>
                  </a:outerShdw>
                </a:effectLst>
                <a:latin typeface="+mj-lt"/>
              </a:rPr>
              <a:t> Instructors Guide </a:t>
            </a:r>
            <a:endParaRPr lang="en-US" sz="6000" b="1" i="1" cap="none" spc="0" dirty="0">
              <a:ln w="0"/>
              <a:solidFill>
                <a:srgbClr val="FFD508"/>
              </a:solidFill>
              <a:effectLst>
                <a:outerShdw blurRad="38100" dist="19050" dir="2700000" algn="tl" rotWithShape="0">
                  <a:schemeClr val="dk1">
                    <a:alpha val="40000"/>
                  </a:schemeClr>
                </a:outerShdw>
              </a:effectLst>
              <a:latin typeface="+mj-lt"/>
            </a:endParaRPr>
          </a:p>
        </p:txBody>
      </p:sp>
      <p:sp>
        <p:nvSpPr>
          <p:cNvPr id="14" name="TextBox 13"/>
          <p:cNvSpPr txBox="1"/>
          <p:nvPr userDrawn="1"/>
        </p:nvSpPr>
        <p:spPr>
          <a:xfrm>
            <a:off x="5789783" y="3122052"/>
            <a:ext cx="2940627" cy="646331"/>
          </a:xfrm>
          <a:prstGeom prst="rect">
            <a:avLst/>
          </a:prstGeom>
          <a:noFill/>
        </p:spPr>
        <p:txBody>
          <a:bodyPr wrap="square" rtlCol="0">
            <a:spAutoFit/>
          </a:bodyPr>
          <a:lstStyle/>
          <a:p>
            <a:r>
              <a:rPr lang="en-US" i="1" dirty="0" smtClean="0">
                <a:solidFill>
                  <a:srgbClr val="007063"/>
                </a:solidFill>
                <a:latin typeface="+mj-lt"/>
              </a:rPr>
              <a:t>Presented to you by…</a:t>
            </a:r>
          </a:p>
          <a:p>
            <a:pPr algn="ctr"/>
            <a:r>
              <a:rPr lang="en-US" i="1" dirty="0" smtClean="0">
                <a:solidFill>
                  <a:srgbClr val="007063"/>
                </a:solidFill>
                <a:latin typeface="+mj-lt"/>
              </a:rPr>
              <a:t>Inter-Faith</a:t>
            </a:r>
            <a:r>
              <a:rPr lang="en-US" i="1" baseline="0" dirty="0" smtClean="0">
                <a:solidFill>
                  <a:srgbClr val="007063"/>
                </a:solidFill>
                <a:latin typeface="+mj-lt"/>
              </a:rPr>
              <a:t> Food Shuttle</a:t>
            </a:r>
            <a:endParaRPr lang="en-US" i="1" dirty="0">
              <a:solidFill>
                <a:srgbClr val="007063"/>
              </a:solidFill>
              <a:latin typeface="+mj-lt"/>
            </a:endParaRPr>
          </a:p>
        </p:txBody>
      </p:sp>
      <p:pic>
        <p:nvPicPr>
          <p:cNvPr id="9" name="Picture 3"/>
          <p:cNvPicPr>
            <a:picLocks noChangeAspect="1" noChangeArrowheads="1"/>
          </p:cNvPicPr>
          <p:nvPr userDrawn="1"/>
        </p:nvPicPr>
        <p:blipFill>
          <a:blip r:embed="rId4"/>
          <a:srcRect/>
          <a:stretch>
            <a:fillRect/>
          </a:stretch>
        </p:blipFill>
        <p:spPr bwMode="auto">
          <a:xfrm>
            <a:off x="-1" y="0"/>
            <a:ext cx="5159295" cy="6858000"/>
          </a:xfrm>
          <a:prstGeom prst="rect">
            <a:avLst/>
          </a:prstGeom>
          <a:noFill/>
          <a:ln w="9525">
            <a:noFill/>
            <a:miter lim="800000"/>
            <a:headEnd/>
            <a:tailEnd/>
          </a:ln>
          <a:effectLst>
            <a:outerShdw blurRad="50800" dist="50800" dir="5400000" algn="ctr" rotWithShape="0">
              <a:schemeClr val="tx1">
                <a:alpha val="55000"/>
              </a:schemeClr>
            </a:outerShdw>
          </a:effectLst>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56698" y="3462707"/>
            <a:ext cx="2181921" cy="1763920"/>
          </a:xfrm>
          <a:prstGeom prst="rect">
            <a:avLst/>
          </a:prstGeom>
        </p:spPr>
      </p:pic>
    </p:spTree>
    <p:extLst>
      <p:ext uri="{BB962C8B-B14F-4D97-AF65-F5344CB8AC3E}">
        <p14:creationId xmlns:p14="http://schemas.microsoft.com/office/powerpoint/2010/main" val="335792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3464874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2194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E97FD986-86E1-45F7-83A8-E33B815BDEDF}" type="slidenum">
              <a:rPr lang="en-US" smtClean="0"/>
              <a:t>‹#›</a:t>
            </a:fld>
            <a:endParaRPr lang="en-US" dirty="0"/>
          </a:p>
        </p:txBody>
      </p:sp>
      <p:sp>
        <p:nvSpPr>
          <p:cNvPr id="5" name="Rectangle 4"/>
          <p:cNvSpPr/>
          <p:nvPr/>
        </p:nvSpPr>
        <p:spPr>
          <a:xfrm>
            <a:off x="17183" y="0"/>
            <a:ext cx="9144000" cy="6858000"/>
          </a:xfrm>
          <a:prstGeom prst="rect">
            <a:avLst/>
          </a:pr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Users\Sorby\Dropbox\Opus-Jade\cooking matters\round 1\final graphics\logo-white-02.png"/>
          <p:cNvPicPr>
            <a:picLocks noChangeAspect="1" noChangeArrowheads="1"/>
          </p:cNvPicPr>
          <p:nvPr/>
        </p:nvPicPr>
        <p:blipFill>
          <a:blip r:embed="rId2" cstate="print"/>
          <a:srcRect/>
          <a:stretch>
            <a:fillRect/>
          </a:stretch>
        </p:blipFill>
        <p:spPr bwMode="auto">
          <a:xfrm>
            <a:off x="7239000" y="4267200"/>
            <a:ext cx="1423419" cy="2209804"/>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2" name="TextBox 1"/>
          <p:cNvSpPr txBox="1"/>
          <p:nvPr userDrawn="1"/>
        </p:nvSpPr>
        <p:spPr>
          <a:xfrm>
            <a:off x="533400" y="5091545"/>
            <a:ext cx="6324600" cy="707886"/>
          </a:xfrm>
          <a:prstGeom prst="rect">
            <a:avLst/>
          </a:prstGeom>
          <a:noFill/>
        </p:spPr>
        <p:txBody>
          <a:bodyPr wrap="square" rtlCol="0">
            <a:spAutoFit/>
          </a:bodyPr>
          <a:lstStyle/>
          <a:p>
            <a:r>
              <a:rPr lang="en-US" sz="4000" baseline="0" dirty="0" smtClean="0">
                <a:solidFill>
                  <a:schemeClr val="bg1"/>
                </a:solidFill>
                <a:latin typeface="Calibri Light" panose="020F0302020204030204" pitchFamily="34" charset="0"/>
              </a:rPr>
              <a:t> </a:t>
            </a:r>
            <a:endParaRPr lang="en-US" sz="4000" dirty="0">
              <a:solidFill>
                <a:schemeClr val="bg1"/>
              </a:solidFill>
              <a:latin typeface="Calibri Light" panose="020F0302020204030204" pitchFamily="34" charset="0"/>
            </a:endParaRPr>
          </a:p>
        </p:txBody>
      </p:sp>
      <p:sp>
        <p:nvSpPr>
          <p:cNvPr id="7" name="Text Placeholder 6"/>
          <p:cNvSpPr>
            <a:spLocks noGrp="1"/>
          </p:cNvSpPr>
          <p:nvPr>
            <p:ph type="body" sz="quarter" idx="13"/>
          </p:nvPr>
        </p:nvSpPr>
        <p:spPr>
          <a:xfrm>
            <a:off x="533400" y="5319713"/>
            <a:ext cx="6407150" cy="1020762"/>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946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1143000"/>
          </a:xfrm>
        </p:spPr>
        <p:txBody>
          <a:bodyPr anchor="b" anchorCtr="0">
            <a:normAutofit/>
          </a:bodyPr>
          <a:lstStyle>
            <a:lvl1pPr algn="l">
              <a:lnSpc>
                <a:spcPts val="4200"/>
              </a:lnSpc>
              <a:defRPr sz="4500" b="1">
                <a:solidFill>
                  <a:srgbClr val="00706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650207"/>
            <a:ext cx="6705600" cy="4419599"/>
          </a:xfrm>
        </p:spPr>
        <p:txBody>
          <a:bodyPr/>
          <a:lstStyle>
            <a:lvl1pPr marL="0" indent="0">
              <a:buNone/>
              <a:defRPr sz="2000">
                <a:solidFill>
                  <a:schemeClr val="tx1">
                    <a:lumMod val="50000"/>
                  </a:schemeClr>
                </a:solidFill>
                <a:latin typeface="Arial" panose="020B0604020202020204" pitchFamily="34" charset="0"/>
                <a:cs typeface="Arial" panose="020B060402020202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buFont typeface="Calibri" pitchFamily="34" charset="0"/>
              <a:buChar char="―"/>
              <a:defRPr sz="1800">
                <a:solidFill>
                  <a:schemeClr val="tx1">
                    <a:lumMod val="50000"/>
                  </a:schemeClr>
                </a:solidFill>
                <a:latin typeface="Arial" panose="020B0604020202020204" pitchFamily="34" charset="0"/>
                <a:cs typeface="Arial" panose="020B0604020202020204" pitchFamily="34" charset="0"/>
              </a:defRPr>
            </a:lvl3pPr>
            <a:lvl4pPr marL="739775" indent="-228600">
              <a:defRPr sz="1600">
                <a:solidFill>
                  <a:schemeClr val="tx1">
                    <a:lumMod val="50000"/>
                  </a:schemeClr>
                </a:solidFill>
                <a:latin typeface="Arial" panose="020B0604020202020204" pitchFamily="34" charset="0"/>
                <a:cs typeface="Arial" panose="020B0604020202020204" pitchFamily="34" charset="0"/>
              </a:defRPr>
            </a:lvl4pPr>
            <a:lvl5pPr marL="968375" indent="-228600">
              <a:defRPr sz="1600">
                <a:solidFill>
                  <a:schemeClr val="tx1">
                    <a:lumMod val="50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85188" y="0"/>
            <a:ext cx="192024" cy="6858000"/>
          </a:xfrm>
          <a:prstGeom prst="rect">
            <a:avLst/>
          </a:prstGeom>
          <a:solidFill>
            <a:srgbClr val="EB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E97FD986-86E1-45F7-83A8-E33B815BDEDF}" type="slidenum">
              <a:rPr lang="en-US" smtClean="0"/>
              <a:t>‹#›</a:t>
            </a:fld>
            <a:endParaRPr lang="en-US" dirty="0"/>
          </a:p>
        </p:txBody>
      </p:sp>
      <p:sp>
        <p:nvSpPr>
          <p:cNvPr id="8" name="Rectangle 7"/>
          <p:cNvSpPr/>
          <p:nvPr userDrawn="1"/>
        </p:nvSpPr>
        <p:spPr>
          <a:xfrm>
            <a:off x="1885188" y="1444"/>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086" y="5399314"/>
            <a:ext cx="1615840" cy="1306286"/>
          </a:xfrm>
          <a:prstGeom prst="rect">
            <a:avLst/>
          </a:prstGeom>
        </p:spPr>
      </p:pic>
    </p:spTree>
    <p:extLst>
      <p:ext uri="{BB962C8B-B14F-4D97-AF65-F5344CB8AC3E}">
        <p14:creationId xmlns:p14="http://schemas.microsoft.com/office/powerpoint/2010/main" val="178784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1143000"/>
          </a:xfrm>
        </p:spPr>
        <p:txBody>
          <a:bodyPr anchor="b" anchorCtr="0">
            <a:normAutofit/>
          </a:bodyPr>
          <a:lstStyle>
            <a:lvl1pPr algn="l">
              <a:lnSpc>
                <a:spcPts val="4200"/>
              </a:lnSpc>
              <a:defRPr sz="4500" b="1">
                <a:solidFill>
                  <a:srgbClr val="7B9B2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8110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Grey">
    <p:spTree>
      <p:nvGrpSpPr>
        <p:cNvPr id="1" name=""/>
        <p:cNvGrpSpPr/>
        <p:nvPr/>
      </p:nvGrpSpPr>
      <p:grpSpPr>
        <a:xfrm>
          <a:off x="0" y="0"/>
          <a:ext cx="0" cy="0"/>
          <a:chOff x="0" y="0"/>
          <a:chExt cx="0" cy="0"/>
        </a:xfrm>
      </p:grpSpPr>
      <p:sp>
        <p:nvSpPr>
          <p:cNvPr id="8" name="Rectangle 7"/>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2"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3"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273652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67866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w/ Photo Grey">
    <p:spTree>
      <p:nvGrpSpPr>
        <p:cNvPr id="1" name=""/>
        <p:cNvGrpSpPr/>
        <p:nvPr/>
      </p:nvGrpSpPr>
      <p:grpSpPr>
        <a:xfrm>
          <a:off x="0" y="0"/>
          <a:ext cx="0" cy="0"/>
          <a:chOff x="0" y="0"/>
          <a:chExt cx="0" cy="0"/>
        </a:xfrm>
      </p:grpSpPr>
      <p:sp>
        <p:nvSpPr>
          <p:cNvPr id="10" name="Rectangle 9"/>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5"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6"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37134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hoto with green strip">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normAutofit/>
          </a:bodyPr>
          <a:lstStyle>
            <a:lvl1pPr marL="0" indent="0">
              <a:buNone/>
              <a:defRPr sz="1400"/>
            </a:lvl1pPr>
          </a:lstStyle>
          <a:p>
            <a:r>
              <a:rPr lang="en-US" dirty="0" smtClean="0"/>
              <a:t>Click icon to add picture</a:t>
            </a:r>
            <a:endParaRPr lang="en-US" dirty="0"/>
          </a:p>
        </p:txBody>
      </p:sp>
    </p:spTree>
    <p:extLst>
      <p:ext uri="{BB962C8B-B14F-4D97-AF65-F5344CB8AC3E}">
        <p14:creationId xmlns:p14="http://schemas.microsoft.com/office/powerpoint/2010/main" val="186774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2"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99420274"/>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txStyles>
    <p:titleStyle>
      <a:lvl1pPr algn="l" defTabSz="914400" rtl="0" eaLnBrk="1" latinLnBrk="0" hangingPunct="1">
        <a:lnSpc>
          <a:spcPts val="4500"/>
        </a:lnSpc>
        <a:spcBef>
          <a:spcPct val="0"/>
        </a:spcBef>
        <a:buNone/>
        <a:defRPr lang="en-US" sz="4500" b="1" kern="1200" dirty="0">
          <a:solidFill>
            <a:srgbClr val="7B9B2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11.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3.wm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4.wm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3.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microsoft.com/office/2007/relationships/media" Target="../media/media5.wma"/><Relationship Id="rId1" Type="http://schemas.openxmlformats.org/officeDocument/2006/relationships/audio" Target="NULL" TargetMode="External"/><Relationship Id="rId6" Type="http://schemas.openxmlformats.org/officeDocument/2006/relationships/hyperlink" Target="https://foodshuttlesatellites.wordpress.com/teaching-materials/activities-games/sugar-alternate-activity/" TargetMode="External"/><Relationship Id="rId5" Type="http://schemas.openxmlformats.org/officeDocument/2006/relationships/image" Target="../media/image1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6.m4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8.m4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8.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Lesson Six: </a:t>
            </a:r>
            <a:r>
              <a:rPr lang="en-US" i="1" dirty="0" smtClean="0"/>
              <a:t>Recipe for Success</a:t>
            </a:r>
            <a:endParaRPr lang="en-US" i="1" dirty="0"/>
          </a:p>
        </p:txBody>
      </p:sp>
      <p:sp>
        <p:nvSpPr>
          <p:cNvPr id="3" name="Text Placeholder 2"/>
          <p:cNvSpPr>
            <a:spLocks noGrp="1"/>
          </p:cNvSpPr>
          <p:nvPr>
            <p:ph type="body" sz="quarter" idx="13"/>
          </p:nvPr>
        </p:nvSpPr>
        <p:spPr>
          <a:xfrm>
            <a:off x="533400" y="4892040"/>
            <a:ext cx="6407150" cy="1448435"/>
          </a:xfrm>
        </p:spPr>
        <p:txBody>
          <a:bodyPr>
            <a:normAutofit fontScale="85000" lnSpcReduction="20000"/>
          </a:bodyPr>
          <a:lstStyle/>
          <a:p>
            <a:r>
              <a:rPr lang="en-US" dirty="0" smtClean="0"/>
              <a:t>Goal: Celebrate parents’ accomplishments and process in selecting and preparing healthy meals within their food budget. </a:t>
            </a:r>
            <a:endParaRPr lang="en-US" dirty="0"/>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end="1.4784"/>
                </p14:media>
              </p:ext>
            </p:extLst>
          </p:nvPr>
        </p:nvPicPr>
        <p:blipFill>
          <a:blip r:embed="rId5"/>
          <a:stretch>
            <a:fillRect/>
          </a:stretch>
        </p:blipFill>
        <p:spPr>
          <a:xfrm>
            <a:off x="8806543" y="6520543"/>
            <a:ext cx="337457" cy="337457"/>
          </a:xfrm>
          <a:prstGeom prst="rect">
            <a:avLst/>
          </a:prstGeom>
        </p:spPr>
      </p:pic>
    </p:spTree>
    <p:extLst>
      <p:ext uri="{BB962C8B-B14F-4D97-AF65-F5344CB8AC3E}">
        <p14:creationId xmlns:p14="http://schemas.microsoft.com/office/powerpoint/2010/main" val="2212933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38"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876310"/>
          </a:xfrm>
        </p:spPr>
        <p:txBody>
          <a:bodyPr>
            <a:normAutofit/>
          </a:bodyPr>
          <a:lstStyle/>
          <a:p>
            <a:r>
              <a:rPr lang="en-US" dirty="0" smtClean="0"/>
              <a:t>Reporting</a:t>
            </a:r>
            <a:endParaRPr lang="en-US" dirty="0"/>
          </a:p>
        </p:txBody>
      </p:sp>
      <p:sp>
        <p:nvSpPr>
          <p:cNvPr id="3" name="Content Placeholder 2"/>
          <p:cNvSpPr>
            <a:spLocks noGrp="1"/>
          </p:cNvSpPr>
          <p:nvPr>
            <p:ph idx="1"/>
          </p:nvPr>
        </p:nvSpPr>
        <p:spPr>
          <a:xfrm>
            <a:off x="2209800" y="1332970"/>
            <a:ext cx="6705600" cy="2674143"/>
          </a:xfrm>
        </p:spPr>
        <p:txBody>
          <a:bodyPr/>
          <a:lstStyle/>
          <a:p>
            <a:r>
              <a:rPr lang="en-US" b="1" dirty="0" smtClean="0">
                <a:solidFill>
                  <a:srgbClr val="EB8A2D"/>
                </a:solidFill>
              </a:rPr>
              <a:t>Course Code</a:t>
            </a:r>
          </a:p>
          <a:p>
            <a:pPr algn="ctr"/>
            <a:r>
              <a:rPr lang="en-US" sz="2800" b="1" u="sng" dirty="0" smtClean="0">
                <a:solidFill>
                  <a:srgbClr val="007160"/>
                </a:solidFill>
              </a:rPr>
              <a:t>0</a:t>
            </a:r>
            <a:r>
              <a:rPr lang="en-US" sz="2800" b="1" dirty="0" smtClean="0">
                <a:solidFill>
                  <a:srgbClr val="007160"/>
                </a:solidFill>
              </a:rPr>
              <a:t>  </a:t>
            </a:r>
            <a:r>
              <a:rPr lang="en-US" sz="2800" b="1" u="sng" dirty="0">
                <a:solidFill>
                  <a:srgbClr val="007160"/>
                </a:solidFill>
              </a:rPr>
              <a:t>2</a:t>
            </a:r>
            <a:r>
              <a:rPr lang="en-US" sz="2800" b="1" dirty="0" smtClean="0">
                <a:solidFill>
                  <a:srgbClr val="007160"/>
                </a:solidFill>
              </a:rPr>
              <a:t>  _  _  _  _  _</a:t>
            </a:r>
          </a:p>
        </p:txBody>
      </p:sp>
      <p:sp>
        <p:nvSpPr>
          <p:cNvPr id="4" name="TextBox 3"/>
          <p:cNvSpPr txBox="1"/>
          <p:nvPr/>
        </p:nvSpPr>
        <p:spPr>
          <a:xfrm>
            <a:off x="0" y="721324"/>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grpSp>
        <p:nvGrpSpPr>
          <p:cNvPr id="5" name="Group 4"/>
          <p:cNvGrpSpPr/>
          <p:nvPr/>
        </p:nvGrpSpPr>
        <p:grpSpPr>
          <a:xfrm>
            <a:off x="4159186" y="2255518"/>
            <a:ext cx="2806828" cy="948411"/>
            <a:chOff x="4200525" y="3837482"/>
            <a:chExt cx="2806828" cy="960383"/>
          </a:xfrm>
        </p:grpSpPr>
        <p:cxnSp>
          <p:nvCxnSpPr>
            <p:cNvPr id="6" name="Straight Connector 5"/>
            <p:cNvCxnSpPr/>
            <p:nvPr/>
          </p:nvCxnSpPr>
          <p:spPr>
            <a:xfrm>
              <a:off x="4200525" y="4002374"/>
              <a:ext cx="76200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 name="Straight Connector 8"/>
            <p:cNvCxnSpPr/>
            <p:nvPr/>
          </p:nvCxnSpPr>
          <p:spPr>
            <a:xfrm>
              <a:off x="4962525" y="4002374"/>
              <a:ext cx="1245902"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0" name="Straight Connector 9"/>
            <p:cNvCxnSpPr/>
            <p:nvPr/>
          </p:nvCxnSpPr>
          <p:spPr>
            <a:xfrm>
              <a:off x="5972175" y="4002374"/>
              <a:ext cx="95578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flipV="1">
              <a:off x="4217858" y="3837482"/>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flipV="1">
              <a:off x="4962525" y="3837482"/>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4" name="Straight Connector 23"/>
            <p:cNvCxnSpPr/>
            <p:nvPr/>
          </p:nvCxnSpPr>
          <p:spPr>
            <a:xfrm flipV="1">
              <a:off x="6189377" y="3837482"/>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5" name="Straight Connector 24"/>
            <p:cNvCxnSpPr/>
            <p:nvPr/>
          </p:nvCxnSpPr>
          <p:spPr>
            <a:xfrm flipV="1">
              <a:off x="6927955" y="3837482"/>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6" name="Straight Connector 25"/>
            <p:cNvCxnSpPr/>
            <p:nvPr/>
          </p:nvCxnSpPr>
          <p:spPr>
            <a:xfrm flipV="1">
              <a:off x="4581525" y="4002374"/>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7" name="Straight Connector 26"/>
            <p:cNvCxnSpPr/>
            <p:nvPr/>
          </p:nvCxnSpPr>
          <p:spPr>
            <a:xfrm flipV="1">
              <a:off x="5534025" y="4002374"/>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8" name="Straight Connector 27"/>
            <p:cNvCxnSpPr/>
            <p:nvPr/>
          </p:nvCxnSpPr>
          <p:spPr>
            <a:xfrm flipV="1">
              <a:off x="6581775" y="4002374"/>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9" name="TextBox 28"/>
            <p:cNvSpPr txBox="1"/>
            <p:nvPr/>
          </p:nvSpPr>
          <p:spPr>
            <a:xfrm>
              <a:off x="4217858" y="4143375"/>
              <a:ext cx="744667" cy="654490"/>
            </a:xfrm>
            <a:prstGeom prst="rect">
              <a:avLst/>
            </a:prstGeom>
            <a:noFill/>
          </p:spPr>
          <p:txBody>
            <a:bodyPr wrap="square" rtlCol="0">
              <a:spAutoFit/>
            </a:bodyPr>
            <a:lstStyle/>
            <a:p>
              <a:pPr algn="ctr"/>
              <a:r>
                <a:rPr lang="en-US" dirty="0" smtClean="0"/>
                <a:t>GCFB</a:t>
              </a:r>
            </a:p>
            <a:p>
              <a:pPr algn="ctr"/>
              <a:r>
                <a:rPr lang="en-US" dirty="0" smtClean="0"/>
                <a:t>Code</a:t>
              </a:r>
              <a:endParaRPr lang="en-US" dirty="0"/>
            </a:p>
          </p:txBody>
        </p:sp>
        <p:sp>
          <p:nvSpPr>
            <p:cNvPr id="31" name="TextBox 30"/>
            <p:cNvSpPr txBox="1"/>
            <p:nvPr/>
          </p:nvSpPr>
          <p:spPr>
            <a:xfrm>
              <a:off x="4962525" y="4162172"/>
              <a:ext cx="2044828" cy="373994"/>
            </a:xfrm>
            <a:prstGeom prst="rect">
              <a:avLst/>
            </a:prstGeom>
            <a:noFill/>
          </p:spPr>
          <p:txBody>
            <a:bodyPr wrap="square" rtlCol="0">
              <a:spAutoFit/>
            </a:bodyPr>
            <a:lstStyle/>
            <a:p>
              <a:pPr algn="ctr"/>
              <a:r>
                <a:rPr lang="en-US" dirty="0" smtClean="0"/>
                <a:t>Course Code</a:t>
              </a:r>
              <a:endParaRPr lang="en-US" dirty="0"/>
            </a:p>
          </p:txBody>
        </p:sp>
      </p:grpSp>
      <p:sp>
        <p:nvSpPr>
          <p:cNvPr id="32" name="TextBox 31"/>
          <p:cNvSpPr txBox="1"/>
          <p:nvPr/>
        </p:nvSpPr>
        <p:spPr>
          <a:xfrm>
            <a:off x="2209800" y="3790888"/>
            <a:ext cx="5820028" cy="1138773"/>
          </a:xfrm>
          <a:prstGeom prst="rect">
            <a:avLst/>
          </a:prstGeom>
          <a:noFill/>
        </p:spPr>
        <p:txBody>
          <a:bodyPr wrap="square" rtlCol="0">
            <a:spAutoFit/>
          </a:bodyPr>
          <a:lstStyle/>
          <a:p>
            <a:pPr>
              <a:spcBef>
                <a:spcPct val="20000"/>
              </a:spcBef>
            </a:pPr>
            <a:r>
              <a:rPr lang="en-US" sz="2000" b="1" dirty="0" smtClean="0">
                <a:solidFill>
                  <a:srgbClr val="EB8A2D"/>
                </a:solidFill>
                <a:latin typeface="Arial" panose="020B0604020202020204" pitchFamily="34" charset="0"/>
                <a:cs typeface="Arial" panose="020B0604020202020204" pitchFamily="34" charset="0"/>
              </a:rPr>
              <a:t>  E-mail Course Paperwork</a:t>
            </a:r>
            <a:endParaRPr lang="en-US" sz="2000" b="1" dirty="0">
              <a:solidFill>
                <a:srgbClr val="EB8A2D"/>
              </a:solidFill>
              <a:latin typeface="Arial" panose="020B0604020202020204" pitchFamily="34" charset="0"/>
              <a:cs typeface="Arial" panose="020B0604020202020204" pitchFamily="34" charset="0"/>
            </a:endParaRPr>
          </a:p>
          <a:p>
            <a:pPr marL="342900" indent="-342900">
              <a:spcBef>
                <a:spcPct val="20000"/>
              </a:spcBef>
              <a:buFont typeface="Arial"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End-of-Course </a:t>
            </a:r>
            <a:r>
              <a:rPr lang="en-US" sz="2000" dirty="0">
                <a:solidFill>
                  <a:schemeClr val="tx1">
                    <a:lumMod val="50000"/>
                  </a:schemeClr>
                </a:solidFill>
                <a:latin typeface="Arial" panose="020B0604020202020204" pitchFamily="34" charset="0"/>
                <a:cs typeface="Arial" panose="020B0604020202020204" pitchFamily="34" charset="0"/>
              </a:rPr>
              <a:t>R</a:t>
            </a:r>
            <a:r>
              <a:rPr lang="en-US" sz="2000" dirty="0" smtClean="0">
                <a:solidFill>
                  <a:schemeClr val="tx1">
                    <a:lumMod val="50000"/>
                  </a:schemeClr>
                </a:solidFill>
                <a:latin typeface="Arial" panose="020B0604020202020204" pitchFamily="34" charset="0"/>
                <a:cs typeface="Arial" panose="020B0604020202020204" pitchFamily="34" charset="0"/>
              </a:rPr>
              <a:t>eporting </a:t>
            </a:r>
            <a:r>
              <a:rPr lang="en-US" sz="2000" dirty="0">
                <a:solidFill>
                  <a:schemeClr val="tx1">
                    <a:lumMod val="50000"/>
                  </a:schemeClr>
                </a:solidFill>
                <a:latin typeface="Arial" panose="020B0604020202020204" pitchFamily="34" charset="0"/>
                <a:cs typeface="Arial" panose="020B0604020202020204" pitchFamily="34" charset="0"/>
              </a:rPr>
              <a:t>F</a:t>
            </a:r>
            <a:r>
              <a:rPr lang="en-US" sz="2000" dirty="0" smtClean="0">
                <a:solidFill>
                  <a:schemeClr val="tx1">
                    <a:lumMod val="50000"/>
                  </a:schemeClr>
                </a:solidFill>
                <a:latin typeface="Arial" panose="020B0604020202020204" pitchFamily="34" charset="0"/>
                <a:cs typeface="Arial" panose="020B0604020202020204" pitchFamily="34" charset="0"/>
              </a:rPr>
              <a:t>orm</a:t>
            </a:r>
            <a:endParaRPr lang="en-US" sz="2000" dirty="0">
              <a:solidFill>
                <a:schemeClr val="tx1">
                  <a:lumMod val="50000"/>
                </a:schemeClr>
              </a:solidFill>
              <a:latin typeface="Arial" panose="020B0604020202020204" pitchFamily="34" charset="0"/>
              <a:cs typeface="Arial" panose="020B0604020202020204" pitchFamily="34" charset="0"/>
            </a:endParaRPr>
          </a:p>
          <a:p>
            <a:pPr marL="342900" indent="-342900">
              <a:spcBef>
                <a:spcPct val="20000"/>
              </a:spcBef>
              <a:buFont typeface="Arial"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Attendance sheet</a:t>
            </a:r>
          </a:p>
        </p:txBody>
      </p:sp>
    </p:spTree>
    <p:extLst>
      <p:ext uri="{BB962C8B-B14F-4D97-AF65-F5344CB8AC3E}">
        <p14:creationId xmlns:p14="http://schemas.microsoft.com/office/powerpoint/2010/main" val="400578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2209800" y="1439863"/>
            <a:ext cx="6775176" cy="5418138"/>
          </a:xfrm>
        </p:spPr>
        <p:txBody>
          <a:bodyPr>
            <a:normAutofit/>
          </a:bodyPr>
          <a:lstStyle/>
          <a:p>
            <a:r>
              <a:rPr lang="en-US" b="1" dirty="0">
                <a:solidFill>
                  <a:srgbClr val="EB8A2D"/>
                </a:solidFill>
              </a:rPr>
              <a:t>Review</a:t>
            </a:r>
          </a:p>
          <a:p>
            <a:pPr marL="342900" indent="-342900">
              <a:buFont typeface="Arial" panose="020B0604020202020204" pitchFamily="34" charset="0"/>
              <a:buChar char="•"/>
            </a:pPr>
            <a:r>
              <a:rPr lang="en-US" dirty="0"/>
              <a:t>Open discussion to see </a:t>
            </a:r>
            <a:endParaRPr lang="en-US" dirty="0" smtClean="0"/>
          </a:p>
          <a:p>
            <a:r>
              <a:rPr lang="en-US" dirty="0"/>
              <a:t> </a:t>
            </a:r>
            <a:r>
              <a:rPr lang="en-US" dirty="0" smtClean="0"/>
              <a:t>    what </a:t>
            </a:r>
            <a:r>
              <a:rPr lang="en-US" dirty="0"/>
              <a:t>they remember</a:t>
            </a:r>
          </a:p>
          <a:p>
            <a:pPr marL="342900" indent="-342900">
              <a:buFont typeface="Arial" panose="020B0604020202020204" pitchFamily="34" charset="0"/>
              <a:buChar char="•"/>
            </a:pPr>
            <a:r>
              <a:rPr lang="en-US" dirty="0"/>
              <a:t>After hearing comments, </a:t>
            </a:r>
            <a:endParaRPr lang="en-US" dirty="0" smtClean="0"/>
          </a:p>
          <a:p>
            <a:r>
              <a:rPr lang="en-US" dirty="0"/>
              <a:t> </a:t>
            </a:r>
            <a:r>
              <a:rPr lang="en-US" dirty="0" smtClean="0"/>
              <a:t>    sum </a:t>
            </a:r>
            <a:r>
              <a:rPr lang="en-US" dirty="0"/>
              <a:t>up last week’s theme</a:t>
            </a:r>
          </a:p>
          <a:p>
            <a:pPr marL="342900" indent="-342900">
              <a:buFont typeface="Arial" panose="020B0604020202020204" pitchFamily="34" charset="0"/>
              <a:buChar char="•"/>
            </a:pPr>
            <a:r>
              <a:rPr lang="en-US" dirty="0"/>
              <a:t>Ask how the weekly </a:t>
            </a:r>
            <a:endParaRPr lang="en-US" dirty="0" smtClean="0"/>
          </a:p>
          <a:p>
            <a:r>
              <a:rPr lang="en-US" dirty="0"/>
              <a:t> </a:t>
            </a:r>
            <a:r>
              <a:rPr lang="en-US" dirty="0" smtClean="0"/>
              <a:t>    challenge </a:t>
            </a:r>
            <a:r>
              <a:rPr lang="en-US" dirty="0"/>
              <a:t>went</a:t>
            </a:r>
          </a:p>
          <a:p>
            <a:endParaRPr lang="en-US" dirty="0"/>
          </a:p>
          <a:p>
            <a:r>
              <a:rPr lang="en-US" b="1" dirty="0" smtClean="0">
                <a:solidFill>
                  <a:srgbClr val="EB8A2D"/>
                </a:solidFill>
              </a:rPr>
              <a:t>Explain the Flow of Class</a:t>
            </a:r>
            <a:endParaRPr lang="en-US" b="1" dirty="0">
              <a:solidFill>
                <a:srgbClr val="EB8A2D"/>
              </a:solidFill>
            </a:endParaRPr>
          </a:p>
          <a:p>
            <a:pPr marL="342900" indent="-342900">
              <a:buFont typeface="Arial" panose="020B0604020202020204" pitchFamily="34" charset="0"/>
              <a:buChar char="•"/>
            </a:pPr>
            <a:r>
              <a:rPr lang="en-US" dirty="0" smtClean="0"/>
              <a:t>After class surveys</a:t>
            </a:r>
          </a:p>
          <a:p>
            <a:r>
              <a:rPr lang="en-US" dirty="0">
                <a:solidFill>
                  <a:srgbClr val="ED3124"/>
                </a:solidFill>
              </a:rPr>
              <a:t> </a:t>
            </a:r>
            <a:r>
              <a:rPr lang="en-US" dirty="0" smtClean="0">
                <a:solidFill>
                  <a:srgbClr val="ED3124"/>
                </a:solidFill>
              </a:rPr>
              <a:t>    (Note: we recommend doing these first)</a:t>
            </a:r>
          </a:p>
          <a:p>
            <a:pPr marL="342900" indent="-342900">
              <a:buFont typeface="Arial" panose="020B0604020202020204" pitchFamily="34" charset="0"/>
              <a:buChar char="•"/>
            </a:pPr>
            <a:r>
              <a:rPr lang="en-US" dirty="0" smtClean="0"/>
              <a:t>Nutrition, cooking, then trivia while eating</a:t>
            </a:r>
          </a:p>
          <a:p>
            <a:pPr marL="342900" indent="-342900">
              <a:buFont typeface="Arial" panose="020B0604020202020204" pitchFamily="34" charset="0"/>
              <a:buChar char="•"/>
            </a:pPr>
            <a:r>
              <a:rPr lang="en-US" dirty="0" smtClean="0"/>
              <a:t>Graduation ceremony</a:t>
            </a:r>
            <a:endParaRPr lang="en-US" dirty="0"/>
          </a:p>
        </p:txBody>
      </p:sp>
      <p:sp>
        <p:nvSpPr>
          <p:cNvPr id="4" name="TextBox 3"/>
          <p:cNvSpPr txBox="1"/>
          <p:nvPr/>
        </p:nvSpPr>
        <p:spPr>
          <a:xfrm>
            <a:off x="0" y="721324"/>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0739" y="2070919"/>
            <a:ext cx="3254237" cy="2180339"/>
          </a:xfrm>
          <a:prstGeom prst="rect">
            <a:avLst/>
          </a:prstGeom>
          <a:ln>
            <a:solidFill>
              <a:schemeClr val="tx1">
                <a:lumMod val="50000"/>
              </a:schemeClr>
            </a:solidFill>
          </a:ln>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35785" y="6498771"/>
            <a:ext cx="359229" cy="359229"/>
          </a:xfrm>
          <a:prstGeom prst="rect">
            <a:avLst/>
          </a:prstGeom>
        </p:spPr>
      </p:pic>
    </p:spTree>
    <p:extLst>
      <p:ext uri="{BB962C8B-B14F-4D97-AF65-F5344CB8AC3E}">
        <p14:creationId xmlns:p14="http://schemas.microsoft.com/office/powerpoint/2010/main" val="80580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128" y="286209"/>
            <a:ext cx="6705600" cy="1407679"/>
          </a:xfrm>
        </p:spPr>
        <p:txBody>
          <a:bodyPr>
            <a:normAutofit/>
          </a:bodyPr>
          <a:lstStyle/>
          <a:p>
            <a:r>
              <a:rPr lang="en-US" dirty="0" smtClean="0"/>
              <a:t>Nutrition</a:t>
            </a:r>
            <a:endParaRPr lang="en-US" dirty="0"/>
          </a:p>
        </p:txBody>
      </p:sp>
      <p:sp>
        <p:nvSpPr>
          <p:cNvPr id="3" name="Content Placeholder 2"/>
          <p:cNvSpPr>
            <a:spLocks noGrp="1"/>
          </p:cNvSpPr>
          <p:nvPr>
            <p:ph idx="1"/>
          </p:nvPr>
        </p:nvSpPr>
        <p:spPr>
          <a:xfrm>
            <a:off x="2234079" y="2274526"/>
            <a:ext cx="6909921" cy="4143858"/>
          </a:xfrm>
        </p:spPr>
        <p:txBody>
          <a:bodyPr>
            <a:normAutofit/>
          </a:bodyPr>
          <a:lstStyle/>
          <a:p>
            <a:r>
              <a:rPr lang="en-US" b="1" dirty="0" smtClean="0">
                <a:solidFill>
                  <a:srgbClr val="EB8A2D"/>
                </a:solidFill>
              </a:rPr>
              <a:t>Discuss Physical Activity</a:t>
            </a:r>
          </a:p>
          <a:p>
            <a:pPr marL="342900" indent="-342900">
              <a:buFont typeface="Arial" panose="020B0604020202020204" pitchFamily="34" charset="0"/>
              <a:buChar char="•"/>
            </a:pPr>
            <a:r>
              <a:rPr lang="en-US" dirty="0" smtClean="0"/>
              <a:t>Benefits and </a:t>
            </a:r>
          </a:p>
          <a:p>
            <a:r>
              <a:rPr lang="en-US" dirty="0"/>
              <a:t> </a:t>
            </a:r>
            <a:r>
              <a:rPr lang="en-US" dirty="0" smtClean="0"/>
              <a:t>     barriers</a:t>
            </a:r>
          </a:p>
          <a:p>
            <a:pPr marL="342900" indent="-342900">
              <a:buFont typeface="Arial" panose="020B0604020202020204" pitchFamily="34" charset="0"/>
              <a:buChar char="•"/>
            </a:pPr>
            <a:r>
              <a:rPr lang="en-US" dirty="0" smtClean="0"/>
              <a:t>Role in maintaining</a:t>
            </a:r>
          </a:p>
          <a:p>
            <a:r>
              <a:rPr lang="en-US" dirty="0"/>
              <a:t> </a:t>
            </a:r>
            <a:r>
              <a:rPr lang="en-US" dirty="0" smtClean="0"/>
              <a:t>    a healthy diet</a:t>
            </a:r>
          </a:p>
          <a:p>
            <a:pPr marL="342900" indent="-342900">
              <a:buFont typeface="Arial" panose="020B0604020202020204" pitchFamily="34" charset="0"/>
              <a:buChar char="•"/>
            </a:pPr>
            <a:r>
              <a:rPr lang="en-US" dirty="0" smtClean="0"/>
              <a:t>Types your </a:t>
            </a:r>
          </a:p>
          <a:p>
            <a:r>
              <a:rPr lang="en-US" dirty="0"/>
              <a:t> </a:t>
            </a:r>
            <a:r>
              <a:rPr lang="en-US" dirty="0" smtClean="0"/>
              <a:t>    participants enjoy</a:t>
            </a:r>
            <a:endParaRPr lang="en-US" dirty="0"/>
          </a:p>
        </p:txBody>
      </p:sp>
      <p:sp>
        <p:nvSpPr>
          <p:cNvPr id="4" name="TextBox 3"/>
          <p:cNvSpPr txBox="1"/>
          <p:nvPr/>
        </p:nvSpPr>
        <p:spPr>
          <a:xfrm>
            <a:off x="0" y="721324"/>
            <a:ext cx="1863306" cy="707886"/>
          </a:xfrm>
          <a:prstGeom prst="rect">
            <a:avLst/>
          </a:prstGeom>
          <a:solidFill>
            <a:srgbClr val="00716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207027" y="1715223"/>
            <a:ext cx="6705601" cy="400110"/>
          </a:xfrm>
          <a:prstGeom prst="rect">
            <a:avLst/>
          </a:prstGeom>
        </p:spPr>
        <p:txBody>
          <a:bodyPr wrap="square">
            <a:spAutoFit/>
          </a:bodyPr>
          <a:lstStyle/>
          <a:p>
            <a:r>
              <a:rPr lang="en-US" sz="2000" b="1" dirty="0" smtClean="0">
                <a:solidFill>
                  <a:srgbClr val="007160"/>
                </a:solidFill>
                <a:latin typeface="Arial" panose="020B0604020202020204" pitchFamily="34" charset="0"/>
                <a:cs typeface="Arial" panose="020B0604020202020204" pitchFamily="34" charset="0"/>
              </a:rPr>
              <a:t>Objective: Discuss ways to be more physically active</a:t>
            </a:r>
            <a:endParaRPr lang="en-US" sz="2000" b="1" dirty="0">
              <a:solidFill>
                <a:srgbClr val="007160"/>
              </a:solidFill>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3439" t="-697"/>
          <a:stretch/>
        </p:blipFill>
        <p:spPr>
          <a:xfrm>
            <a:off x="5212079" y="3438145"/>
            <a:ext cx="3802710" cy="2833936"/>
          </a:xfrm>
          <a:prstGeom prst="rect">
            <a:avLst/>
          </a:prstGeom>
          <a:ln>
            <a:solidFill>
              <a:schemeClr val="tx1">
                <a:lumMod val="50000"/>
              </a:schemeClr>
            </a:solidFill>
          </a:ln>
        </p:spPr>
      </p:pic>
      <p:pic>
        <p:nvPicPr>
          <p:cNvPr id="8" name="Slide 51 - CMA L6 Nutrition redone">
            <a:hlinkClick r:id="" action="ppaction://media"/>
          </p:cNvPr>
          <p:cNvPicPr>
            <a:picLocks noChangeAspect="1"/>
          </p:cNvPicPr>
          <p:nvPr>
            <a:audioFile r:link="rId1"/>
            <p:extLst>
              <p:ext uri="{DAA4B4D4-6D71-4841-9C94-3DE7FCFB9230}">
                <p14:media xmlns:p14="http://schemas.microsoft.com/office/powerpoint/2010/main" r:embed="rId2">
                  <p14:trim end="2"/>
                </p14:media>
              </p:ext>
            </p:extLst>
          </p:nvPr>
        </p:nvPicPr>
        <p:blipFill>
          <a:blip r:embed="rId6"/>
          <a:stretch>
            <a:fillRect/>
          </a:stretch>
        </p:blipFill>
        <p:spPr>
          <a:xfrm>
            <a:off x="8848345" y="6562345"/>
            <a:ext cx="295655" cy="295655"/>
          </a:xfrm>
          <a:prstGeom prst="rect">
            <a:avLst/>
          </a:prstGeom>
        </p:spPr>
      </p:pic>
    </p:spTree>
    <p:extLst>
      <p:ext uri="{BB962C8B-B14F-4D97-AF65-F5344CB8AC3E}">
        <p14:creationId xmlns:p14="http://schemas.microsoft.com/office/powerpoint/2010/main" val="377623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9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2267"/>
          <a:stretch/>
        </p:blipFill>
        <p:spPr>
          <a:xfrm>
            <a:off x="5524904" y="2882985"/>
            <a:ext cx="3390495" cy="2474863"/>
          </a:xfrm>
          <a:prstGeom prst="rect">
            <a:avLst/>
          </a:prstGeom>
          <a:ln>
            <a:solidFill>
              <a:schemeClr val="tx1">
                <a:lumMod val="50000"/>
              </a:schemeClr>
            </a:solidFill>
          </a:ln>
        </p:spPr>
      </p:pic>
      <p:sp>
        <p:nvSpPr>
          <p:cNvPr id="2" name="Title 1"/>
          <p:cNvSpPr>
            <a:spLocks noGrp="1"/>
          </p:cNvSpPr>
          <p:nvPr>
            <p:ph type="title"/>
          </p:nvPr>
        </p:nvSpPr>
        <p:spPr/>
        <p:txBody>
          <a:bodyPr/>
          <a:lstStyle/>
          <a:p>
            <a:r>
              <a:rPr lang="en-US" dirty="0" smtClean="0"/>
              <a:t>Nutrition </a:t>
            </a:r>
            <a:endParaRPr lang="en-US" dirty="0"/>
          </a:p>
        </p:txBody>
      </p:sp>
      <p:sp>
        <p:nvSpPr>
          <p:cNvPr id="3" name="Content Placeholder 2"/>
          <p:cNvSpPr>
            <a:spLocks noGrp="1"/>
          </p:cNvSpPr>
          <p:nvPr>
            <p:ph idx="1"/>
          </p:nvPr>
        </p:nvSpPr>
        <p:spPr>
          <a:xfrm>
            <a:off x="2209800" y="2744353"/>
            <a:ext cx="3315108" cy="4324885"/>
          </a:xfrm>
        </p:spPr>
        <p:txBody>
          <a:bodyPr>
            <a:normAutofit/>
          </a:bodyPr>
          <a:lstStyle/>
          <a:p>
            <a:pPr marL="0" lvl="1" indent="0">
              <a:buNone/>
            </a:pPr>
            <a:r>
              <a:rPr lang="en-US" b="1" dirty="0" smtClean="0">
                <a:solidFill>
                  <a:srgbClr val="EB8A2D"/>
                </a:solidFill>
              </a:rPr>
              <a:t>Sugar Overload Activity</a:t>
            </a:r>
          </a:p>
          <a:p>
            <a:pPr lvl="1"/>
            <a:r>
              <a:rPr lang="en-US" dirty="0" smtClean="0"/>
              <a:t>Explain activity purpose: to visualize the sugar in a common beverages</a:t>
            </a:r>
          </a:p>
          <a:p>
            <a:pPr lvl="1"/>
            <a:r>
              <a:rPr lang="en-US" dirty="0" smtClean="0"/>
              <a:t>Facilitate activity (p. I-41)</a:t>
            </a:r>
          </a:p>
          <a:p>
            <a:pPr marL="0" lvl="1" indent="0">
              <a:buNone/>
            </a:pPr>
            <a:r>
              <a:rPr lang="en-US" b="1" dirty="0" smtClean="0">
                <a:solidFill>
                  <a:srgbClr val="EB8A2D"/>
                </a:solidFill>
              </a:rPr>
              <a:t>Empower Change</a:t>
            </a:r>
          </a:p>
          <a:p>
            <a:pPr lvl="1"/>
            <a:r>
              <a:rPr lang="en-US" dirty="0" smtClean="0"/>
              <a:t>Ask for ideas of healthy substitutions</a:t>
            </a:r>
          </a:p>
          <a:p>
            <a:pPr lvl="1"/>
            <a:r>
              <a:rPr lang="en-US" dirty="0" smtClean="0"/>
              <a:t>Refer to book handouts</a:t>
            </a:r>
          </a:p>
          <a:p>
            <a:pPr lvl="1"/>
            <a:endParaRPr lang="en-US" b="1" dirty="0" smtClean="0"/>
          </a:p>
          <a:p>
            <a:pPr marL="342900" indent="-342900">
              <a:buFont typeface="Arial" panose="020B0604020202020204" pitchFamily="34" charset="0"/>
              <a:buChar char="•"/>
            </a:pPr>
            <a:endParaRPr lang="en-US" dirty="0"/>
          </a:p>
        </p:txBody>
      </p:sp>
      <p:sp>
        <p:nvSpPr>
          <p:cNvPr id="4" name="TextBox 3"/>
          <p:cNvSpPr txBox="1"/>
          <p:nvPr/>
        </p:nvSpPr>
        <p:spPr>
          <a:xfrm>
            <a:off x="0" y="721324"/>
            <a:ext cx="1863306" cy="707886"/>
          </a:xfrm>
          <a:prstGeom prst="rect">
            <a:avLst/>
          </a:prstGeom>
          <a:solidFill>
            <a:srgbClr val="00716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209800" y="1406749"/>
            <a:ext cx="6705600" cy="707886"/>
          </a:xfrm>
          <a:prstGeom prst="rect">
            <a:avLst/>
          </a:prstGeom>
        </p:spPr>
        <p:txBody>
          <a:bodyPr wrap="square">
            <a:spAutoFit/>
          </a:bodyPr>
          <a:lstStyle/>
          <a:p>
            <a:r>
              <a:rPr lang="en-US" sz="2000" b="1" dirty="0" smtClean="0">
                <a:solidFill>
                  <a:srgbClr val="007160"/>
                </a:solidFill>
                <a:latin typeface="Arial" panose="020B0604020202020204" pitchFamily="34" charset="0"/>
                <a:cs typeface="Arial" panose="020B0604020202020204" pitchFamily="34" charset="0"/>
              </a:rPr>
              <a:t>Objective: Taste and describe a variety of healthy beverages</a:t>
            </a:r>
            <a:endParaRPr lang="en-US" sz="2000" b="1" dirty="0">
              <a:solidFill>
                <a:srgbClr val="007160"/>
              </a:solidFill>
            </a:endParaRPr>
          </a:p>
        </p:txBody>
      </p:sp>
      <p:sp>
        <p:nvSpPr>
          <p:cNvPr id="10" name="TextBox 9"/>
          <p:cNvSpPr txBox="1"/>
          <p:nvPr/>
        </p:nvSpPr>
        <p:spPr>
          <a:xfrm>
            <a:off x="2209800" y="2114635"/>
            <a:ext cx="5288280" cy="400110"/>
          </a:xfrm>
          <a:prstGeom prst="rect">
            <a:avLst/>
          </a:prstGeom>
          <a:noFill/>
        </p:spPr>
        <p:txBody>
          <a:bodyPr wrap="square" rtlCol="0">
            <a:spAutoFit/>
          </a:bodyPr>
          <a:lstStyle/>
          <a:p>
            <a:pPr marL="0" lvl="1" indent="0">
              <a:buNone/>
            </a:pPr>
            <a:r>
              <a:rPr lang="en-US" sz="2000" b="1" dirty="0" smtClean="0">
                <a:solidFill>
                  <a:srgbClr val="ED3124"/>
                </a:solidFill>
                <a:latin typeface="Arial" panose="020B0604020202020204" pitchFamily="34" charset="0"/>
                <a:cs typeface="Arial" panose="020B0604020202020204" pitchFamily="34" charset="0"/>
              </a:rPr>
              <a:t>**Note</a:t>
            </a:r>
            <a:r>
              <a:rPr lang="en-US" sz="2000" b="1" dirty="0">
                <a:solidFill>
                  <a:srgbClr val="ED3124"/>
                </a:solidFill>
                <a:latin typeface="Arial" panose="020B0604020202020204" pitchFamily="34" charset="0"/>
                <a:cs typeface="Arial" panose="020B0604020202020204" pitchFamily="34" charset="0"/>
              </a:rPr>
              <a:t>: This </a:t>
            </a:r>
            <a:r>
              <a:rPr lang="en-US" sz="2000" b="1" dirty="0" smtClean="0">
                <a:solidFill>
                  <a:srgbClr val="ED3124"/>
                </a:solidFill>
                <a:latin typeface="Arial" panose="020B0604020202020204" pitchFamily="34" charset="0"/>
                <a:cs typeface="Arial" panose="020B0604020202020204" pitchFamily="34" charset="0"/>
              </a:rPr>
              <a:t>activity is </a:t>
            </a:r>
            <a:r>
              <a:rPr lang="en-US" sz="2000" b="1" dirty="0">
                <a:solidFill>
                  <a:srgbClr val="ED3124"/>
                </a:solidFill>
                <a:latin typeface="Arial" panose="020B0604020202020204" pitchFamily="34" charset="0"/>
                <a:cs typeface="Arial" panose="020B0604020202020204" pitchFamily="34" charset="0"/>
              </a:rPr>
              <a:t>from Lesson </a:t>
            </a:r>
            <a:r>
              <a:rPr lang="en-US" sz="2000" b="1" dirty="0" smtClean="0">
                <a:solidFill>
                  <a:srgbClr val="ED3124"/>
                </a:solidFill>
                <a:latin typeface="Arial" panose="020B0604020202020204" pitchFamily="34" charset="0"/>
                <a:cs typeface="Arial" panose="020B0604020202020204" pitchFamily="34" charset="0"/>
              </a:rPr>
              <a:t>6</a:t>
            </a:r>
            <a:endParaRPr lang="en-US" sz="2000" b="1" dirty="0">
              <a:solidFill>
                <a:srgbClr val="ED3124"/>
              </a:solidFill>
              <a:latin typeface="Arial" panose="020B0604020202020204" pitchFamily="34" charset="0"/>
              <a:cs typeface="Arial" panose="020B0604020202020204" pitchFamily="34" charset="0"/>
            </a:endParaRPr>
          </a:p>
        </p:txBody>
      </p:sp>
      <p:pic>
        <p:nvPicPr>
          <p:cNvPr id="11" name="Slide 28a - CMA L3 Nutrition redone">
            <a:hlinkClick r:id="" action="ppaction://media"/>
          </p:cNvPr>
          <p:cNvPicPr>
            <a:picLocks noChangeAspect="1"/>
          </p:cNvPicPr>
          <p:nvPr>
            <a:audioFile r:link="rId1"/>
            <p:extLst>
              <p:ext uri="{DAA4B4D4-6D71-4841-9C94-3DE7FCFB9230}">
                <p14:media xmlns:p14="http://schemas.microsoft.com/office/powerpoint/2010/main" r:embed="rId2">
                  <p14:trim end="1"/>
                </p14:media>
              </p:ext>
            </p:extLst>
          </p:nvPr>
        </p:nvPicPr>
        <p:blipFill>
          <a:blip r:embed="rId6"/>
          <a:stretch>
            <a:fillRect/>
          </a:stretch>
        </p:blipFill>
        <p:spPr>
          <a:xfrm>
            <a:off x="8915399" y="6530898"/>
            <a:ext cx="327102" cy="327102"/>
          </a:xfrm>
          <a:prstGeom prst="rect">
            <a:avLst/>
          </a:prstGeom>
        </p:spPr>
      </p:pic>
    </p:spTree>
    <p:extLst>
      <p:ext uri="{BB962C8B-B14F-4D97-AF65-F5344CB8AC3E}">
        <p14:creationId xmlns:p14="http://schemas.microsoft.com/office/powerpoint/2010/main" val="276162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67" fill="hold"/>
                                        <p:tgtEl>
                                          <p:spTgt spid="11"/>
                                        </p:tgtEl>
                                      </p:cBhvr>
                                    </p:cmd>
                                  </p:childTnLst>
                                </p:cTn>
                              </p:par>
                            </p:childTnLst>
                          </p:cTn>
                        </p:par>
                      </p:childTnLst>
                    </p:cTn>
                  </p:par>
                </p:childTnLst>
              </p:cTn>
              <p:nextCondLst>
                <p:cond evt="onClick" delay="0">
                  <p:tgtEl>
                    <p:spTgt spid="11"/>
                  </p:tgtEl>
                </p:cond>
              </p:nextCondLst>
            </p:seq>
            <p:audio>
              <p:cMediaNode vol="62121">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t>
            </a:r>
            <a:endParaRPr lang="en-US" dirty="0"/>
          </a:p>
        </p:txBody>
      </p:sp>
      <p:sp>
        <p:nvSpPr>
          <p:cNvPr id="3" name="Content Placeholder 2"/>
          <p:cNvSpPr>
            <a:spLocks noGrp="1"/>
          </p:cNvSpPr>
          <p:nvPr>
            <p:ph idx="1"/>
          </p:nvPr>
        </p:nvSpPr>
        <p:spPr>
          <a:xfrm>
            <a:off x="2209800" y="2744353"/>
            <a:ext cx="3315108" cy="4324885"/>
          </a:xfrm>
        </p:spPr>
        <p:txBody>
          <a:bodyPr>
            <a:normAutofit/>
          </a:bodyPr>
          <a:lstStyle/>
          <a:p>
            <a:pPr marL="0" lvl="1" indent="0">
              <a:buNone/>
            </a:pPr>
            <a:r>
              <a:rPr lang="en-US" b="1" dirty="0" smtClean="0">
                <a:solidFill>
                  <a:srgbClr val="EB8A2D"/>
                </a:solidFill>
              </a:rPr>
              <a:t>Sugar Overload Activity</a:t>
            </a:r>
          </a:p>
          <a:p>
            <a:pPr lvl="1"/>
            <a:r>
              <a:rPr lang="en-US" dirty="0" smtClean="0"/>
              <a:t>Explain activity purpose: to visualize the sugar in a common beverages</a:t>
            </a:r>
          </a:p>
          <a:p>
            <a:pPr lvl="1"/>
            <a:r>
              <a:rPr lang="en-US" dirty="0" smtClean="0"/>
              <a:t>Facilitate activity (p. I-41)</a:t>
            </a:r>
          </a:p>
          <a:p>
            <a:pPr marL="0" lvl="1" indent="0">
              <a:buNone/>
            </a:pPr>
            <a:r>
              <a:rPr lang="en-US" b="1" dirty="0" smtClean="0">
                <a:solidFill>
                  <a:srgbClr val="EB8A2D"/>
                </a:solidFill>
              </a:rPr>
              <a:t>Empower Change</a:t>
            </a:r>
          </a:p>
          <a:p>
            <a:pPr lvl="1"/>
            <a:r>
              <a:rPr lang="en-US" dirty="0" smtClean="0"/>
              <a:t>Ask for ideas of healthy substitutions</a:t>
            </a:r>
          </a:p>
          <a:p>
            <a:pPr lvl="1"/>
            <a:r>
              <a:rPr lang="en-US" dirty="0" smtClean="0"/>
              <a:t>Refer to book handouts</a:t>
            </a:r>
          </a:p>
          <a:p>
            <a:pPr lvl="1"/>
            <a:endParaRPr lang="en-US" b="1" dirty="0" smtClean="0"/>
          </a:p>
          <a:p>
            <a:pPr marL="342900" indent="-342900">
              <a:buFont typeface="Arial" panose="020B0604020202020204" pitchFamily="34" charset="0"/>
              <a:buChar char="•"/>
            </a:pPr>
            <a:endParaRPr lang="en-US" dirty="0"/>
          </a:p>
        </p:txBody>
      </p:sp>
      <p:sp>
        <p:nvSpPr>
          <p:cNvPr id="4" name="TextBox 3"/>
          <p:cNvSpPr txBox="1"/>
          <p:nvPr/>
        </p:nvSpPr>
        <p:spPr>
          <a:xfrm>
            <a:off x="0" y="721324"/>
            <a:ext cx="1863306" cy="707886"/>
          </a:xfrm>
          <a:prstGeom prst="rect">
            <a:avLst/>
          </a:prstGeom>
          <a:solidFill>
            <a:srgbClr val="00716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209800" y="1406749"/>
            <a:ext cx="6705600" cy="707886"/>
          </a:xfrm>
          <a:prstGeom prst="rect">
            <a:avLst/>
          </a:prstGeom>
        </p:spPr>
        <p:txBody>
          <a:bodyPr wrap="square">
            <a:spAutoFit/>
          </a:bodyPr>
          <a:lstStyle/>
          <a:p>
            <a:r>
              <a:rPr lang="en-US" sz="2000" b="1" dirty="0" smtClean="0">
                <a:solidFill>
                  <a:srgbClr val="007160"/>
                </a:solidFill>
                <a:latin typeface="Arial" panose="020B0604020202020204" pitchFamily="34" charset="0"/>
                <a:cs typeface="Arial" panose="020B0604020202020204" pitchFamily="34" charset="0"/>
              </a:rPr>
              <a:t>Objective: Taste and describe a variety of healthy beverages</a:t>
            </a:r>
            <a:endParaRPr lang="en-US" sz="2000" b="1" dirty="0">
              <a:solidFill>
                <a:srgbClr val="007160"/>
              </a:solidFill>
            </a:endParaRPr>
          </a:p>
        </p:txBody>
      </p:sp>
      <p:pic>
        <p:nvPicPr>
          <p:cNvPr id="7" name="Content Placeholder 5"/>
          <p:cNvPicPr>
            <a:picLocks noChangeAspect="1"/>
          </p:cNvPicPr>
          <p:nvPr/>
        </p:nvPicPr>
        <p:blipFill rotWithShape="1">
          <a:blip r:embed="rId5" cstate="print">
            <a:extLst>
              <a:ext uri="{28A0092B-C50C-407E-A947-70E740481C1C}">
                <a14:useLocalDpi xmlns:a14="http://schemas.microsoft.com/office/drawing/2010/main" val="0"/>
              </a:ext>
            </a:extLst>
          </a:blip>
          <a:srcRect l="3448" t="8621"/>
          <a:stretch/>
        </p:blipFill>
        <p:spPr>
          <a:xfrm>
            <a:off x="5459001" y="2910558"/>
            <a:ext cx="3522303" cy="2500206"/>
          </a:xfrm>
          <a:prstGeom prst="rect">
            <a:avLst/>
          </a:prstGeom>
        </p:spPr>
      </p:pic>
      <p:sp>
        <p:nvSpPr>
          <p:cNvPr id="6" name="TextBox 5"/>
          <p:cNvSpPr txBox="1"/>
          <p:nvPr/>
        </p:nvSpPr>
        <p:spPr>
          <a:xfrm>
            <a:off x="5524907" y="5525568"/>
            <a:ext cx="3390493" cy="369332"/>
          </a:xfrm>
          <a:prstGeom prst="rect">
            <a:avLst/>
          </a:prstGeom>
          <a:noFill/>
        </p:spPr>
        <p:txBody>
          <a:bodyPr wrap="square" rtlCol="0">
            <a:spAutoFit/>
          </a:bodyPr>
          <a:lstStyle/>
          <a:p>
            <a:pPr algn="ctr"/>
            <a:r>
              <a:rPr lang="en-US" dirty="0" smtClean="0">
                <a:hlinkClick r:id="rId6"/>
              </a:rPr>
              <a:t>Resources available on IFFS blog</a:t>
            </a:r>
            <a:endParaRPr lang="en-US" dirty="0"/>
          </a:p>
        </p:txBody>
      </p:sp>
      <p:sp>
        <p:nvSpPr>
          <p:cNvPr id="10" name="TextBox 9"/>
          <p:cNvSpPr txBox="1"/>
          <p:nvPr/>
        </p:nvSpPr>
        <p:spPr>
          <a:xfrm>
            <a:off x="2209800" y="2114635"/>
            <a:ext cx="5288280" cy="400110"/>
          </a:xfrm>
          <a:prstGeom prst="rect">
            <a:avLst/>
          </a:prstGeom>
          <a:noFill/>
        </p:spPr>
        <p:txBody>
          <a:bodyPr wrap="square" rtlCol="0">
            <a:spAutoFit/>
          </a:bodyPr>
          <a:lstStyle/>
          <a:p>
            <a:pPr marL="0" lvl="1" indent="0">
              <a:buNone/>
            </a:pPr>
            <a:r>
              <a:rPr lang="en-US" sz="2000" b="1" dirty="0" smtClean="0">
                <a:solidFill>
                  <a:srgbClr val="ED3124"/>
                </a:solidFill>
                <a:latin typeface="Arial" panose="020B0604020202020204" pitchFamily="34" charset="0"/>
                <a:cs typeface="Arial" panose="020B0604020202020204" pitchFamily="34" charset="0"/>
              </a:rPr>
              <a:t>**Note</a:t>
            </a:r>
            <a:r>
              <a:rPr lang="en-US" sz="2000" b="1" dirty="0">
                <a:solidFill>
                  <a:srgbClr val="ED3124"/>
                </a:solidFill>
                <a:latin typeface="Arial" panose="020B0604020202020204" pitchFamily="34" charset="0"/>
                <a:cs typeface="Arial" panose="020B0604020202020204" pitchFamily="34" charset="0"/>
              </a:rPr>
              <a:t>: This </a:t>
            </a:r>
            <a:r>
              <a:rPr lang="en-US" sz="2000" b="1" dirty="0" smtClean="0">
                <a:solidFill>
                  <a:srgbClr val="ED3124"/>
                </a:solidFill>
                <a:latin typeface="Arial" panose="020B0604020202020204" pitchFamily="34" charset="0"/>
                <a:cs typeface="Arial" panose="020B0604020202020204" pitchFamily="34" charset="0"/>
              </a:rPr>
              <a:t>activity is </a:t>
            </a:r>
            <a:r>
              <a:rPr lang="en-US" sz="2000" b="1" dirty="0">
                <a:solidFill>
                  <a:srgbClr val="ED3124"/>
                </a:solidFill>
                <a:latin typeface="Arial" panose="020B0604020202020204" pitchFamily="34" charset="0"/>
                <a:cs typeface="Arial" panose="020B0604020202020204" pitchFamily="34" charset="0"/>
              </a:rPr>
              <a:t>from Lesson </a:t>
            </a:r>
            <a:r>
              <a:rPr lang="en-US" sz="2000" b="1" dirty="0" smtClean="0">
                <a:solidFill>
                  <a:srgbClr val="ED3124"/>
                </a:solidFill>
                <a:latin typeface="Arial" panose="020B0604020202020204" pitchFamily="34" charset="0"/>
                <a:cs typeface="Arial" panose="020B0604020202020204" pitchFamily="34" charset="0"/>
              </a:rPr>
              <a:t>6</a:t>
            </a:r>
            <a:endParaRPr lang="en-US" sz="2000" b="1" dirty="0">
              <a:solidFill>
                <a:srgbClr val="ED3124"/>
              </a:solidFill>
              <a:latin typeface="Arial" panose="020B0604020202020204" pitchFamily="34" charset="0"/>
              <a:cs typeface="Arial" panose="020B0604020202020204" pitchFamily="34" charset="0"/>
            </a:endParaRPr>
          </a:p>
        </p:txBody>
      </p:sp>
      <p:pic>
        <p:nvPicPr>
          <p:cNvPr id="11" name="Slide 28b - CMA L3 Nutrition redone">
            <a:hlinkClick r:id="" action="ppaction://media"/>
          </p:cNvPr>
          <p:cNvPicPr>
            <a:picLocks noChangeAspect="1"/>
          </p:cNvPicPr>
          <p:nvPr>
            <a:audioFile r:link="rId1"/>
            <p:extLst>
              <p:ext uri="{DAA4B4D4-6D71-4841-9C94-3DE7FCFB9230}">
                <p14:media xmlns:p14="http://schemas.microsoft.com/office/powerpoint/2010/main" r:embed="rId2">
                  <p14:trim end="1"/>
                </p14:media>
              </p:ext>
            </p:extLst>
          </p:nvPr>
        </p:nvPicPr>
        <p:blipFill>
          <a:blip r:embed="rId7"/>
          <a:stretch>
            <a:fillRect/>
          </a:stretch>
        </p:blipFill>
        <p:spPr>
          <a:xfrm>
            <a:off x="8928410" y="6665870"/>
            <a:ext cx="215590" cy="215590"/>
          </a:xfrm>
          <a:prstGeom prst="rect">
            <a:avLst/>
          </a:prstGeom>
        </p:spPr>
      </p:pic>
    </p:spTree>
    <p:extLst>
      <p:ext uri="{BB962C8B-B14F-4D97-AF65-F5344CB8AC3E}">
        <p14:creationId xmlns:p14="http://schemas.microsoft.com/office/powerpoint/2010/main" val="340860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918" fill="hold"/>
                                        <p:tgtEl>
                                          <p:spTgt spid="11"/>
                                        </p:tgtEl>
                                      </p:cBhvr>
                                    </p:cmd>
                                  </p:childTnLst>
                                </p:cTn>
                              </p:par>
                            </p:childTnLst>
                          </p:cTn>
                        </p:par>
                      </p:childTnLst>
                    </p:cTn>
                  </p:par>
                </p:childTnLst>
              </p:cTn>
              <p:nextCondLst>
                <p:cond evt="onClick" delay="0">
                  <p:tgtEl>
                    <p:spTgt spid="11"/>
                  </p:tgtEl>
                </p:cond>
              </p:nextCondLst>
            </p:seq>
            <p:audio>
              <p:cMediaNode vol="71212">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46305"/>
            <a:ext cx="6934200" cy="1633304"/>
          </a:xfrm>
        </p:spPr>
        <p:txBody>
          <a:bodyPr anchor="ctr">
            <a:noAutofit/>
          </a:bodyPr>
          <a:lstStyle/>
          <a:p>
            <a:pPr>
              <a:lnSpc>
                <a:spcPct val="100000"/>
              </a:lnSpc>
            </a:pPr>
            <a:r>
              <a:rPr lang="en-US" dirty="0" smtClean="0"/>
              <a:t>Classic Cooking Activity</a:t>
            </a:r>
            <a:endParaRPr lang="en-US" dirty="0"/>
          </a:p>
        </p:txBody>
      </p:sp>
      <p:sp>
        <p:nvSpPr>
          <p:cNvPr id="4" name="TextBox 3"/>
          <p:cNvSpPr txBox="1"/>
          <p:nvPr/>
        </p:nvSpPr>
        <p:spPr>
          <a:xfrm>
            <a:off x="0" y="721324"/>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7809"/>
          <a:stretch/>
        </p:blipFill>
        <p:spPr>
          <a:xfrm>
            <a:off x="5861155" y="1993392"/>
            <a:ext cx="2833140" cy="4643430"/>
          </a:xfrm>
          <a:prstGeom prst="rect">
            <a:avLst/>
          </a:prstGeom>
          <a:ln>
            <a:solidFill>
              <a:schemeClr val="tx1">
                <a:lumMod val="50000"/>
              </a:schemeClr>
            </a:solidFill>
          </a:ln>
        </p:spPr>
      </p:pic>
      <p:sp>
        <p:nvSpPr>
          <p:cNvPr id="8" name="TextBox 7"/>
          <p:cNvSpPr txBox="1"/>
          <p:nvPr/>
        </p:nvSpPr>
        <p:spPr>
          <a:xfrm>
            <a:off x="2209800" y="1962489"/>
            <a:ext cx="3651355" cy="3170099"/>
          </a:xfrm>
          <a:prstGeom prst="rect">
            <a:avLst/>
          </a:prstGeom>
          <a:noFill/>
        </p:spPr>
        <p:txBody>
          <a:bodyPr wrap="square" rtlCol="0">
            <a:spAutoFit/>
          </a:bodyPr>
          <a:lstStyle/>
          <a:p>
            <a:pPr>
              <a:spcAft>
                <a:spcPts val="600"/>
              </a:spcAft>
            </a:pPr>
            <a:r>
              <a:rPr lang="en-US" sz="2000" b="1" dirty="0">
                <a:solidFill>
                  <a:srgbClr val="EB8A2D"/>
                </a:solidFill>
                <a:latin typeface="Arial" panose="020B0604020202020204" pitchFamily="34" charset="0"/>
                <a:cs typeface="Arial" panose="020B0604020202020204" pitchFamily="34" charset="0"/>
              </a:rPr>
              <a:t>Cooking </a:t>
            </a:r>
            <a:r>
              <a:rPr lang="en-US" sz="2000" b="1" dirty="0" smtClean="0">
                <a:solidFill>
                  <a:srgbClr val="EB8A2D"/>
                </a:solidFill>
                <a:latin typeface="Arial" panose="020B0604020202020204" pitchFamily="34" charset="0"/>
                <a:cs typeface="Arial" panose="020B0604020202020204" pitchFamily="34" charset="0"/>
              </a:rPr>
              <a:t>together</a:t>
            </a:r>
            <a:endParaRPr lang="en-US" sz="2000" b="1" dirty="0">
              <a:solidFill>
                <a:srgbClr val="EB8A2D"/>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dirty="0">
                <a:solidFill>
                  <a:schemeClr val="tx1">
                    <a:lumMod val="50000"/>
                  </a:schemeClr>
                </a:solidFill>
                <a:latin typeface="Arial" panose="020B0604020202020204" pitchFamily="34" charset="0"/>
                <a:cs typeface="Arial" panose="020B0604020202020204" pitchFamily="34" charset="0"/>
              </a:rPr>
              <a:t>Emphasize connections across class curriculum</a:t>
            </a:r>
          </a:p>
          <a:p>
            <a:pPr marL="285750" indent="-285750">
              <a:spcBef>
                <a:spcPts val="600"/>
              </a:spcBef>
              <a:buFont typeface="Arial" panose="020B0604020202020204" pitchFamily="34" charset="0"/>
              <a:buChar char="•"/>
            </a:pPr>
            <a:r>
              <a:rPr lang="en-US" sz="2000" dirty="0">
                <a:solidFill>
                  <a:schemeClr val="tx1">
                    <a:lumMod val="50000"/>
                  </a:schemeClr>
                </a:solidFill>
                <a:latin typeface="Arial" panose="020B0604020202020204" pitchFamily="34" charset="0"/>
                <a:cs typeface="Arial" panose="020B0604020202020204" pitchFamily="34" charset="0"/>
              </a:rPr>
              <a:t>Celebrate the skills participants now </a:t>
            </a:r>
            <a:r>
              <a:rPr lang="en-US" sz="2000" dirty="0" smtClean="0">
                <a:solidFill>
                  <a:schemeClr val="tx1">
                    <a:lumMod val="50000"/>
                  </a:schemeClr>
                </a:solidFill>
                <a:latin typeface="Arial" panose="020B0604020202020204" pitchFamily="34" charset="0"/>
                <a:cs typeface="Arial" panose="020B0604020202020204" pitchFamily="34" charset="0"/>
              </a:rPr>
              <a:t>have</a:t>
            </a:r>
          </a:p>
          <a:p>
            <a:pPr marL="285750" indent="-285750">
              <a:spcBef>
                <a:spcPts val="600"/>
              </a:spcBef>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Consider using healthy versions of recipes participants bring in or request</a:t>
            </a:r>
            <a:endParaRPr lang="en-US" sz="2000" dirty="0">
              <a:solidFill>
                <a:schemeClr val="tx1">
                  <a:lumMod val="50000"/>
                </a:schemeClr>
              </a:solidFill>
              <a:latin typeface="Arial" panose="020B0604020202020204" pitchFamily="34" charset="0"/>
              <a:cs typeface="Arial" panose="020B0604020202020204" pitchFamily="34" charset="0"/>
            </a:endParaRPr>
          </a:p>
        </p:txBody>
      </p:sp>
      <p:pic>
        <p:nvPicPr>
          <p:cNvPr id="3" name="Recorded Sound">
            <a:hlinkClick r:id="" action="ppaction://media"/>
          </p:cNvPr>
          <p:cNvPicPr>
            <a:picLocks noChangeAspect="1"/>
          </p:cNvPicPr>
          <p:nvPr>
            <a:audioFile r:link="rId1"/>
            <p:extLst>
              <p:ext uri="{DAA4B4D4-6D71-4841-9C94-3DE7FCFB9230}">
                <p14:media xmlns:p14="http://schemas.microsoft.com/office/powerpoint/2010/main" r:embed="rId2">
                  <p14:trim end="1.263"/>
                </p14:media>
              </p:ext>
            </p:extLst>
          </p:nvPr>
        </p:nvPicPr>
        <p:blipFill>
          <a:blip r:embed="rId6"/>
          <a:stretch>
            <a:fillRect/>
          </a:stretch>
        </p:blipFill>
        <p:spPr>
          <a:xfrm>
            <a:off x="8806543" y="6468094"/>
            <a:ext cx="337457" cy="337457"/>
          </a:xfrm>
          <a:prstGeom prst="rect">
            <a:avLst/>
          </a:prstGeom>
        </p:spPr>
      </p:pic>
    </p:spTree>
    <p:extLst>
      <p:ext uri="{BB962C8B-B14F-4D97-AF65-F5344CB8AC3E}">
        <p14:creationId xmlns:p14="http://schemas.microsoft.com/office/powerpoint/2010/main" val="125669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13" fill="hold"/>
                                        <p:tgtEl>
                                          <p:spTgt spid="3"/>
                                        </p:tgtEl>
                                      </p:cBhvr>
                                    </p:cmd>
                                  </p:childTnLst>
                                </p:cTn>
                              </p:par>
                            </p:childTnLst>
                          </p:cTn>
                        </p:par>
                      </p:childTnLst>
                    </p:cTn>
                  </p:par>
                </p:childTnLst>
              </p:cTn>
              <p:nextCondLst>
                <p:cond evt="onClick" delay="0">
                  <p:tgtEl>
                    <p:spTgt spid="3"/>
                  </p:tgtEl>
                </p:cond>
              </p:nextCondLst>
            </p:seq>
            <p:audio>
              <p:cMediaNode vol="87879">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86209"/>
            <a:ext cx="6705600" cy="1407679"/>
          </a:xfrm>
        </p:spPr>
        <p:txBody>
          <a:bodyPr>
            <a:normAutofit/>
          </a:bodyPr>
          <a:lstStyle/>
          <a:p>
            <a:r>
              <a:rPr lang="en-US" dirty="0" smtClean="0"/>
              <a:t>Eating and Course Review Trivia </a:t>
            </a:r>
            <a:endParaRPr lang="en-US" dirty="0"/>
          </a:p>
        </p:txBody>
      </p:sp>
      <p:sp>
        <p:nvSpPr>
          <p:cNvPr id="3" name="Content Placeholder 2"/>
          <p:cNvSpPr>
            <a:spLocks noGrp="1"/>
          </p:cNvSpPr>
          <p:nvPr>
            <p:ph idx="1"/>
          </p:nvPr>
        </p:nvSpPr>
        <p:spPr>
          <a:xfrm>
            <a:off x="2209800" y="2674694"/>
            <a:ext cx="3077496" cy="3281636"/>
          </a:xfrm>
        </p:spPr>
        <p:txBody>
          <a:bodyPr/>
          <a:lstStyle/>
          <a:p>
            <a:r>
              <a:rPr lang="en-US" b="1" dirty="0" smtClean="0">
                <a:solidFill>
                  <a:srgbClr val="EB8A2D"/>
                </a:solidFill>
              </a:rPr>
              <a:t>Explain the game</a:t>
            </a:r>
          </a:p>
          <a:p>
            <a:pPr marL="342900" indent="-342900">
              <a:buFont typeface="Arial" panose="020B0604020202020204" pitchFamily="34" charset="0"/>
              <a:buChar char="•"/>
            </a:pPr>
            <a:r>
              <a:rPr lang="en-US" dirty="0" smtClean="0"/>
              <a:t>Rules, points, who wins etc.</a:t>
            </a:r>
          </a:p>
          <a:p>
            <a:pPr marL="342900" indent="-342900">
              <a:buFont typeface="Arial" panose="020B0604020202020204" pitchFamily="34" charset="0"/>
              <a:buChar char="•"/>
            </a:pPr>
            <a:endParaRPr lang="en-US" dirty="0" smtClean="0"/>
          </a:p>
          <a:p>
            <a:r>
              <a:rPr lang="en-US" b="1" dirty="0" smtClean="0">
                <a:solidFill>
                  <a:srgbClr val="EB8A2D"/>
                </a:solidFill>
              </a:rPr>
              <a:t>Let the teams play!</a:t>
            </a:r>
          </a:p>
          <a:p>
            <a:pPr marL="342900" indent="-342900">
              <a:buFont typeface="Arial" panose="020B0604020202020204" pitchFamily="34" charset="0"/>
              <a:buChar char="•"/>
            </a:pPr>
            <a:r>
              <a:rPr lang="en-US" dirty="0" smtClean="0"/>
              <a:t>Give hints that help participant make connections</a:t>
            </a:r>
          </a:p>
          <a:p>
            <a:pPr marL="342900" indent="-342900">
              <a:buFont typeface="Arial" panose="020B0604020202020204" pitchFamily="34" charset="0"/>
              <a:buChar char="•"/>
            </a:pPr>
            <a:r>
              <a:rPr lang="en-US" dirty="0" smtClean="0"/>
              <a:t>Review trouble topics</a:t>
            </a:r>
            <a:endParaRPr lang="en-US" dirty="0"/>
          </a:p>
        </p:txBody>
      </p:sp>
      <p:sp>
        <p:nvSpPr>
          <p:cNvPr id="4" name="TextBox 3"/>
          <p:cNvSpPr txBox="1"/>
          <p:nvPr/>
        </p:nvSpPr>
        <p:spPr>
          <a:xfrm>
            <a:off x="0" y="721324"/>
            <a:ext cx="1863306" cy="707886"/>
          </a:xfrm>
          <a:prstGeom prst="rect">
            <a:avLst/>
          </a:prstGeom>
          <a:solidFill>
            <a:srgbClr val="00716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209800" y="1693888"/>
            <a:ext cx="6705601" cy="707886"/>
          </a:xfrm>
          <a:prstGeom prst="rect">
            <a:avLst/>
          </a:prstGeom>
        </p:spPr>
        <p:txBody>
          <a:bodyPr wrap="square">
            <a:spAutoFit/>
          </a:bodyPr>
          <a:lstStyle/>
          <a:p>
            <a:r>
              <a:rPr lang="en-US" sz="2000" b="1" dirty="0" smtClean="0">
                <a:solidFill>
                  <a:srgbClr val="007160"/>
                </a:solidFill>
                <a:latin typeface="Arial" panose="020B0604020202020204" pitchFamily="34" charset="0"/>
                <a:cs typeface="Arial" panose="020B0604020202020204" pitchFamily="34" charset="0"/>
              </a:rPr>
              <a:t>Objective: Review key nutrition, cooking, and food budgeting lessons.</a:t>
            </a:r>
            <a:endParaRPr lang="en-US" sz="2000" b="1" dirty="0">
              <a:solidFill>
                <a:srgbClr val="007160"/>
              </a:solidFill>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9617" r="15610" b="29836"/>
          <a:stretch/>
        </p:blipFill>
        <p:spPr>
          <a:xfrm>
            <a:off x="5190700" y="2169180"/>
            <a:ext cx="3619769" cy="3462728"/>
          </a:xfrm>
          <a:prstGeom prst="rect">
            <a:avLst/>
          </a:prstGeom>
          <a:ln>
            <a:solidFill>
              <a:schemeClr val="tx1">
                <a:lumMod val="50000"/>
              </a:schemeClr>
            </a:solid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1739" b="45797"/>
          <a:stretch/>
        </p:blipFill>
        <p:spPr>
          <a:xfrm>
            <a:off x="5158715" y="4532244"/>
            <a:ext cx="3671632" cy="2186609"/>
          </a:xfrm>
          <a:prstGeom prst="rect">
            <a:avLst/>
          </a:prstGeom>
          <a:ln>
            <a:solidFill>
              <a:schemeClr val="tx1">
                <a:lumMod val="50000"/>
              </a:schemeClr>
            </a:solidFill>
          </a:ln>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65244" y="6468697"/>
            <a:ext cx="500312" cy="500312"/>
          </a:xfrm>
          <a:prstGeom prst="rect">
            <a:avLst/>
          </a:prstGeom>
        </p:spPr>
      </p:pic>
    </p:spTree>
    <p:extLst>
      <p:ext uri="{BB962C8B-B14F-4D97-AF65-F5344CB8AC3E}">
        <p14:creationId xmlns:p14="http://schemas.microsoft.com/office/powerpoint/2010/main" val="390964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38" fill="hold"/>
                                        <p:tgtEl>
                                          <p:spTgt spid="8"/>
                                        </p:tgtEl>
                                      </p:cBhvr>
                                    </p:cmd>
                                  </p:childTnLst>
                                </p:cTn>
                              </p:par>
                            </p:childTnLst>
                          </p:cTn>
                        </p:par>
                      </p:childTnLst>
                    </p:cTn>
                  </p:par>
                </p:childTnLst>
              </p:cTn>
              <p:nextCondLst>
                <p:cond evt="onClick" delay="0">
                  <p:tgtEl>
                    <p:spTgt spid="8"/>
                  </p:tgtEl>
                </p:cond>
              </p:nextCondLst>
            </p:seq>
            <p:audio>
              <p:cMediaNode vol="78788">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Graduation</a:t>
            </a:r>
            <a:endParaRPr lang="en-US" dirty="0"/>
          </a:p>
        </p:txBody>
      </p:sp>
      <p:sp>
        <p:nvSpPr>
          <p:cNvPr id="4" name="TextBox 3"/>
          <p:cNvSpPr txBox="1"/>
          <p:nvPr/>
        </p:nvSpPr>
        <p:spPr>
          <a:xfrm>
            <a:off x="0" y="721324"/>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3" name="Rectangle 2"/>
          <p:cNvSpPr/>
          <p:nvPr/>
        </p:nvSpPr>
        <p:spPr>
          <a:xfrm>
            <a:off x="2212297" y="1591828"/>
            <a:ext cx="6453266" cy="707886"/>
          </a:xfrm>
          <a:prstGeom prst="rect">
            <a:avLst/>
          </a:prstGeom>
        </p:spPr>
        <p:txBody>
          <a:bodyPr wrap="square">
            <a:spAutoFit/>
          </a:bodyPr>
          <a:lstStyle/>
          <a:p>
            <a:r>
              <a:rPr lang="en-US" sz="2000" b="1" dirty="0" smtClean="0">
                <a:solidFill>
                  <a:srgbClr val="007160"/>
                </a:solidFill>
                <a:latin typeface="Arial" panose="020B0604020202020204" pitchFamily="34" charset="0"/>
                <a:cs typeface="Arial" panose="020B0604020202020204" pitchFamily="34" charset="0"/>
              </a:rPr>
              <a:t>Objective: Celebrate their success in selecting and preparing healthy, low-cost foods.</a:t>
            </a:r>
            <a:endParaRPr lang="en-US" sz="2000" b="1" dirty="0">
              <a:solidFill>
                <a:srgbClr val="007160"/>
              </a:solidFill>
            </a:endParaRPr>
          </a:p>
        </p:txBody>
      </p:sp>
      <p:sp>
        <p:nvSpPr>
          <p:cNvPr id="6" name="TextBox 5"/>
          <p:cNvSpPr txBox="1"/>
          <p:nvPr/>
        </p:nvSpPr>
        <p:spPr>
          <a:xfrm>
            <a:off x="2139045" y="2443397"/>
            <a:ext cx="3461211" cy="1015663"/>
          </a:xfrm>
          <a:prstGeom prst="rect">
            <a:avLst/>
          </a:prstGeom>
          <a:noFill/>
        </p:spPr>
        <p:txBody>
          <a:bodyPr wrap="square" rtlCol="0">
            <a:spAutoFit/>
          </a:bodyPr>
          <a:lstStyle/>
          <a:p>
            <a:pPr>
              <a:spcBef>
                <a:spcPct val="20000"/>
              </a:spcBef>
            </a:pPr>
            <a:r>
              <a:rPr lang="en-US" sz="2000" b="1" dirty="0">
                <a:solidFill>
                  <a:srgbClr val="EB8A2D"/>
                </a:solidFill>
                <a:latin typeface="Arial" panose="020B0604020202020204" pitchFamily="34" charset="0"/>
                <a:cs typeface="Arial" panose="020B0604020202020204" pitchFamily="34" charset="0"/>
              </a:rPr>
              <a:t>Graduation Ceremony</a:t>
            </a:r>
          </a:p>
          <a:p>
            <a:pPr marL="285750" indent="-285750">
              <a:buFont typeface="Arial" panose="020B0604020202020204" pitchFamily="34" charset="0"/>
              <a:buChar char="•"/>
            </a:pPr>
            <a:r>
              <a:rPr lang="en-US" sz="2000" dirty="0">
                <a:solidFill>
                  <a:schemeClr val="tx1">
                    <a:lumMod val="50000"/>
                  </a:schemeClr>
                </a:solidFill>
                <a:latin typeface="Arial" panose="020B0604020202020204" pitchFamily="34" charset="0"/>
                <a:cs typeface="Arial" panose="020B0604020202020204" pitchFamily="34" charset="0"/>
              </a:rPr>
              <a:t>Celebrate each </a:t>
            </a:r>
            <a:r>
              <a:rPr lang="en-US" sz="2000" dirty="0" smtClean="0">
                <a:solidFill>
                  <a:schemeClr val="tx1">
                    <a:lumMod val="50000"/>
                  </a:schemeClr>
                </a:solidFill>
                <a:latin typeface="Arial" panose="020B0604020202020204" pitchFamily="34" charset="0"/>
                <a:cs typeface="Arial" panose="020B0604020202020204" pitchFamily="34" charset="0"/>
              </a:rPr>
              <a:t>individual</a:t>
            </a:r>
            <a:endParaRPr lang="en-US" sz="2000" dirty="0">
              <a:solidFill>
                <a:schemeClr val="tx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Remember </a:t>
            </a:r>
            <a:r>
              <a:rPr lang="en-US" sz="2000" dirty="0">
                <a:solidFill>
                  <a:schemeClr val="tx1">
                    <a:lumMod val="50000"/>
                  </a:schemeClr>
                </a:solidFill>
                <a:latin typeface="Arial" panose="020B0604020202020204" pitchFamily="34" charset="0"/>
                <a:cs typeface="Arial" panose="020B0604020202020204" pitchFamily="34" charset="0"/>
              </a:rPr>
              <a:t>to take </a:t>
            </a:r>
            <a:r>
              <a:rPr lang="en-US" sz="2000" dirty="0" smtClean="0">
                <a:solidFill>
                  <a:schemeClr val="tx1">
                    <a:lumMod val="50000"/>
                  </a:schemeClr>
                </a:solidFill>
                <a:latin typeface="Arial" panose="020B0604020202020204" pitchFamily="34" charset="0"/>
                <a:cs typeface="Arial" panose="020B0604020202020204" pitchFamily="34" charset="0"/>
              </a:rPr>
              <a:t>photos</a:t>
            </a:r>
            <a:endParaRPr lang="en-US" sz="2000" dirty="0">
              <a:solidFill>
                <a:schemeClr val="tx1">
                  <a:lumMod val="50000"/>
                </a:schemeClr>
              </a:solidFill>
              <a:latin typeface="Arial" panose="020B0604020202020204" pitchFamily="34" charset="0"/>
              <a:cs typeface="Arial" panose="020B0604020202020204" pitchFamily="34" charset="0"/>
            </a:endParaRPr>
          </a:p>
        </p:txBody>
      </p:sp>
      <p:sp>
        <p:nvSpPr>
          <p:cNvPr id="7" name="Rectangle 6"/>
          <p:cNvSpPr/>
          <p:nvPr/>
        </p:nvSpPr>
        <p:spPr>
          <a:xfrm>
            <a:off x="5502282" y="2445791"/>
            <a:ext cx="3576405" cy="1015663"/>
          </a:xfrm>
          <a:prstGeom prst="rect">
            <a:avLst/>
          </a:prstGeom>
        </p:spPr>
        <p:txBody>
          <a:bodyPr wrap="square">
            <a:spAutoFit/>
          </a:bodyPr>
          <a:lstStyle/>
          <a:p>
            <a:pPr>
              <a:spcBef>
                <a:spcPct val="20000"/>
              </a:spcBef>
            </a:pPr>
            <a:r>
              <a:rPr lang="en-US" sz="2000" b="1" dirty="0">
                <a:solidFill>
                  <a:srgbClr val="EB8A2D"/>
                </a:solidFill>
                <a:latin typeface="Arial" panose="020B0604020202020204" pitchFamily="34" charset="0"/>
                <a:cs typeface="Arial" panose="020B0604020202020204" pitchFamily="34" charset="0"/>
              </a:rPr>
              <a:t>Discuss course impact</a:t>
            </a:r>
          </a:p>
          <a:p>
            <a:pPr marL="285750" indent="-285750">
              <a:buFont typeface="Arial" panose="020B0604020202020204" pitchFamily="34" charset="0"/>
              <a:buChar char="•"/>
            </a:pPr>
            <a:r>
              <a:rPr lang="en-US" sz="2000" dirty="0">
                <a:solidFill>
                  <a:schemeClr val="tx1">
                    <a:lumMod val="50000"/>
                  </a:schemeClr>
                </a:solidFill>
                <a:latin typeface="Arial" panose="020B0604020202020204" pitchFamily="34" charset="0"/>
                <a:cs typeface="Arial" panose="020B0604020202020204" pitchFamily="34" charset="0"/>
              </a:rPr>
              <a:t>Ask about course </a:t>
            </a:r>
            <a:r>
              <a:rPr lang="en-US" sz="2000" dirty="0" smtClean="0">
                <a:solidFill>
                  <a:schemeClr val="tx1">
                    <a:lumMod val="50000"/>
                  </a:schemeClr>
                </a:solidFill>
                <a:latin typeface="Arial" panose="020B0604020202020204" pitchFamily="34" charset="0"/>
                <a:cs typeface="Arial" panose="020B0604020202020204" pitchFamily="34" charset="0"/>
              </a:rPr>
              <a:t>highlights</a:t>
            </a:r>
          </a:p>
          <a:p>
            <a:pPr marL="285750" indent="-28575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Discuss </a:t>
            </a:r>
            <a:r>
              <a:rPr lang="en-US" sz="2000" dirty="0">
                <a:solidFill>
                  <a:schemeClr val="tx1">
                    <a:lumMod val="50000"/>
                  </a:schemeClr>
                </a:solidFill>
                <a:latin typeface="Arial" panose="020B0604020202020204" pitchFamily="34" charset="0"/>
                <a:cs typeface="Arial" panose="020B0604020202020204" pitchFamily="34" charset="0"/>
              </a:rPr>
              <a:t>goals for the future</a:t>
            </a:r>
          </a:p>
        </p:txBody>
      </p:sp>
    </p:spTree>
    <p:extLst>
      <p:ext uri="{BB962C8B-B14F-4D97-AF65-F5344CB8AC3E}">
        <p14:creationId xmlns:p14="http://schemas.microsoft.com/office/powerpoint/2010/main" val="3554346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Post-Course Debrief</a:t>
            </a:r>
            <a:endParaRPr lang="en-US" dirty="0"/>
          </a:p>
        </p:txBody>
      </p:sp>
      <p:sp>
        <p:nvSpPr>
          <p:cNvPr id="3" name="Content Placeholder 2"/>
          <p:cNvSpPr>
            <a:spLocks noGrp="1"/>
          </p:cNvSpPr>
          <p:nvPr>
            <p:ph idx="1"/>
          </p:nvPr>
        </p:nvSpPr>
        <p:spPr/>
        <p:txBody>
          <a:bodyPr/>
          <a:lstStyle/>
          <a:p>
            <a:r>
              <a:rPr lang="en-US" b="1" dirty="0" smtClean="0">
                <a:solidFill>
                  <a:srgbClr val="EB8A2D"/>
                </a:solidFill>
              </a:rPr>
              <a:t>What went well? What could we improve?</a:t>
            </a:r>
          </a:p>
          <a:p>
            <a:pPr marL="342900" indent="-342900">
              <a:buFont typeface="Arial" panose="020B0604020202020204" pitchFamily="34" charset="0"/>
              <a:buChar char="•"/>
            </a:pPr>
            <a:r>
              <a:rPr lang="en-US" dirty="0" smtClean="0"/>
              <a:t>Today?</a:t>
            </a:r>
          </a:p>
          <a:p>
            <a:pPr marL="342900" indent="-342900">
              <a:buFont typeface="Arial" panose="020B0604020202020204" pitchFamily="34" charset="0"/>
              <a:buChar char="•"/>
            </a:pPr>
            <a:r>
              <a:rPr lang="en-US" dirty="0" smtClean="0"/>
              <a:t>With the course lessons overall?</a:t>
            </a:r>
          </a:p>
          <a:p>
            <a:pPr marL="342900" indent="-342900">
              <a:buFont typeface="Arial" panose="020B0604020202020204" pitchFamily="34" charset="0"/>
              <a:buChar char="•"/>
            </a:pPr>
            <a:r>
              <a:rPr lang="en-US" dirty="0" smtClean="0"/>
              <a:t>With the course recipes overall?</a:t>
            </a:r>
          </a:p>
          <a:p>
            <a:pPr marL="342900" indent="-342900">
              <a:buFont typeface="Arial" panose="020B0604020202020204" pitchFamily="34" charset="0"/>
              <a:buChar char="•"/>
            </a:pPr>
            <a:r>
              <a:rPr lang="en-US" dirty="0" smtClean="0"/>
              <a:t>With preparation overall?</a:t>
            </a:r>
          </a:p>
          <a:p>
            <a:pPr marL="342900" indent="-342900">
              <a:buFont typeface="Arial" panose="020B0604020202020204" pitchFamily="34" charset="0"/>
              <a:buChar char="•"/>
            </a:pPr>
            <a:endParaRPr lang="en-US" dirty="0"/>
          </a:p>
          <a:p>
            <a:r>
              <a:rPr lang="en-US" b="1" dirty="0" smtClean="0">
                <a:solidFill>
                  <a:srgbClr val="EB8A2D"/>
                </a:solidFill>
              </a:rPr>
              <a:t>Congratulate and thank the team!</a:t>
            </a:r>
            <a:endParaRPr lang="en-US" b="1" dirty="0">
              <a:solidFill>
                <a:srgbClr val="EB8A2D"/>
              </a:solidFill>
            </a:endParaRPr>
          </a:p>
        </p:txBody>
      </p:sp>
      <p:sp>
        <p:nvSpPr>
          <p:cNvPr id="4" name="TextBox 3"/>
          <p:cNvSpPr txBox="1"/>
          <p:nvPr/>
        </p:nvSpPr>
        <p:spPr>
          <a:xfrm>
            <a:off x="0" y="721324"/>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5845"/>
          <a:stretch/>
        </p:blipFill>
        <p:spPr>
          <a:xfrm>
            <a:off x="3876261" y="4313584"/>
            <a:ext cx="3377979" cy="2385390"/>
          </a:xfrm>
          <a:prstGeom prst="rect">
            <a:avLst/>
          </a:prstGeom>
          <a:ln>
            <a:solidFill>
              <a:schemeClr val="tx1">
                <a:lumMod val="50000"/>
              </a:schemeClr>
            </a:solidFill>
          </a:ln>
        </p:spPr>
      </p:pic>
      <p:pic>
        <p:nvPicPr>
          <p:cNvPr id="6" name="Recorded Sound">
            <a:hlinkClick r:id="" action="ppaction://media"/>
          </p:cNvPr>
          <p:cNvPicPr>
            <a:picLocks noChangeAspect="1"/>
          </p:cNvPicPr>
          <p:nvPr>
            <a:audioFile r:link="rId1"/>
            <p:extLst>
              <p:ext uri="{DAA4B4D4-6D71-4841-9C94-3DE7FCFB9230}">
                <p14:media xmlns:p14="http://schemas.microsoft.com/office/powerpoint/2010/main" r:embed="rId2">
                  <p14:trim end="1.6757"/>
                </p14:media>
              </p:ext>
            </p:extLst>
          </p:nvPr>
        </p:nvPicPr>
        <p:blipFill>
          <a:blip r:embed="rId6"/>
          <a:stretch>
            <a:fillRect/>
          </a:stretch>
        </p:blipFill>
        <p:spPr>
          <a:xfrm>
            <a:off x="8783216" y="6497216"/>
            <a:ext cx="360784" cy="360784"/>
          </a:xfrm>
          <a:prstGeom prst="rect">
            <a:avLst/>
          </a:prstGeom>
        </p:spPr>
      </p:pic>
    </p:spTree>
    <p:extLst>
      <p:ext uri="{BB962C8B-B14F-4D97-AF65-F5344CB8AC3E}">
        <p14:creationId xmlns:p14="http://schemas.microsoft.com/office/powerpoint/2010/main" val="106815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11" fill="hold"/>
                                        <p:tgtEl>
                                          <p:spTgt spid="6"/>
                                        </p:tgtEl>
                                      </p:cBhvr>
                                    </p:cmd>
                                  </p:childTnLst>
                                </p:cTn>
                              </p:par>
                            </p:childTnLst>
                          </p:cTn>
                        </p:par>
                      </p:childTnLst>
                    </p:cTn>
                  </p:par>
                </p:childTnLst>
              </p:cTn>
              <p:nextCondLst>
                <p:cond evt="onClick" delay="0">
                  <p:tgtEl>
                    <p:spTgt spid="6"/>
                  </p:tgtEl>
                </p:cond>
              </p:nextCondLst>
            </p:seq>
            <p:audio>
              <p:cMediaNode vol="69697">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CM Theme">
  <a:themeElements>
    <a:clrScheme name="Cooking Matters Template Colors">
      <a:dk1>
        <a:srgbClr val="5A492E"/>
      </a:dk1>
      <a:lt1>
        <a:sysClr val="window" lastClr="FFFFFF"/>
      </a:lt1>
      <a:dk2>
        <a:srgbClr val="EB5D0B"/>
      </a:dk2>
      <a:lt2>
        <a:srgbClr val="ECA833"/>
      </a:lt2>
      <a:accent1>
        <a:srgbClr val="7B9B22"/>
      </a:accent1>
      <a:accent2>
        <a:srgbClr val="4E651F"/>
      </a:accent2>
      <a:accent3>
        <a:srgbClr val="981A31"/>
      </a:accent3>
      <a:accent4>
        <a:srgbClr val="640527"/>
      </a:accent4>
      <a:accent5>
        <a:srgbClr val="EB5D0B"/>
      </a:accent5>
      <a:accent6>
        <a:srgbClr val="ECA833"/>
      </a:accent6>
      <a:hlink>
        <a:srgbClr val="5A492E"/>
      </a:hlink>
      <a:folHlink>
        <a:srgbClr val="7B9B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 Theme" id="{25BE5778-239B-48B7-BAF8-6DCF2C1FC729}" vid="{292A546E-8D7E-40D4-9446-A7D91736EA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22605</TotalTime>
  <Words>1938</Words>
  <Application>Microsoft Office PowerPoint</Application>
  <PresentationFormat>On-screen Show (4:3)</PresentationFormat>
  <Paragraphs>139</Paragraphs>
  <Slides>10</Slides>
  <Notes>10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Georgia</vt:lpstr>
      <vt:lpstr>CM Theme</vt:lpstr>
      <vt:lpstr>PowerPoint Presentation</vt:lpstr>
      <vt:lpstr>Introduction </vt:lpstr>
      <vt:lpstr>Nutrition</vt:lpstr>
      <vt:lpstr>Nutrition </vt:lpstr>
      <vt:lpstr>Nutrition </vt:lpstr>
      <vt:lpstr>Classic Cooking Activity</vt:lpstr>
      <vt:lpstr>Eating and Course Review Trivia </vt:lpstr>
      <vt:lpstr>Graduation</vt:lpstr>
      <vt:lpstr>Post-Course Debrief</vt:lpstr>
      <vt:lpstr>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intern1</dc:creator>
  <cp:lastModifiedBy>Dovico, Kelsey</cp:lastModifiedBy>
  <cp:revision>411</cp:revision>
  <cp:lastPrinted>2014-11-25T14:45:57Z</cp:lastPrinted>
  <dcterms:created xsi:type="dcterms:W3CDTF">2014-08-06T17:27:00Z</dcterms:created>
  <dcterms:modified xsi:type="dcterms:W3CDTF">2017-07-20T12:33:29Z</dcterms:modified>
</cp:coreProperties>
</file>