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26" r:id="rId2"/>
    <p:sldId id="305" r:id="rId3"/>
    <p:sldId id="280" r:id="rId4"/>
    <p:sldId id="331" r:id="rId5"/>
    <p:sldId id="281" r:id="rId6"/>
    <p:sldId id="307" r:id="rId7"/>
    <p:sldId id="282"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4"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 id="3" name="Katherine Moser" initials="KM" lastIdx="12" clrIdx="2">
    <p:extLst>
      <p:ext uri="{19B8F6BF-5375-455C-9EA6-DF929625EA0E}">
        <p15:presenceInfo xmlns:p15="http://schemas.microsoft.com/office/powerpoint/2012/main" userId="S-1-5-21-3888808960-4246117648-3153288409-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160"/>
    <a:srgbClr val="EB8A2D"/>
    <a:srgbClr val="ED3124"/>
    <a:srgbClr val="FAC1BD"/>
    <a:srgbClr val="F1AC1B"/>
    <a:srgbClr val="704175"/>
    <a:srgbClr val="6E9A35"/>
    <a:srgbClr val="FFD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3" autoAdjust="0"/>
    <p:restoredTop sz="47170" autoAdjust="0"/>
  </p:normalViewPr>
  <p:slideViewPr>
    <p:cSldViewPr snapToGrid="0">
      <p:cViewPr varScale="1">
        <p:scale>
          <a:sx n="42" d="100"/>
          <a:sy n="42" d="100"/>
        </p:scale>
        <p:origin x="2285" y="43"/>
      </p:cViewPr>
      <p:guideLst/>
    </p:cSldViewPr>
  </p:slideViewPr>
  <p:outlineViewPr>
    <p:cViewPr>
      <p:scale>
        <a:sx n="33" d="100"/>
        <a:sy n="33" d="100"/>
      </p:scale>
      <p:origin x="0" y="-1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7/5/2017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Lesson</a:t>
            </a:r>
            <a:r>
              <a:rPr lang="en-US" baseline="0" dirty="0" smtClean="0"/>
              <a:t> 3’s discussion of the challenges of eating healthily while eating out, Lesson 4 equips participants to plan ahead and prepare healthy, low-cost food at home.</a:t>
            </a:r>
            <a:endParaRPr lang="en-US" dirty="0"/>
          </a:p>
        </p:txBody>
      </p:sp>
      <p:sp>
        <p:nvSpPr>
          <p:cNvPr id="4" name="Slide Number Placeholder 3"/>
          <p:cNvSpPr>
            <a:spLocks noGrp="1"/>
          </p:cNvSpPr>
          <p:nvPr>
            <p:ph type="sldNum" sz="quarter" idx="10"/>
          </p:nvPr>
        </p:nvSpPr>
        <p:spPr/>
        <p:txBody>
          <a:bodyPr/>
          <a:lstStyle/>
          <a:p>
            <a:fld id="{FCDCF6A9-66D7-4888-929D-D527B5A74154}" type="slidenum">
              <a:rPr lang="en-US" smtClean="0"/>
              <a:t>1</a:t>
            </a:fld>
            <a:endParaRPr lang="en-US"/>
          </a:p>
        </p:txBody>
      </p:sp>
    </p:spTree>
    <p:extLst>
      <p:ext uri="{BB962C8B-B14F-4D97-AF65-F5344CB8AC3E}">
        <p14:creationId xmlns:p14="http://schemas.microsoft.com/office/powerpoint/2010/main" val="401454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You may notice</a:t>
            </a:r>
            <a:r>
              <a:rPr lang="en-US" u="none" baseline="0" dirty="0" smtClean="0"/>
              <a:t> that this slide is identical to the introduction slide for the previous class. The participants should be familiar with the pattern by now, and the facilitator should run through the same review and sharing process. Although the steps are the same, however, the sharing time is still important, so don’t be afraid to spend a few minutes here listening as the class shares their experiences. Congratulate those who met their goals and encourage those who report needing to continue with their work.</a:t>
            </a:r>
          </a:p>
          <a:p>
            <a:endParaRPr lang="en-US" u="none" baseline="0" dirty="0" smtClean="0"/>
          </a:p>
          <a:p>
            <a:r>
              <a:rPr lang="en-US" u="none" baseline="0" dirty="0" smtClean="0"/>
              <a:t>After introducing Lesson 4, the facilitator should turn it over to the nutrition instructor.</a:t>
            </a:r>
            <a:endParaRPr lang="en-US" u="none" dirty="0" smtClean="0"/>
          </a:p>
          <a:p>
            <a:endParaRPr lang="en-US" u="none" baseline="0" dirty="0" smtClean="0"/>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227629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The</a:t>
            </a:r>
            <a:r>
              <a:rPr lang="en-US" b="0" i="0" u="none" baseline="0" dirty="0" smtClean="0"/>
              <a:t> nutrition instructor should start the lesson off by asking how participants usually make decisions about and prepare for their meals. Using the talking points in the instructor guide and the “Menu Planning Basics” handout on page 48, introduce the idea of menu planning and talk about the simple steps that can make healthy meals easier to fit into everyday life. Revisit the concept of recipe frameworks you introduced in Lesson 1 and point out the resources located in the participants’ books on pages 61-72. </a:t>
            </a:r>
          </a:p>
          <a:p>
            <a:endParaRPr lang="en-US" b="0" i="0" u="none" baseline="0" dirty="0" smtClean="0"/>
          </a:p>
          <a:p>
            <a:r>
              <a:rPr lang="en-US" b="0" i="0" u="none" baseline="0" dirty="0" smtClean="0"/>
              <a:t> </a:t>
            </a:r>
            <a:endParaRPr lang="en-US" b="0" i="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133926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baseline="0" dirty="0" smtClean="0"/>
              <a:t>Before you transition out of your discussion on meal planning, give the participants a chance to practice what they are learning by completing the “Ready, Set, Plan!” activity on page I-26 as a class or in smaller groups. Consider bringing cut out pictures of foods to help their brainstorming. After a few minutes, ask if anyone would like to share what they have planned. You can also turn the activity into a challenge by distributing a few photos to each participant and asking them to plan a meal based on those ingredients.</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272822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The nutrition instructor should then pass it over to the culinary instructor once again for a discussion about seasoning foods with herbs and spices instead of salt. This is a great place to tie in past discussion about convenience foods and point out that preparing food yourself can give you more control of how much sodium you are eating.</a:t>
            </a:r>
          </a:p>
          <a:p>
            <a:r>
              <a:rPr lang="en-US" b="0" i="0" u="none" baseline="0" dirty="0" smtClean="0"/>
              <a:t>Ask participants what kind of spices they generally use and discuss ways to make fresh seasonings affordable. To go above and beyond for this lesson, consider including small potted herbs as part of the participants’ take-home groceries if you can find a donor willing to contribute these.</a:t>
            </a:r>
          </a:p>
          <a:p>
            <a:endParaRPr lang="en-US" b="0" i="0" u="none" baseline="0" dirty="0" smtClean="0"/>
          </a:p>
          <a:p>
            <a:r>
              <a:rPr lang="en-US" b="0" i="0" u="none" baseline="0" dirty="0" smtClean="0"/>
              <a:t>Today’s culinary lesson also includes a discussion of thawing food safely. After talking about cooking large recipes and using the freezer to preserve them, this is an important topic to cover in order to ensure participants know how to thaw and use their food safely.</a:t>
            </a:r>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99699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After</a:t>
            </a:r>
            <a:r>
              <a:rPr lang="en-US" b="0" i="0" u="none" baseline="0" dirty="0" smtClean="0"/>
              <a:t> cooking, the culinary instructor should turn it back over to the nutrition instructor to finish up the nutrition portion of the lesson. Introduce the topic of starting each day with a healthy breakfast and talk to the class about ways to make this possible for their schedules, using the instructor guide to structure your conversation. Be sure to refer back to the time saving and planning ahead techniques you discussed earlier in this lesson, and see how the participants can apply them to breakfast. For example, you can prepare a batch of breakfast burritos on a weekend and freeze them to make breakfast an easy grab-and-go meal for hurried mornings. You can also tie in discussion about adapting recipes using any vegetables you have on hand in a strata recipe, or using extra fruit in a parfait.</a:t>
            </a:r>
            <a:endParaRPr lang="en-US" b="0" i="0" u="none" dirty="0"/>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164900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baseline="0" dirty="0" smtClean="0"/>
              <a:t>While eating together today, continue discussing the savings that can result from shopping from a list and planning meals so food that’s been purchased doesn’t go to waste before it’s used. </a:t>
            </a:r>
          </a:p>
          <a:p>
            <a:r>
              <a:rPr lang="en-US" i="0" u="none" baseline="0" dirty="0" smtClean="0"/>
              <a:t>If you have many participants with children, consider talking about how children are more likely to try healthy or new foods if they help select and prepare them. Meal planning and shopping can be a helpful activity for improving the health of the whole family.</a:t>
            </a:r>
          </a:p>
          <a:p>
            <a:endParaRPr lang="en-US" i="0" u="none" baseline="0" dirty="0" smtClean="0"/>
          </a:p>
          <a:p>
            <a:r>
              <a:rPr lang="en-US" i="0" u="none" baseline="0" dirty="0" smtClean="0"/>
              <a:t>The facilitator should transition the class into the weekly challenge discussion time and let the participants share what they’ve selected to work on. After the participants clean up together, the teaching team can distribute the take-home groceries and meet for their final debrief huddle. </a:t>
            </a:r>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147976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descr="C:\Users\Sorby\Dropbox\Opus-Jade\cooking matters\round 1\final graphics\cover-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Sorby\Dropbox\Opus-Jade\cooking matters\round 1\final graphics\logo-color-02.png"/>
          <p:cNvPicPr>
            <a:picLocks noChangeAspect="1" noChangeArrowheads="1"/>
          </p:cNvPicPr>
          <p:nvPr/>
        </p:nvPicPr>
        <p:blipFill>
          <a:blip r:embed="rId3" cstate="print"/>
          <a:srcRect/>
          <a:stretch>
            <a:fillRect/>
          </a:stretch>
        </p:blipFill>
        <p:spPr bwMode="auto">
          <a:xfrm>
            <a:off x="609598" y="304800"/>
            <a:ext cx="1528335" cy="256032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4"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559" y="3863195"/>
            <a:ext cx="1510095" cy="1251356"/>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205" r="51035"/>
          <a:stretch/>
        </p:blipFill>
        <p:spPr>
          <a:xfrm>
            <a:off x="5947089" y="5226627"/>
            <a:ext cx="2473036" cy="1453896"/>
          </a:xfrm>
          <a:prstGeom prst="rect">
            <a:avLst/>
          </a:prstGeom>
        </p:spPr>
      </p:pic>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sp>
        <p:nvSpPr>
          <p:cNvPr id="14" name="TextBox 13"/>
          <p:cNvSpPr txBox="1"/>
          <p:nvPr userDrawn="1"/>
        </p:nvSpPr>
        <p:spPr>
          <a:xfrm>
            <a:off x="5789783" y="3122052"/>
            <a:ext cx="2940627" cy="646331"/>
          </a:xfrm>
          <a:prstGeom prst="rect">
            <a:avLst/>
          </a:prstGeom>
          <a:noFill/>
        </p:spPr>
        <p:txBody>
          <a:bodyPr wrap="square" rtlCol="0">
            <a:spAutoFit/>
          </a:bodyPr>
          <a:lstStyle/>
          <a:p>
            <a:r>
              <a:rPr lang="en-US" i="1" dirty="0" smtClean="0">
                <a:solidFill>
                  <a:srgbClr val="007063"/>
                </a:solidFill>
                <a:latin typeface="+mj-lt"/>
              </a:rPr>
              <a:t>Presented to you by…</a:t>
            </a:r>
          </a:p>
          <a:p>
            <a:pPr algn="ctr"/>
            <a:r>
              <a:rPr lang="en-US" i="1" dirty="0" smtClean="0">
                <a:solidFill>
                  <a:srgbClr val="007063"/>
                </a:solidFill>
                <a:latin typeface="+mj-lt"/>
              </a:rPr>
              <a:t>Inter-Faith</a:t>
            </a:r>
            <a:r>
              <a:rPr lang="en-US" i="1" baseline="0" dirty="0" smtClean="0">
                <a:solidFill>
                  <a:srgbClr val="007063"/>
                </a:solidFill>
                <a:latin typeface="+mj-lt"/>
              </a:rPr>
              <a:t> Food Shuttle</a:t>
            </a:r>
            <a:endParaRPr lang="en-US" i="1" dirty="0">
              <a:solidFill>
                <a:srgbClr val="007063"/>
              </a:solidFill>
              <a:latin typeface="+mj-lt"/>
            </a:endParaRPr>
          </a:p>
        </p:txBody>
      </p:sp>
      <p:pic>
        <p:nvPicPr>
          <p:cNvPr id="9" name="Picture 3"/>
          <p:cNvPicPr>
            <a:picLocks noChangeAspect="1" noChangeArrowheads="1"/>
          </p:cNvPicPr>
          <p:nvPr userDrawn="1"/>
        </p:nvPicPr>
        <p:blipFill>
          <a:blip r:embed="rId4"/>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56698" y="3462707"/>
            <a:ext cx="2181921" cy="1763920"/>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086" y="5390606"/>
            <a:ext cx="1626612" cy="1314994"/>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Sorby\Dropbox\Opus-Jade\cooking matters\round 1\final graphics\logo-color-02.png"/>
          <p:cNvPicPr>
            <a:picLocks noChangeAspect="1" noChangeArrowheads="1"/>
          </p:cNvPicPr>
          <p:nvPr/>
        </p:nvPicPr>
        <p:blipFill>
          <a:blip r:embed="rId2" cstate="print"/>
          <a:srcRect/>
          <a:stretch>
            <a:fillRect/>
          </a:stretch>
        </p:blipFill>
        <p:spPr bwMode="auto">
          <a:xfrm>
            <a:off x="304800" y="4876800"/>
            <a:ext cx="978410" cy="1639065"/>
          </a:xfrm>
          <a:prstGeom prst="rect">
            <a:avLst/>
          </a:prstGeom>
          <a:noFill/>
        </p:spPr>
      </p:pic>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4.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6.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7.m4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 Four: </a:t>
            </a:r>
            <a:r>
              <a:rPr lang="en-US" i="1" dirty="0" smtClean="0"/>
              <a:t>The Power of Planning</a:t>
            </a:r>
            <a:endParaRPr lang="en-US" i="1" dirty="0"/>
          </a:p>
        </p:txBody>
      </p:sp>
      <p:sp>
        <p:nvSpPr>
          <p:cNvPr id="3" name="Text Placeholder 2"/>
          <p:cNvSpPr>
            <a:spLocks noGrp="1"/>
          </p:cNvSpPr>
          <p:nvPr>
            <p:ph type="body" sz="quarter" idx="13"/>
          </p:nvPr>
        </p:nvSpPr>
        <p:spPr/>
        <p:txBody>
          <a:bodyPr>
            <a:normAutofit fontScale="77500" lnSpcReduction="20000"/>
          </a:bodyPr>
          <a:lstStyle/>
          <a:p>
            <a:r>
              <a:rPr lang="en-US" dirty="0" smtClean="0"/>
              <a:t>Goal: Encourage participants to plan healthy, low-cost meals and make the most of their food dollars. </a:t>
            </a:r>
            <a:endParaRPr lang="en-US" dirty="0"/>
          </a:p>
        </p:txBody>
      </p:sp>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end="1.4784"/>
                </p14:media>
              </p:ext>
            </p:extLst>
          </p:nvPr>
        </p:nvPicPr>
        <p:blipFill>
          <a:blip r:embed="rId5"/>
          <a:stretch>
            <a:fillRect/>
          </a:stretch>
        </p:blipFill>
        <p:spPr>
          <a:xfrm>
            <a:off x="8823960" y="6537960"/>
            <a:ext cx="320040" cy="320040"/>
          </a:xfrm>
          <a:prstGeom prst="rect">
            <a:avLst/>
          </a:prstGeom>
        </p:spPr>
      </p:pic>
    </p:spTree>
    <p:extLst>
      <p:ext uri="{BB962C8B-B14F-4D97-AF65-F5344CB8AC3E}">
        <p14:creationId xmlns:p14="http://schemas.microsoft.com/office/powerpoint/2010/main" val="3707641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8" fill="hold"/>
                                        <p:tgtEl>
                                          <p:spTgt spid="4"/>
                                        </p:tgtEl>
                                      </p:cBhvr>
                                    </p:cmd>
                                  </p:childTnLst>
                                </p:cTn>
                              </p:par>
                            </p:childTnLst>
                          </p:cTn>
                        </p:par>
                      </p:childTnLst>
                    </p:cTn>
                  </p:par>
                </p:childTnLst>
              </p:cTn>
              <p:nextCondLst>
                <p:cond evt="onClick" delay="0">
                  <p:tgtEl>
                    <p:spTgt spid="4"/>
                  </p:tgtEl>
                </p:cond>
              </p:nextCondLst>
            </p:seq>
            <p:audio>
              <p:cMediaNode vol="66667">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2209801" y="1650207"/>
            <a:ext cx="3816246" cy="4419599"/>
          </a:xfrm>
        </p:spPr>
        <p:txBody>
          <a:bodyPr>
            <a:normAutofit lnSpcReduction="10000"/>
          </a:bodyPr>
          <a:lstStyle/>
          <a:p>
            <a:r>
              <a:rPr lang="en-US" b="1" dirty="0">
                <a:solidFill>
                  <a:srgbClr val="EB8A2D"/>
                </a:solidFill>
              </a:rPr>
              <a:t>Review</a:t>
            </a:r>
          </a:p>
          <a:p>
            <a:pPr marL="342900" indent="-342900">
              <a:buFont typeface="Arial" panose="020B0604020202020204" pitchFamily="34" charset="0"/>
              <a:buChar char="•"/>
            </a:pPr>
            <a:r>
              <a:rPr lang="en-US" dirty="0"/>
              <a:t>Open discussion to see what they remember</a:t>
            </a:r>
          </a:p>
          <a:p>
            <a:pPr marL="342900" indent="-342900">
              <a:buFont typeface="Arial" panose="020B0604020202020204" pitchFamily="34" charset="0"/>
              <a:buChar char="•"/>
            </a:pPr>
            <a:r>
              <a:rPr lang="en-US" dirty="0"/>
              <a:t>After hearing comments, sum up last week’s theme</a:t>
            </a:r>
          </a:p>
          <a:p>
            <a:pPr marL="342900" indent="-342900">
              <a:buFont typeface="Arial" panose="020B0604020202020204" pitchFamily="34" charset="0"/>
              <a:buChar char="•"/>
            </a:pPr>
            <a:r>
              <a:rPr lang="en-US" dirty="0"/>
              <a:t>Ask how the weekly challenge went</a:t>
            </a:r>
          </a:p>
          <a:p>
            <a:endParaRPr lang="en-US" dirty="0"/>
          </a:p>
          <a:p>
            <a:r>
              <a:rPr lang="en-US" b="1" dirty="0">
                <a:solidFill>
                  <a:srgbClr val="EB8A2D"/>
                </a:solidFill>
              </a:rPr>
              <a:t>Introduce the new lesson</a:t>
            </a:r>
          </a:p>
          <a:p>
            <a:pPr marL="342900" indent="-342900">
              <a:buFont typeface="Arial" panose="020B0604020202020204" pitchFamily="34" charset="0"/>
              <a:buChar char="•"/>
            </a:pPr>
            <a:r>
              <a:rPr lang="en-US" dirty="0"/>
              <a:t>Start with questions to get the </a:t>
            </a:r>
            <a:r>
              <a:rPr lang="en-US" dirty="0" smtClean="0"/>
              <a:t>participants involved</a:t>
            </a:r>
            <a:endParaRPr lang="en-US" dirty="0"/>
          </a:p>
          <a:p>
            <a:pPr marL="342900" indent="-342900">
              <a:buFont typeface="Arial" panose="020B0604020202020204" pitchFamily="34" charset="0"/>
              <a:buChar char="•"/>
            </a:pPr>
            <a:r>
              <a:rPr lang="en-US" dirty="0"/>
              <a:t>Share theme</a:t>
            </a:r>
          </a:p>
          <a:p>
            <a:pPr marL="342900" indent="-342900">
              <a:buFont typeface="Arial" panose="020B0604020202020204" pitchFamily="34" charset="0"/>
              <a:buChar char="•"/>
            </a:pPr>
            <a:r>
              <a:rPr lang="en-US" dirty="0"/>
              <a:t>Explain flow of class</a:t>
            </a:r>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9220"/>
          <a:stretch/>
        </p:blipFill>
        <p:spPr>
          <a:xfrm>
            <a:off x="5658530" y="2608284"/>
            <a:ext cx="3256870" cy="2690735"/>
          </a:xfrm>
          <a:prstGeom prst="rect">
            <a:avLst/>
          </a:prstGeom>
          <a:ln>
            <a:solidFill>
              <a:schemeClr val="tx1">
                <a:lumMod val="50000"/>
              </a:schemeClr>
            </a:solidFill>
          </a:ln>
        </p:spPr>
      </p:pic>
      <p:pic>
        <p:nvPicPr>
          <p:cNvPr id="7" name="Recorded Sound">
            <a:hlinkClick r:id="" action="ppaction://media"/>
          </p:cNvPr>
          <p:cNvPicPr>
            <a:picLocks noChangeAspect="1"/>
          </p:cNvPicPr>
          <p:nvPr>
            <a:audioFile r:link="rId1"/>
            <p:extLst>
              <p:ext uri="{DAA4B4D4-6D71-4841-9C94-3DE7FCFB9230}">
                <p14:media xmlns:p14="http://schemas.microsoft.com/office/powerpoint/2010/main" r:embed="rId2">
                  <p14:trim end="1.8752"/>
                </p14:media>
              </p:ext>
            </p:extLst>
          </p:nvPr>
        </p:nvPicPr>
        <p:blipFill>
          <a:blip r:embed="rId6"/>
          <a:stretch>
            <a:fillRect/>
          </a:stretch>
        </p:blipFill>
        <p:spPr>
          <a:xfrm>
            <a:off x="8722360" y="6471920"/>
            <a:ext cx="386080" cy="386080"/>
          </a:xfrm>
          <a:prstGeom prst="rect">
            <a:avLst/>
          </a:prstGeom>
        </p:spPr>
      </p:pic>
    </p:spTree>
    <p:extLst>
      <p:ext uri="{BB962C8B-B14F-4D97-AF65-F5344CB8AC3E}">
        <p14:creationId xmlns:p14="http://schemas.microsoft.com/office/powerpoint/2010/main" val="313873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03" fill="hold"/>
                                        <p:tgtEl>
                                          <p:spTgt spid="7"/>
                                        </p:tgtEl>
                                      </p:cBhvr>
                                    </p:cmd>
                                  </p:childTnLst>
                                </p:cTn>
                              </p:par>
                            </p:childTnLst>
                          </p:cTn>
                        </p:par>
                      </p:childTnLst>
                    </p:cTn>
                  </p:par>
                </p:childTnLst>
              </p:cTn>
              <p:nextCondLst>
                <p:cond evt="onClick" delay="0">
                  <p:tgtEl>
                    <p:spTgt spid="7"/>
                  </p:tgtEl>
                </p:cond>
              </p:nextCondLst>
            </p:seq>
            <p:audio>
              <p:cMediaNode vol="86364">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t>
            </a:r>
            <a:endParaRPr lang="en-US" dirty="0"/>
          </a:p>
        </p:txBody>
      </p:sp>
      <p:sp>
        <p:nvSpPr>
          <p:cNvPr id="3" name="Content Placeholder 2"/>
          <p:cNvSpPr>
            <a:spLocks noGrp="1"/>
          </p:cNvSpPr>
          <p:nvPr>
            <p:ph idx="1"/>
          </p:nvPr>
        </p:nvSpPr>
        <p:spPr>
          <a:xfrm>
            <a:off x="2209800" y="1738438"/>
            <a:ext cx="3257939" cy="4998259"/>
          </a:xfrm>
        </p:spPr>
        <p:txBody>
          <a:bodyPr>
            <a:normAutofit/>
          </a:bodyPr>
          <a:lstStyle/>
          <a:p>
            <a:r>
              <a:rPr lang="en-US" b="1" dirty="0" smtClean="0">
                <a:solidFill>
                  <a:srgbClr val="EB8A2D"/>
                </a:solidFill>
              </a:rPr>
              <a:t>Introduce Menu Planning</a:t>
            </a:r>
          </a:p>
          <a:p>
            <a:pPr marL="342900" indent="-342900">
              <a:buFont typeface="Arial" panose="020B0604020202020204" pitchFamily="34" charset="0"/>
              <a:buChar char="•"/>
            </a:pPr>
            <a:r>
              <a:rPr lang="en-US" dirty="0" smtClean="0"/>
              <a:t>Ask how they currently decide what to cook</a:t>
            </a:r>
          </a:p>
          <a:p>
            <a:pPr marL="342900" indent="-342900">
              <a:buFont typeface="Arial" panose="020B0604020202020204" pitchFamily="34" charset="0"/>
              <a:buChar char="•"/>
            </a:pPr>
            <a:r>
              <a:rPr lang="en-US" dirty="0" smtClean="0"/>
              <a:t>Point out benefits: saves time, saves money, can improve nutrition</a:t>
            </a:r>
          </a:p>
          <a:p>
            <a:pPr marL="342900" indent="-342900">
              <a:buFont typeface="Arial" panose="020B0604020202020204" pitchFamily="34" charset="0"/>
              <a:buChar char="•"/>
            </a:pPr>
            <a:endParaRPr lang="en-US" dirty="0" smtClean="0"/>
          </a:p>
          <a:p>
            <a:r>
              <a:rPr lang="en-US" b="1" dirty="0" smtClean="0">
                <a:solidFill>
                  <a:srgbClr val="EB8A2D"/>
                </a:solidFill>
              </a:rPr>
              <a:t>Explore Resources</a:t>
            </a:r>
          </a:p>
          <a:p>
            <a:pPr marL="342900" indent="-342900">
              <a:buFont typeface="Arial" panose="020B0604020202020204" pitchFamily="34" charset="0"/>
              <a:buChar char="•"/>
            </a:pPr>
            <a:r>
              <a:rPr lang="en-US" dirty="0" smtClean="0"/>
              <a:t>Templates on p. </a:t>
            </a:r>
            <a:r>
              <a:rPr lang="en-US" dirty="0" smtClean="0"/>
              <a:t>61-72</a:t>
            </a:r>
            <a:endParaRPr lang="en-US" dirty="0" smtClean="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917" t="1776" r="2473" b="9268"/>
          <a:stretch/>
        </p:blipFill>
        <p:spPr>
          <a:xfrm>
            <a:off x="5447049" y="1511554"/>
            <a:ext cx="3584981" cy="4553339"/>
          </a:xfrm>
          <a:prstGeom prst="rect">
            <a:avLst/>
          </a:prstGeom>
          <a:solidFill>
            <a:schemeClr val="tx1">
              <a:lumMod val="50000"/>
            </a:schemeClr>
          </a:solidFill>
          <a:ln>
            <a:solidFill>
              <a:schemeClr val="tx1">
                <a:lumMod val="50000"/>
              </a:schemeClr>
            </a:solidFill>
          </a:ln>
        </p:spPr>
      </p:pic>
      <p:sp>
        <p:nvSpPr>
          <p:cNvPr id="10" name="TextBox 9"/>
          <p:cNvSpPr txBox="1"/>
          <p:nvPr/>
        </p:nvSpPr>
        <p:spPr>
          <a:xfrm>
            <a:off x="5355769" y="6120872"/>
            <a:ext cx="3676261" cy="369332"/>
          </a:xfrm>
          <a:prstGeom prst="rect">
            <a:avLst/>
          </a:prstGeom>
          <a:noFill/>
        </p:spPr>
        <p:txBody>
          <a:bodyPr wrap="square" rtlCol="0">
            <a:spAutoFit/>
          </a:bodyPr>
          <a:lstStyle/>
          <a:p>
            <a:pPr algn="ctr"/>
            <a:r>
              <a:rPr lang="en-US" dirty="0" smtClean="0"/>
              <a:t>Recipe template example; p. 66</a:t>
            </a:r>
            <a:endParaRPr lang="en-US" dirty="0"/>
          </a:p>
        </p:txBody>
      </p:sp>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end="1.6984"/>
                </p14:media>
              </p:ext>
            </p:extLst>
          </p:nvPr>
        </p:nvPicPr>
        <p:blipFill>
          <a:blip r:embed="rId6"/>
          <a:stretch>
            <a:fillRect/>
          </a:stretch>
        </p:blipFill>
        <p:spPr>
          <a:xfrm>
            <a:off x="8818670" y="6546183"/>
            <a:ext cx="325330" cy="325330"/>
          </a:xfrm>
          <a:prstGeom prst="rect">
            <a:avLst/>
          </a:prstGeom>
        </p:spPr>
      </p:pic>
    </p:spTree>
    <p:extLst>
      <p:ext uri="{BB962C8B-B14F-4D97-AF65-F5344CB8AC3E}">
        <p14:creationId xmlns:p14="http://schemas.microsoft.com/office/powerpoint/2010/main" val="220520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41" fill="hold"/>
                                        <p:tgtEl>
                                          <p:spTgt spid="5"/>
                                        </p:tgtEl>
                                      </p:cBhvr>
                                    </p:cmd>
                                  </p:childTnLst>
                                </p:cTn>
                              </p:par>
                            </p:childTnLst>
                          </p:cTn>
                        </p:par>
                      </p:childTnLst>
                    </p:cTn>
                  </p:par>
                </p:childTnLst>
              </p:cTn>
              <p:nextCondLst>
                <p:cond evt="onClick" delay="0">
                  <p:tgtEl>
                    <p:spTgt spid="5"/>
                  </p:tgtEl>
                </p:cond>
              </p:nextCondLst>
            </p:seq>
            <p:audio>
              <p:cMediaNode vol="63636">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10" name="TextBox 9"/>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6111" y="2046549"/>
            <a:ext cx="2951189" cy="3934918"/>
          </a:xfrm>
          <a:prstGeom prst="rect">
            <a:avLst/>
          </a:prstGeom>
          <a:ln>
            <a:solidFill>
              <a:schemeClr val="tx1">
                <a:lumMod val="50000"/>
              </a:schemeClr>
            </a:solidFill>
          </a:ln>
        </p:spPr>
      </p:pic>
      <p:sp>
        <p:nvSpPr>
          <p:cNvPr id="11" name="Rectangle 10"/>
          <p:cNvSpPr/>
          <p:nvPr/>
        </p:nvSpPr>
        <p:spPr>
          <a:xfrm>
            <a:off x="2247900" y="1439862"/>
            <a:ext cx="6629400" cy="400110"/>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 Practice </a:t>
            </a:r>
            <a:r>
              <a:rPr lang="en-US" sz="2000" b="1" dirty="0">
                <a:solidFill>
                  <a:srgbClr val="007160"/>
                </a:solidFill>
                <a:latin typeface="Arial" panose="020B0604020202020204" pitchFamily="34" charset="0"/>
                <a:cs typeface="Arial" panose="020B0604020202020204" pitchFamily="34" charset="0"/>
              </a:rPr>
              <a:t>planning </a:t>
            </a:r>
            <a:r>
              <a:rPr lang="en-US" sz="2000" b="1" dirty="0" smtClean="0">
                <a:solidFill>
                  <a:srgbClr val="007160"/>
                </a:solidFill>
                <a:latin typeface="Arial" panose="020B0604020202020204" pitchFamily="34" charset="0"/>
                <a:cs typeface="Arial" panose="020B0604020202020204" pitchFamily="34" charset="0"/>
              </a:rPr>
              <a:t>meals in advance</a:t>
            </a:r>
            <a:endParaRPr lang="en-US" sz="2000" b="1" dirty="0">
              <a:solidFill>
                <a:srgbClr val="007160"/>
              </a:solidFill>
            </a:endParaRPr>
          </a:p>
        </p:txBody>
      </p:sp>
      <p:sp>
        <p:nvSpPr>
          <p:cNvPr id="12" name="Content Placeholder 2"/>
          <p:cNvSpPr>
            <a:spLocks noGrp="1"/>
          </p:cNvSpPr>
          <p:nvPr>
            <p:ph idx="1"/>
          </p:nvPr>
        </p:nvSpPr>
        <p:spPr>
          <a:xfrm>
            <a:off x="2209800" y="2276669"/>
            <a:ext cx="3257939" cy="4460028"/>
          </a:xfrm>
        </p:spPr>
        <p:txBody>
          <a:bodyPr>
            <a:normAutofit/>
          </a:bodyPr>
          <a:lstStyle/>
          <a:p>
            <a:r>
              <a:rPr lang="en-US" b="1" dirty="0" smtClean="0">
                <a:solidFill>
                  <a:srgbClr val="EB8A2D"/>
                </a:solidFill>
              </a:rPr>
              <a:t>Practice Menu Planning</a:t>
            </a:r>
          </a:p>
          <a:p>
            <a:pPr marL="342900" indent="-342900">
              <a:buFont typeface="Arial" panose="020B0604020202020204" pitchFamily="34" charset="0"/>
              <a:buChar char="•"/>
            </a:pPr>
            <a:r>
              <a:rPr lang="en-US" dirty="0" smtClean="0"/>
              <a:t>Use “Ready, Set, Plan!” activity on p. I-26</a:t>
            </a:r>
          </a:p>
          <a:p>
            <a:pPr marL="342900" indent="-342900">
              <a:buFont typeface="Arial" panose="020B0604020202020204" pitchFamily="34" charset="0"/>
              <a:buChar char="•"/>
            </a:pPr>
            <a:r>
              <a:rPr lang="en-US" dirty="0" smtClean="0"/>
              <a:t>Encourage participants to use book resources and personal recipes</a:t>
            </a:r>
          </a:p>
          <a:p>
            <a:pPr marL="342900" indent="-342900">
              <a:buFont typeface="Arial" panose="020B0604020202020204" pitchFamily="34" charset="0"/>
              <a:buChar char="•"/>
            </a:pPr>
            <a:r>
              <a:rPr lang="en-US" dirty="0" smtClean="0"/>
              <a:t>Consider bringing food photos to help spark ideas</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9200" y="6588154"/>
            <a:ext cx="304800" cy="304800"/>
          </a:xfrm>
          <a:prstGeom prst="rect">
            <a:avLst/>
          </a:prstGeom>
        </p:spPr>
      </p:pic>
    </p:spTree>
    <p:extLst>
      <p:ext uri="{BB962C8B-B14F-4D97-AF65-F5344CB8AC3E}">
        <p14:creationId xmlns:p14="http://schemas.microsoft.com/office/powerpoint/2010/main" val="33794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11" fill="hold"/>
                                        <p:tgtEl>
                                          <p:spTgt spid="3"/>
                                        </p:tgtEl>
                                      </p:cBhvr>
                                    </p:cmd>
                                  </p:childTnLst>
                                </p:cTn>
                              </p:par>
                            </p:childTnLst>
                          </p:cTn>
                        </p:par>
                      </p:childTnLst>
                    </p:cTn>
                  </p:par>
                </p:childTnLst>
              </p:cTn>
              <p:nextCondLst>
                <p:cond evt="onClick" delay="0">
                  <p:tgtEl>
                    <p:spTgt spid="3"/>
                  </p:tgtEl>
                </p:cond>
              </p:nextCondLst>
            </p:seq>
            <p:audio>
              <p:cMediaNode vol="69697">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53950"/>
            <a:ext cx="6934200" cy="1143000"/>
          </a:xfrm>
        </p:spPr>
        <p:txBody>
          <a:bodyPr>
            <a:noAutofit/>
          </a:bodyPr>
          <a:lstStyle/>
          <a:p>
            <a:r>
              <a:rPr lang="en-US" dirty="0" smtClean="0"/>
              <a:t>Cooking and Food Safety </a:t>
            </a:r>
            <a:endParaRPr lang="en-US" dirty="0"/>
          </a:p>
        </p:txBody>
      </p:sp>
      <p:sp>
        <p:nvSpPr>
          <p:cNvPr id="3" name="Content Placeholder 2"/>
          <p:cNvSpPr>
            <a:spLocks noGrp="1"/>
          </p:cNvSpPr>
          <p:nvPr>
            <p:ph idx="1"/>
          </p:nvPr>
        </p:nvSpPr>
        <p:spPr>
          <a:xfrm>
            <a:off x="2209800" y="2562521"/>
            <a:ext cx="3874332" cy="4138082"/>
          </a:xfrm>
        </p:spPr>
        <p:txBody>
          <a:bodyPr/>
          <a:lstStyle/>
          <a:p>
            <a:r>
              <a:rPr lang="en-US" b="1" dirty="0" smtClean="0">
                <a:solidFill>
                  <a:srgbClr val="EB8A2D"/>
                </a:solidFill>
              </a:rPr>
              <a:t>Discuss seasoning with herbs</a:t>
            </a:r>
          </a:p>
          <a:p>
            <a:pPr marL="342900" indent="-342900">
              <a:buFont typeface="Arial" panose="020B0604020202020204" pitchFamily="34" charset="0"/>
              <a:buChar char="•"/>
            </a:pPr>
            <a:r>
              <a:rPr lang="en-US" dirty="0" smtClean="0"/>
              <a:t>Easy and economical to grow your own</a:t>
            </a:r>
          </a:p>
          <a:p>
            <a:pPr marL="342900" indent="-342900">
              <a:buFont typeface="Arial" panose="020B0604020202020204" pitchFamily="34" charset="0"/>
              <a:buChar char="•"/>
            </a:pPr>
            <a:r>
              <a:rPr lang="en-US" dirty="0" smtClean="0"/>
              <a:t>Can dry or freeze when you find an affordable source</a:t>
            </a:r>
          </a:p>
          <a:p>
            <a:pPr marL="342900" indent="-342900">
              <a:buFont typeface="Arial" panose="020B0604020202020204" pitchFamily="34" charset="0"/>
              <a:buChar char="•"/>
            </a:pPr>
            <a:endParaRPr lang="en-US" dirty="0"/>
          </a:p>
          <a:p>
            <a:r>
              <a:rPr lang="en-US" b="1" dirty="0" smtClean="0">
                <a:solidFill>
                  <a:srgbClr val="EB8A2D"/>
                </a:solidFill>
              </a:rPr>
              <a:t>Food Safety</a:t>
            </a:r>
          </a:p>
          <a:p>
            <a:pPr marL="342900" indent="-342900">
              <a:buFont typeface="Arial" panose="020B0604020202020204" pitchFamily="34" charset="0"/>
              <a:buChar char="•"/>
            </a:pPr>
            <a:r>
              <a:rPr lang="en-US" dirty="0" smtClean="0"/>
              <a:t>Discuss thawing meat and other foods</a:t>
            </a:r>
            <a:endParaRPr lang="en-US" dirty="0"/>
          </a:p>
        </p:txBody>
      </p:sp>
      <p:sp>
        <p:nvSpPr>
          <p:cNvPr id="4" name="TextBox 3"/>
          <p:cNvSpPr txBox="1"/>
          <p:nvPr/>
        </p:nvSpPr>
        <p:spPr>
          <a:xfrm>
            <a:off x="0" y="721324"/>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09800" y="1765941"/>
            <a:ext cx="6803571" cy="707886"/>
          </a:xfrm>
          <a:prstGeom prst="rect">
            <a:avLst/>
          </a:prstGeom>
        </p:spPr>
        <p:txBody>
          <a:bodyPr wrap="square">
            <a:spAutoFit/>
          </a:bodyPr>
          <a:lstStyle/>
          <a:p>
            <a:r>
              <a:rPr lang="en-US" sz="2000" b="1" dirty="0">
                <a:solidFill>
                  <a:srgbClr val="007160"/>
                </a:solidFill>
                <a:latin typeface="Arial" panose="020B0604020202020204" pitchFamily="34" charset="0"/>
                <a:cs typeface="Arial" panose="020B0604020202020204" pitchFamily="34" charset="0"/>
              </a:rPr>
              <a:t>Objective: </a:t>
            </a:r>
            <a:r>
              <a:rPr lang="en-US" sz="2000" b="1" dirty="0" smtClean="0">
                <a:solidFill>
                  <a:srgbClr val="007160"/>
                </a:solidFill>
                <a:latin typeface="Arial" panose="020B0604020202020204" pitchFamily="34" charset="0"/>
                <a:cs typeface="Arial" panose="020B0604020202020204" pitchFamily="34" charset="0"/>
              </a:rPr>
              <a:t>Prepare recipes using herbs and spices instead of salt.</a:t>
            </a:r>
            <a:endParaRPr lang="en-US" sz="2000" b="1" dirty="0">
              <a:solidFill>
                <a:srgbClr val="00716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8525"/>
          <a:stretch/>
        </p:blipFill>
        <p:spPr>
          <a:xfrm>
            <a:off x="6102793" y="2967137"/>
            <a:ext cx="2910578" cy="1909099"/>
          </a:xfrm>
          <a:prstGeom prst="rect">
            <a:avLst/>
          </a:prstGeom>
          <a:ln>
            <a:solidFill>
              <a:schemeClr val="tx1">
                <a:lumMod val="50000"/>
              </a:schemeClr>
            </a:solidFill>
          </a:ln>
        </p:spPr>
      </p:pic>
      <p:sp>
        <p:nvSpPr>
          <p:cNvPr id="7" name="TextBox 6"/>
          <p:cNvSpPr txBox="1"/>
          <p:nvPr/>
        </p:nvSpPr>
        <p:spPr>
          <a:xfrm>
            <a:off x="6046810" y="4945227"/>
            <a:ext cx="3059868" cy="646331"/>
          </a:xfrm>
          <a:prstGeom prst="rect">
            <a:avLst/>
          </a:prstGeom>
          <a:noFill/>
        </p:spPr>
        <p:txBody>
          <a:bodyPr wrap="square" rtlCol="0">
            <a:spAutoFit/>
          </a:bodyPr>
          <a:lstStyle/>
          <a:p>
            <a:pPr algn="ctr"/>
            <a:r>
              <a:rPr lang="en-US" dirty="0" smtClean="0">
                <a:solidFill>
                  <a:schemeClr val="tx1">
                    <a:lumMod val="50000"/>
                  </a:schemeClr>
                </a:solidFill>
              </a:rPr>
              <a:t>Purchase herbs in bulk when in season and freeze</a:t>
            </a:r>
            <a:endParaRPr lang="en-US" dirty="0">
              <a:solidFill>
                <a:schemeClr val="tx1">
                  <a:lumMod val="50000"/>
                </a:schemeClr>
              </a:solidFill>
            </a:endParaRPr>
          </a:p>
        </p:txBody>
      </p:sp>
      <p:pic>
        <p:nvPicPr>
          <p:cNvPr id="8" name="Recorded Sound">
            <a:hlinkClick r:id="" action="ppaction://media"/>
          </p:cNvPr>
          <p:cNvPicPr>
            <a:picLocks noChangeAspect="1"/>
          </p:cNvPicPr>
          <p:nvPr>
            <a:audioFile r:link="rId1"/>
            <p:extLst>
              <p:ext uri="{DAA4B4D4-6D71-4841-9C94-3DE7FCFB9230}">
                <p14:media xmlns:p14="http://schemas.microsoft.com/office/powerpoint/2010/main" r:embed="rId2">
                  <p14:trim end="1.043"/>
                </p14:media>
              </p:ext>
            </p:extLst>
          </p:nvPr>
        </p:nvPicPr>
        <p:blipFill>
          <a:blip r:embed="rId6"/>
          <a:stretch>
            <a:fillRect/>
          </a:stretch>
        </p:blipFill>
        <p:spPr>
          <a:xfrm>
            <a:off x="8755380" y="6403511"/>
            <a:ext cx="320040" cy="320040"/>
          </a:xfrm>
          <a:prstGeom prst="rect">
            <a:avLst/>
          </a:prstGeom>
        </p:spPr>
      </p:pic>
    </p:spTree>
    <p:extLst>
      <p:ext uri="{BB962C8B-B14F-4D97-AF65-F5344CB8AC3E}">
        <p14:creationId xmlns:p14="http://schemas.microsoft.com/office/powerpoint/2010/main" val="232254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90" fill="hold"/>
                                        <p:tgtEl>
                                          <p:spTgt spid="8"/>
                                        </p:tgtEl>
                                      </p:cBhvr>
                                    </p:cmd>
                                  </p:childTnLst>
                                </p:cTn>
                              </p:par>
                            </p:childTnLst>
                          </p:cTn>
                        </p:par>
                      </p:childTnLst>
                    </p:cTn>
                  </p:par>
                </p:childTnLst>
              </p:cTn>
              <p:nextCondLst>
                <p:cond evt="onClick" delay="0">
                  <p:tgtEl>
                    <p:spTgt spid="8"/>
                  </p:tgtEl>
                </p:cond>
              </p:nextCondLst>
            </p:seq>
            <p:audio>
              <p:cMediaNode vol="69697">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t>
            </a:r>
            <a:endParaRPr lang="en-US" dirty="0"/>
          </a:p>
        </p:txBody>
      </p:sp>
      <p:sp>
        <p:nvSpPr>
          <p:cNvPr id="3" name="Content Placeholder 2"/>
          <p:cNvSpPr>
            <a:spLocks noGrp="1"/>
          </p:cNvSpPr>
          <p:nvPr>
            <p:ph idx="1"/>
          </p:nvPr>
        </p:nvSpPr>
        <p:spPr>
          <a:xfrm>
            <a:off x="2209800" y="2147748"/>
            <a:ext cx="6705600" cy="4016154"/>
          </a:xfrm>
        </p:spPr>
        <p:txBody>
          <a:bodyPr/>
          <a:lstStyle/>
          <a:p>
            <a:r>
              <a:rPr lang="en-US" b="1" dirty="0" smtClean="0">
                <a:solidFill>
                  <a:srgbClr val="EB8A2D"/>
                </a:solidFill>
              </a:rPr>
              <a:t>Breakfast Discussion</a:t>
            </a:r>
          </a:p>
          <a:p>
            <a:pPr marL="342900" indent="-342900">
              <a:buFont typeface="Arial" panose="020B0604020202020204" pitchFamily="34" charset="0"/>
              <a:buChar char="•"/>
            </a:pPr>
            <a:r>
              <a:rPr lang="en-US" dirty="0" smtClean="0"/>
              <a:t>Share current breakfast habits</a:t>
            </a:r>
          </a:p>
          <a:p>
            <a:pPr marL="342900" indent="-342900">
              <a:buFont typeface="Arial" panose="020B0604020202020204" pitchFamily="34" charset="0"/>
              <a:buChar char="•"/>
            </a:pPr>
            <a:r>
              <a:rPr lang="en-US" dirty="0" smtClean="0"/>
              <a:t>Talk about barriers and benefits to breakfast</a:t>
            </a:r>
          </a:p>
          <a:p>
            <a:pPr marL="342900" indent="-342900">
              <a:buFont typeface="Arial" panose="020B0604020202020204" pitchFamily="34" charset="0"/>
              <a:buChar char="•"/>
            </a:pPr>
            <a:r>
              <a:rPr lang="en-US" dirty="0" smtClean="0"/>
              <a:t>Make the discussion concrete: brainstorm options participants would consider eating</a:t>
            </a:r>
          </a:p>
          <a:p>
            <a:pPr marL="342900" indent="-342900">
              <a:buFont typeface="Arial" panose="020B0604020202020204" pitchFamily="34" charset="0"/>
              <a:buChar char="•"/>
            </a:pPr>
            <a:r>
              <a:rPr lang="en-US" dirty="0" smtClean="0"/>
              <a:t>Point out recipes in book</a:t>
            </a:r>
            <a:endParaRPr lang="en-US" dirty="0"/>
          </a:p>
        </p:txBody>
      </p:sp>
      <p:sp>
        <p:nvSpPr>
          <p:cNvPr id="4" name="TextBox 3"/>
          <p:cNvSpPr txBox="1"/>
          <p:nvPr/>
        </p:nvSpPr>
        <p:spPr>
          <a:xfrm>
            <a:off x="0" y="721324"/>
            <a:ext cx="1863306" cy="707886"/>
          </a:xfrm>
          <a:prstGeom prst="rect">
            <a:avLst/>
          </a:prstGeom>
          <a:solidFill>
            <a:srgbClr val="00716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09800" y="1439862"/>
            <a:ext cx="6629400" cy="707886"/>
          </a:xfrm>
          <a:prstGeom prst="rect">
            <a:avLst/>
          </a:prstGeom>
        </p:spPr>
        <p:txBody>
          <a:bodyPr wrap="square">
            <a:spAutoFit/>
          </a:bodyPr>
          <a:lstStyle/>
          <a:p>
            <a:r>
              <a:rPr lang="en-US" sz="2000" b="1" dirty="0" smtClean="0">
                <a:solidFill>
                  <a:srgbClr val="007160"/>
                </a:solidFill>
                <a:latin typeface="Arial" panose="020B0604020202020204" pitchFamily="34" charset="0"/>
                <a:cs typeface="Arial" panose="020B0604020202020204" pitchFamily="34" charset="0"/>
              </a:rPr>
              <a:t>Objective</a:t>
            </a:r>
            <a:r>
              <a:rPr lang="en-US" sz="2000" b="1" dirty="0">
                <a:solidFill>
                  <a:srgbClr val="007160"/>
                </a:solidFill>
                <a:latin typeface="Arial" panose="020B0604020202020204" pitchFamily="34" charset="0"/>
                <a:cs typeface="Arial" panose="020B0604020202020204" pitchFamily="34" charset="0"/>
              </a:rPr>
              <a:t>: </a:t>
            </a:r>
            <a:r>
              <a:rPr lang="en-US" sz="2000" b="1" dirty="0" smtClean="0">
                <a:solidFill>
                  <a:srgbClr val="007160"/>
                </a:solidFill>
                <a:latin typeface="Arial" panose="020B0604020202020204" pitchFamily="34" charset="0"/>
                <a:cs typeface="Arial" panose="020B0604020202020204" pitchFamily="34" charset="0"/>
              </a:rPr>
              <a:t>Practice identifying breakfasts that can be made in 5 minutes or less</a:t>
            </a:r>
            <a:endParaRPr lang="en-US" sz="2000" b="1" dirty="0">
              <a:solidFill>
                <a:srgbClr val="00716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340" y="4418792"/>
            <a:ext cx="3855919" cy="2259328"/>
          </a:xfrm>
          <a:prstGeom prst="rect">
            <a:avLst/>
          </a:prstGeom>
          <a:ln>
            <a:solidFill>
              <a:schemeClr val="tx1">
                <a:lumMod val="50000"/>
              </a:schemeClr>
            </a:solidFill>
          </a:ln>
        </p:spPr>
      </p:pic>
      <p:pic>
        <p:nvPicPr>
          <p:cNvPr id="7" name="Recorded Sound">
            <a:hlinkClick r:id="" action="ppaction://media"/>
          </p:cNvPr>
          <p:cNvPicPr>
            <a:picLocks noChangeAspect="1"/>
          </p:cNvPicPr>
          <p:nvPr>
            <a:audioFile r:link="rId1"/>
            <p:extLst>
              <p:ext uri="{DAA4B4D4-6D71-4841-9C94-3DE7FCFB9230}">
                <p14:media xmlns:p14="http://schemas.microsoft.com/office/powerpoint/2010/main" r:embed="rId2">
                  <p14:trim end="4.0702"/>
                </p14:media>
              </p:ext>
            </p:extLst>
          </p:nvPr>
        </p:nvPicPr>
        <p:blipFill>
          <a:blip r:embed="rId6"/>
          <a:stretch>
            <a:fillRect/>
          </a:stretch>
        </p:blipFill>
        <p:spPr>
          <a:xfrm>
            <a:off x="8900160" y="6556200"/>
            <a:ext cx="243840" cy="243840"/>
          </a:xfrm>
          <a:prstGeom prst="rect">
            <a:avLst/>
          </a:prstGeom>
        </p:spPr>
      </p:pic>
    </p:spTree>
    <p:extLst>
      <p:ext uri="{BB962C8B-B14F-4D97-AF65-F5344CB8AC3E}">
        <p14:creationId xmlns:p14="http://schemas.microsoft.com/office/powerpoint/2010/main" val="2398066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95" fill="hold"/>
                                        <p:tgtEl>
                                          <p:spTgt spid="7"/>
                                        </p:tgtEl>
                                      </p:cBhvr>
                                    </p:cmd>
                                  </p:childTnLst>
                                </p:cTn>
                              </p:par>
                            </p:childTnLst>
                          </p:cTn>
                        </p:par>
                      </p:childTnLst>
                    </p:cTn>
                  </p:par>
                </p:childTnLst>
              </p:cTn>
              <p:nextCondLst>
                <p:cond evt="onClick" delay="0">
                  <p:tgtEl>
                    <p:spTgt spid="7"/>
                  </p:tgtEl>
                </p:cond>
              </p:nextCondLst>
            </p:seq>
            <p:audio>
              <p:cMediaNode vol="59091">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Eating Together</a:t>
            </a:r>
            <a:endParaRPr lang="en-US" dirty="0"/>
          </a:p>
        </p:txBody>
      </p:sp>
      <p:sp>
        <p:nvSpPr>
          <p:cNvPr id="4" name="TextBox 3"/>
          <p:cNvSpPr txBox="1"/>
          <p:nvPr/>
        </p:nvSpPr>
        <p:spPr>
          <a:xfrm>
            <a:off x="0" y="721324"/>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2209800" y="1636826"/>
            <a:ext cx="3929743" cy="4708981"/>
          </a:xfrm>
          <a:prstGeom prst="rect">
            <a:avLst/>
          </a:prstGeom>
          <a:noFill/>
        </p:spPr>
        <p:txBody>
          <a:bodyPr wrap="square" rtlCol="0">
            <a:spAutoFit/>
          </a:bodyPr>
          <a:lstStyle/>
          <a:p>
            <a:r>
              <a:rPr lang="en-US" sz="2000" b="1" dirty="0" smtClean="0">
                <a:solidFill>
                  <a:srgbClr val="EB8A2D"/>
                </a:solidFill>
                <a:latin typeface="Arial" panose="020B0604020202020204" pitchFamily="34" charset="0"/>
                <a:cs typeface="Arial" panose="020B0604020202020204" pitchFamily="34" charset="0"/>
              </a:rPr>
              <a:t>Continue Learning While Eating</a:t>
            </a:r>
          </a:p>
          <a:p>
            <a:pPr marL="285750" indent="-28575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Discuss how to apply lesson in daily life</a:t>
            </a:r>
          </a:p>
          <a:p>
            <a:pPr marL="285750" indent="-285750">
              <a:buFont typeface="Arial" panose="020B0604020202020204" pitchFamily="34" charset="0"/>
              <a:buChar char="•"/>
            </a:pPr>
            <a:endParaRPr lang="en-US" sz="2000" dirty="0" smtClean="0">
              <a:solidFill>
                <a:schemeClr val="tx1">
                  <a:lumMod val="50000"/>
                </a:schemeClr>
              </a:solidFill>
              <a:latin typeface="Arial" panose="020B0604020202020204" pitchFamily="34" charset="0"/>
              <a:cs typeface="Arial" panose="020B0604020202020204" pitchFamily="34" charset="0"/>
            </a:endParaRPr>
          </a:p>
          <a:p>
            <a:r>
              <a:rPr lang="en-US" sz="2000" b="1" dirty="0" smtClean="0">
                <a:solidFill>
                  <a:srgbClr val="EB8A2D"/>
                </a:solidFill>
                <a:latin typeface="Arial" panose="020B0604020202020204" pitchFamily="34" charset="0"/>
                <a:cs typeface="Arial" panose="020B0604020202020204" pitchFamily="34" charset="0"/>
              </a:rPr>
              <a:t>Wrap up </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Summarize the lesson</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Discuss new weekly challenges</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Clean up as a group</a:t>
            </a:r>
          </a:p>
          <a:p>
            <a:pPr marL="342900" indent="-342900">
              <a:buFont typeface="Arial" panose="020B0604020202020204" pitchFamily="34" charset="0"/>
              <a:buChar char="•"/>
            </a:pPr>
            <a:r>
              <a:rPr lang="en-US" sz="2000" dirty="0" smtClean="0">
                <a:solidFill>
                  <a:schemeClr val="tx1">
                    <a:lumMod val="50000"/>
                  </a:schemeClr>
                </a:solidFill>
                <a:latin typeface="Arial" panose="020B0604020202020204" pitchFamily="34" charset="0"/>
                <a:cs typeface="Arial" panose="020B0604020202020204" pitchFamily="34" charset="0"/>
              </a:rPr>
              <a:t>Distribute take-home groceries</a:t>
            </a:r>
          </a:p>
          <a:p>
            <a:pPr marL="342900" indent="-342900">
              <a:buFont typeface="Arial" panose="020B0604020202020204" pitchFamily="34" charset="0"/>
              <a:buChar char="•"/>
            </a:pPr>
            <a:endParaRPr lang="en-US" sz="2000" dirty="0" smtClean="0">
              <a:solidFill>
                <a:schemeClr val="tx1">
                  <a:lumMod val="50000"/>
                </a:schemeClr>
              </a:solidFill>
              <a:latin typeface="Arial" panose="020B0604020202020204" pitchFamily="34" charset="0"/>
              <a:cs typeface="Arial" panose="020B0604020202020204" pitchFamily="34" charset="0"/>
            </a:endParaRPr>
          </a:p>
          <a:p>
            <a:r>
              <a:rPr lang="en-US" sz="2000" b="1" dirty="0" smtClean="0">
                <a:solidFill>
                  <a:srgbClr val="EB8A2D"/>
                </a:solidFill>
                <a:latin typeface="Arial" panose="020B0604020202020204" pitchFamily="34" charset="0"/>
                <a:cs typeface="Arial" panose="020B0604020202020204" pitchFamily="34" charset="0"/>
              </a:rPr>
              <a:t>Debrief</a:t>
            </a:r>
            <a:endParaRPr lang="en-US" sz="2000" b="1" dirty="0">
              <a:solidFill>
                <a:srgbClr val="EB8A2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smtClean="0">
              <a:solidFill>
                <a:schemeClr val="tx1">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3454"/>
          <a:stretch/>
        </p:blipFill>
        <p:spPr>
          <a:xfrm>
            <a:off x="5676511" y="2750973"/>
            <a:ext cx="3038281" cy="3911083"/>
          </a:xfrm>
          <a:prstGeom prst="rect">
            <a:avLst/>
          </a:prstGeom>
          <a:ln>
            <a:solidFill>
              <a:schemeClr val="tx1">
                <a:lumMod val="50000"/>
              </a:schemeClr>
            </a:solidFill>
          </a:ln>
        </p:spPr>
      </p:pic>
      <p:pic>
        <p:nvPicPr>
          <p:cNvPr id="5" name="Recorded Sound">
            <a:hlinkClick r:id="" action="ppaction://media"/>
          </p:cNvPr>
          <p:cNvPicPr>
            <a:picLocks noChangeAspect="1"/>
          </p:cNvPicPr>
          <p:nvPr>
            <a:audioFile r:link="rId1"/>
            <p:extLst>
              <p:ext uri="{DAA4B4D4-6D71-4841-9C94-3DE7FCFB9230}">
                <p14:media xmlns:p14="http://schemas.microsoft.com/office/powerpoint/2010/main" r:embed="rId2">
                  <p14:trim end="1.6825"/>
                </p14:media>
              </p:ext>
            </p:extLst>
          </p:nvPr>
        </p:nvPicPr>
        <p:blipFill>
          <a:blip r:embed="rId6"/>
          <a:stretch>
            <a:fillRect/>
          </a:stretch>
        </p:blipFill>
        <p:spPr>
          <a:xfrm>
            <a:off x="8803640" y="6491876"/>
            <a:ext cx="340360" cy="340360"/>
          </a:xfrm>
          <a:prstGeom prst="rect">
            <a:avLst/>
          </a:prstGeom>
        </p:spPr>
      </p:pic>
    </p:spTree>
    <p:extLst>
      <p:ext uri="{BB962C8B-B14F-4D97-AF65-F5344CB8AC3E}">
        <p14:creationId xmlns:p14="http://schemas.microsoft.com/office/powerpoint/2010/main" val="42568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28" fill="hold"/>
                                        <p:tgtEl>
                                          <p:spTgt spid="5"/>
                                        </p:tgtEl>
                                      </p:cBhvr>
                                    </p:cmd>
                                  </p:childTnLst>
                                </p:cTn>
                              </p:par>
                            </p:childTnLst>
                          </p:cTn>
                        </p:par>
                      </p:childTnLst>
                    </p:cTn>
                  </p:par>
                </p:childTnLst>
              </p:cTn>
              <p:nextCondLst>
                <p:cond evt="onClick" delay="0">
                  <p:tgtEl>
                    <p:spTgt spid="5"/>
                  </p:tgtEl>
                </p:cond>
              </p:nextCondLst>
            </p:seq>
            <p:audio>
              <p:cMediaNode vol="66667">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22585</TotalTime>
  <Words>1065</Words>
  <Application>Microsoft Office PowerPoint</Application>
  <PresentationFormat>On-screen Show (4:3)</PresentationFormat>
  <Paragraphs>87</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Georgia</vt:lpstr>
      <vt:lpstr>CM Theme</vt:lpstr>
      <vt:lpstr>PowerPoint Presentation</vt:lpstr>
      <vt:lpstr>Introduction </vt:lpstr>
      <vt:lpstr>Nutrition </vt:lpstr>
      <vt:lpstr>Nutrition</vt:lpstr>
      <vt:lpstr>Cooking and Food Safety </vt:lpstr>
      <vt:lpstr>Nutrition </vt:lpstr>
      <vt:lpstr>Eating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Dovico, Kelsey</cp:lastModifiedBy>
  <cp:revision>409</cp:revision>
  <cp:lastPrinted>2014-11-25T14:45:57Z</cp:lastPrinted>
  <dcterms:created xsi:type="dcterms:W3CDTF">2014-08-06T17:27:00Z</dcterms:created>
  <dcterms:modified xsi:type="dcterms:W3CDTF">2017-07-05T13:10:56Z</dcterms:modified>
</cp:coreProperties>
</file>